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0">
                <a:solidFill>
                  <a:srgbClr val="1313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rgbClr val="1313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rgbClr val="1313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rgbClr val="1313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9461" y="1005338"/>
            <a:ext cx="12703098" cy="1243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0">
                <a:solidFill>
                  <a:srgbClr val="1313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41077" y="1035050"/>
            <a:ext cx="11205845" cy="3521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99600"/>
              </a:lnSpc>
              <a:spcBef>
                <a:spcPts val="125"/>
              </a:spcBef>
            </a:pPr>
            <a:r>
              <a:rPr sz="5750" b="1" spc="290" dirty="0">
                <a:solidFill>
                  <a:srgbClr val="131313"/>
                </a:solidFill>
                <a:latin typeface="Tahoma"/>
                <a:cs typeface="Tahoma"/>
              </a:rPr>
              <a:t>Формирование</a:t>
            </a:r>
            <a:r>
              <a:rPr sz="5750" b="1" spc="15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240" dirty="0">
                <a:solidFill>
                  <a:srgbClr val="131313"/>
                </a:solidFill>
                <a:latin typeface="Tahoma"/>
                <a:cs typeface="Tahoma"/>
              </a:rPr>
              <a:t>морали</a:t>
            </a:r>
            <a:r>
              <a:rPr sz="5750" b="1" spc="20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325" dirty="0">
                <a:solidFill>
                  <a:srgbClr val="131313"/>
                </a:solidFill>
                <a:latin typeface="Tahoma"/>
                <a:cs typeface="Tahoma"/>
              </a:rPr>
              <a:t>и </a:t>
            </a:r>
            <a:r>
              <a:rPr sz="5750" b="1" spc="195" dirty="0">
                <a:solidFill>
                  <a:srgbClr val="131313"/>
                </a:solidFill>
                <a:latin typeface="Tahoma"/>
                <a:cs typeface="Tahoma"/>
              </a:rPr>
              <a:t>нравственности:</a:t>
            </a:r>
            <a:r>
              <a:rPr sz="5750" b="1" spc="30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170" dirty="0">
                <a:solidFill>
                  <a:srgbClr val="131313"/>
                </a:solidFill>
                <a:latin typeface="Tahoma"/>
                <a:cs typeface="Tahoma"/>
              </a:rPr>
              <a:t>ключевые </a:t>
            </a:r>
            <a:r>
              <a:rPr sz="5750" b="1" spc="250" dirty="0">
                <a:solidFill>
                  <a:srgbClr val="131313"/>
                </a:solidFill>
                <a:latin typeface="Tahoma"/>
                <a:cs typeface="Tahoma"/>
              </a:rPr>
              <a:t>аспекты</a:t>
            </a:r>
            <a:r>
              <a:rPr sz="5750" b="1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215" dirty="0">
                <a:solidFill>
                  <a:srgbClr val="131313"/>
                </a:solidFill>
                <a:latin typeface="Tahoma"/>
                <a:cs typeface="Tahoma"/>
              </a:rPr>
              <a:t>для</a:t>
            </a:r>
            <a:r>
              <a:rPr sz="5750" b="1" spc="5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215" dirty="0">
                <a:solidFill>
                  <a:srgbClr val="131313"/>
                </a:solidFill>
                <a:latin typeface="Tahoma"/>
                <a:cs typeface="Tahoma"/>
              </a:rPr>
              <a:t>учащихся</a:t>
            </a:r>
            <a:r>
              <a:rPr sz="5750" b="1" dirty="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sz="5750" b="1" spc="130" dirty="0">
                <a:solidFill>
                  <a:srgbClr val="131313"/>
                </a:solidFill>
                <a:latin typeface="Tahoma"/>
                <a:cs typeface="Tahoma"/>
              </a:rPr>
              <a:t>8 </a:t>
            </a:r>
            <a:r>
              <a:rPr sz="5750" b="1" spc="220" dirty="0">
                <a:solidFill>
                  <a:srgbClr val="131313"/>
                </a:solidFill>
                <a:latin typeface="Tahoma"/>
                <a:cs typeface="Tahoma"/>
              </a:rPr>
              <a:t>класса</a:t>
            </a:r>
            <a:endParaRPr sz="5750" dirty="0">
              <a:latin typeface="Tahoma"/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1B23B-4559-41D8-9887-2A8D1BFADAEB}"/>
              </a:ext>
            </a:extLst>
          </p:cNvPr>
          <p:cNvSpPr txBox="1"/>
          <p:nvPr/>
        </p:nvSpPr>
        <p:spPr>
          <a:xfrm>
            <a:off x="3541077" y="5911850"/>
            <a:ext cx="11205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"Мораль. Школа нравственности"</a:t>
            </a:r>
          </a:p>
          <a:p>
            <a:pPr algn="ctr"/>
            <a:r>
              <a:rPr lang="ru-RU" sz="40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4427E-4338-4484-9B24-4B4A6CB2C102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073825" cy="10286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7659" y="3166402"/>
            <a:ext cx="3807688" cy="3171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9439" y="3603307"/>
            <a:ext cx="2369553" cy="2514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5348" y="3965257"/>
            <a:ext cx="2123440" cy="25143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549439" y="4263123"/>
            <a:ext cx="1544320" cy="299085"/>
          </a:xfrm>
          <a:custGeom>
            <a:avLst/>
            <a:gdLst/>
            <a:ahLst/>
            <a:cxnLst/>
            <a:rect l="l" t="t" r="r" b="b"/>
            <a:pathLst>
              <a:path w="1544320" h="299085">
                <a:moveTo>
                  <a:pt x="37465" y="67056"/>
                </a:moveTo>
                <a:lnTo>
                  <a:pt x="0" y="67056"/>
                </a:lnTo>
                <a:lnTo>
                  <a:pt x="0" y="242658"/>
                </a:lnTo>
                <a:lnTo>
                  <a:pt x="134556" y="242658"/>
                </a:lnTo>
                <a:lnTo>
                  <a:pt x="134556" y="299008"/>
                </a:lnTo>
                <a:lnTo>
                  <a:pt x="171284" y="299008"/>
                </a:lnTo>
                <a:lnTo>
                  <a:pt x="171284" y="209359"/>
                </a:lnTo>
                <a:lnTo>
                  <a:pt x="148539" y="209359"/>
                </a:lnTo>
                <a:lnTo>
                  <a:pt x="148539" y="209054"/>
                </a:lnTo>
                <a:lnTo>
                  <a:pt x="37465" y="209054"/>
                </a:lnTo>
                <a:lnTo>
                  <a:pt x="37465" y="67056"/>
                </a:lnTo>
                <a:close/>
              </a:path>
              <a:path w="1544320" h="299085">
                <a:moveTo>
                  <a:pt x="148539" y="67056"/>
                </a:moveTo>
                <a:lnTo>
                  <a:pt x="111213" y="67056"/>
                </a:lnTo>
                <a:lnTo>
                  <a:pt x="111213" y="209054"/>
                </a:lnTo>
                <a:lnTo>
                  <a:pt x="148539" y="209054"/>
                </a:lnTo>
                <a:lnTo>
                  <a:pt x="148539" y="67056"/>
                </a:lnTo>
                <a:close/>
              </a:path>
              <a:path w="1544320" h="299085">
                <a:moveTo>
                  <a:pt x="259676" y="64084"/>
                </a:moveTo>
                <a:lnTo>
                  <a:pt x="218262" y="75526"/>
                </a:lnTo>
                <a:lnTo>
                  <a:pt x="191058" y="107645"/>
                </a:lnTo>
                <a:lnTo>
                  <a:pt x="181533" y="156044"/>
                </a:lnTo>
                <a:lnTo>
                  <a:pt x="182185" y="169763"/>
                </a:lnTo>
                <a:lnTo>
                  <a:pt x="197722" y="214099"/>
                </a:lnTo>
                <a:lnTo>
                  <a:pt x="231359" y="239779"/>
                </a:lnTo>
                <a:lnTo>
                  <a:pt x="265620" y="245630"/>
                </a:lnTo>
                <a:lnTo>
                  <a:pt x="273931" y="245463"/>
                </a:lnTo>
                <a:lnTo>
                  <a:pt x="316902" y="236260"/>
                </a:lnTo>
                <a:lnTo>
                  <a:pt x="325018" y="232841"/>
                </a:lnTo>
                <a:lnTo>
                  <a:pt x="325018" y="211874"/>
                </a:lnTo>
                <a:lnTo>
                  <a:pt x="266661" y="211874"/>
                </a:lnTo>
                <a:lnTo>
                  <a:pt x="256112" y="211057"/>
                </a:lnTo>
                <a:lnTo>
                  <a:pt x="223062" y="183961"/>
                </a:lnTo>
                <a:lnTo>
                  <a:pt x="219824" y="165785"/>
                </a:lnTo>
                <a:lnTo>
                  <a:pt x="332308" y="165785"/>
                </a:lnTo>
                <a:lnTo>
                  <a:pt x="332235" y="142619"/>
                </a:lnTo>
                <a:lnTo>
                  <a:pt x="331801" y="133375"/>
                </a:lnTo>
                <a:lnTo>
                  <a:pt x="220865" y="133375"/>
                </a:lnTo>
                <a:lnTo>
                  <a:pt x="222082" y="126467"/>
                </a:lnTo>
                <a:lnTo>
                  <a:pt x="251334" y="97636"/>
                </a:lnTo>
                <a:lnTo>
                  <a:pt x="259384" y="96939"/>
                </a:lnTo>
                <a:lnTo>
                  <a:pt x="320571" y="96939"/>
                </a:lnTo>
                <a:lnTo>
                  <a:pt x="318917" y="93977"/>
                </a:lnTo>
                <a:lnTo>
                  <a:pt x="280733" y="66628"/>
                </a:lnTo>
                <a:lnTo>
                  <a:pt x="270589" y="64720"/>
                </a:lnTo>
                <a:lnTo>
                  <a:pt x="259676" y="64084"/>
                </a:lnTo>
                <a:close/>
              </a:path>
              <a:path w="1544320" h="299085">
                <a:moveTo>
                  <a:pt x="325018" y="197459"/>
                </a:moveTo>
                <a:lnTo>
                  <a:pt x="286778" y="210373"/>
                </a:lnTo>
                <a:lnTo>
                  <a:pt x="266661" y="211874"/>
                </a:lnTo>
                <a:lnTo>
                  <a:pt x="325018" y="211874"/>
                </a:lnTo>
                <a:lnTo>
                  <a:pt x="325018" y="197459"/>
                </a:lnTo>
                <a:close/>
              </a:path>
              <a:path w="1544320" h="299085">
                <a:moveTo>
                  <a:pt x="320571" y="96939"/>
                </a:moveTo>
                <a:lnTo>
                  <a:pt x="267360" y="96939"/>
                </a:lnTo>
                <a:lnTo>
                  <a:pt x="273773" y="98628"/>
                </a:lnTo>
                <a:lnTo>
                  <a:pt x="283540" y="105371"/>
                </a:lnTo>
                <a:lnTo>
                  <a:pt x="287261" y="110274"/>
                </a:lnTo>
                <a:lnTo>
                  <a:pt x="289788" y="116713"/>
                </a:lnTo>
                <a:lnTo>
                  <a:pt x="292354" y="123164"/>
                </a:lnTo>
                <a:lnTo>
                  <a:pt x="293674" y="128714"/>
                </a:lnTo>
                <a:lnTo>
                  <a:pt x="293725" y="133375"/>
                </a:lnTo>
                <a:lnTo>
                  <a:pt x="331801" y="133375"/>
                </a:lnTo>
                <a:lnTo>
                  <a:pt x="331769" y="132712"/>
                </a:lnTo>
                <a:lnTo>
                  <a:pt x="330153" y="121959"/>
                </a:lnTo>
                <a:lnTo>
                  <a:pt x="327459" y="111894"/>
                </a:lnTo>
                <a:lnTo>
                  <a:pt x="323684" y="102514"/>
                </a:lnTo>
                <a:lnTo>
                  <a:pt x="320571" y="96939"/>
                </a:lnTo>
                <a:close/>
              </a:path>
              <a:path w="1544320" h="299085">
                <a:moveTo>
                  <a:pt x="399059" y="67056"/>
                </a:moveTo>
                <a:lnTo>
                  <a:pt x="361594" y="67056"/>
                </a:lnTo>
                <a:lnTo>
                  <a:pt x="361594" y="242658"/>
                </a:lnTo>
                <a:lnTo>
                  <a:pt x="399059" y="242658"/>
                </a:lnTo>
                <a:lnTo>
                  <a:pt x="399059" y="169049"/>
                </a:lnTo>
                <a:lnTo>
                  <a:pt x="514591" y="169049"/>
                </a:lnTo>
                <a:lnTo>
                  <a:pt x="514591" y="135458"/>
                </a:lnTo>
                <a:lnTo>
                  <a:pt x="399059" y="135458"/>
                </a:lnTo>
                <a:lnTo>
                  <a:pt x="399059" y="67056"/>
                </a:lnTo>
                <a:close/>
              </a:path>
              <a:path w="1544320" h="299085">
                <a:moveTo>
                  <a:pt x="514591" y="169049"/>
                </a:moveTo>
                <a:lnTo>
                  <a:pt x="477278" y="169049"/>
                </a:lnTo>
                <a:lnTo>
                  <a:pt x="477278" y="242658"/>
                </a:lnTo>
                <a:lnTo>
                  <a:pt x="514591" y="242658"/>
                </a:lnTo>
                <a:lnTo>
                  <a:pt x="514591" y="169049"/>
                </a:lnTo>
                <a:close/>
              </a:path>
              <a:path w="1544320" h="299085">
                <a:moveTo>
                  <a:pt x="514591" y="67056"/>
                </a:moveTo>
                <a:lnTo>
                  <a:pt x="477278" y="67056"/>
                </a:lnTo>
                <a:lnTo>
                  <a:pt x="477278" y="135458"/>
                </a:lnTo>
                <a:lnTo>
                  <a:pt x="514591" y="135458"/>
                </a:lnTo>
                <a:lnTo>
                  <a:pt x="514591" y="67056"/>
                </a:lnTo>
                <a:close/>
              </a:path>
              <a:path w="1544320" h="299085">
                <a:moveTo>
                  <a:pt x="591756" y="67056"/>
                </a:moveTo>
                <a:lnTo>
                  <a:pt x="554291" y="67056"/>
                </a:lnTo>
                <a:lnTo>
                  <a:pt x="554291" y="242658"/>
                </a:lnTo>
                <a:lnTo>
                  <a:pt x="591756" y="242658"/>
                </a:lnTo>
                <a:lnTo>
                  <a:pt x="591756" y="169049"/>
                </a:lnTo>
                <a:lnTo>
                  <a:pt x="707288" y="169049"/>
                </a:lnTo>
                <a:lnTo>
                  <a:pt x="707288" y="135458"/>
                </a:lnTo>
                <a:lnTo>
                  <a:pt x="591756" y="135458"/>
                </a:lnTo>
                <a:lnTo>
                  <a:pt x="591756" y="67056"/>
                </a:lnTo>
                <a:close/>
              </a:path>
              <a:path w="1544320" h="299085">
                <a:moveTo>
                  <a:pt x="707288" y="169049"/>
                </a:moveTo>
                <a:lnTo>
                  <a:pt x="669963" y="169049"/>
                </a:lnTo>
                <a:lnTo>
                  <a:pt x="669963" y="242658"/>
                </a:lnTo>
                <a:lnTo>
                  <a:pt x="707288" y="242658"/>
                </a:lnTo>
                <a:lnTo>
                  <a:pt x="707288" y="169049"/>
                </a:lnTo>
                <a:close/>
              </a:path>
              <a:path w="1544320" h="299085">
                <a:moveTo>
                  <a:pt x="707288" y="67056"/>
                </a:moveTo>
                <a:lnTo>
                  <a:pt x="669963" y="67056"/>
                </a:lnTo>
                <a:lnTo>
                  <a:pt x="669963" y="135458"/>
                </a:lnTo>
                <a:lnTo>
                  <a:pt x="707288" y="135458"/>
                </a:lnTo>
                <a:lnTo>
                  <a:pt x="707288" y="67056"/>
                </a:lnTo>
                <a:close/>
              </a:path>
              <a:path w="1544320" h="299085">
                <a:moveTo>
                  <a:pt x="819467" y="64084"/>
                </a:moveTo>
                <a:lnTo>
                  <a:pt x="775970" y="74942"/>
                </a:lnTo>
                <a:lnTo>
                  <a:pt x="747694" y="106159"/>
                </a:lnTo>
                <a:lnTo>
                  <a:pt x="737908" y="154559"/>
                </a:lnTo>
                <a:lnTo>
                  <a:pt x="738270" y="164850"/>
                </a:lnTo>
                <a:lnTo>
                  <a:pt x="750750" y="208176"/>
                </a:lnTo>
                <a:lnTo>
                  <a:pt x="778786" y="235915"/>
                </a:lnTo>
                <a:lnTo>
                  <a:pt x="818426" y="245630"/>
                </a:lnTo>
                <a:lnTo>
                  <a:pt x="827596" y="245240"/>
                </a:lnTo>
                <a:lnTo>
                  <a:pt x="866371" y="231748"/>
                </a:lnTo>
                <a:lnTo>
                  <a:pt x="884920" y="212471"/>
                </a:lnTo>
                <a:lnTo>
                  <a:pt x="809002" y="212471"/>
                </a:lnTo>
                <a:lnTo>
                  <a:pt x="800900" y="210235"/>
                </a:lnTo>
                <a:lnTo>
                  <a:pt x="777293" y="171696"/>
                </a:lnTo>
                <a:lnTo>
                  <a:pt x="776122" y="154559"/>
                </a:lnTo>
                <a:lnTo>
                  <a:pt x="776763" y="141509"/>
                </a:lnTo>
                <a:lnTo>
                  <a:pt x="792286" y="105776"/>
                </a:lnTo>
                <a:lnTo>
                  <a:pt x="818870" y="97536"/>
                </a:lnTo>
                <a:lnTo>
                  <a:pt x="885098" y="97536"/>
                </a:lnTo>
                <a:lnTo>
                  <a:pt x="884558" y="96603"/>
                </a:lnTo>
                <a:lnTo>
                  <a:pt x="852268" y="70229"/>
                </a:lnTo>
                <a:lnTo>
                  <a:pt x="831036" y="64762"/>
                </a:lnTo>
                <a:lnTo>
                  <a:pt x="819467" y="64084"/>
                </a:lnTo>
                <a:close/>
              </a:path>
              <a:path w="1544320" h="299085">
                <a:moveTo>
                  <a:pt x="885098" y="97536"/>
                </a:moveTo>
                <a:lnTo>
                  <a:pt x="829030" y="97536"/>
                </a:lnTo>
                <a:lnTo>
                  <a:pt x="837184" y="99745"/>
                </a:lnTo>
                <a:lnTo>
                  <a:pt x="849477" y="108521"/>
                </a:lnTo>
                <a:lnTo>
                  <a:pt x="861620" y="145729"/>
                </a:lnTo>
                <a:lnTo>
                  <a:pt x="861910" y="154559"/>
                </a:lnTo>
                <a:lnTo>
                  <a:pt x="861620" y="163472"/>
                </a:lnTo>
                <a:lnTo>
                  <a:pt x="849452" y="201269"/>
                </a:lnTo>
                <a:lnTo>
                  <a:pt x="828979" y="212471"/>
                </a:lnTo>
                <a:lnTo>
                  <a:pt x="884920" y="212471"/>
                </a:lnTo>
                <a:lnTo>
                  <a:pt x="898732" y="174613"/>
                </a:lnTo>
                <a:lnTo>
                  <a:pt x="900125" y="154559"/>
                </a:lnTo>
                <a:lnTo>
                  <a:pt x="899493" y="140964"/>
                </a:lnTo>
                <a:lnTo>
                  <a:pt x="897603" y="128354"/>
                </a:lnTo>
                <a:lnTo>
                  <a:pt x="894453" y="116727"/>
                </a:lnTo>
                <a:lnTo>
                  <a:pt x="890048" y="106083"/>
                </a:lnTo>
                <a:lnTo>
                  <a:pt x="885098" y="97536"/>
                </a:lnTo>
                <a:close/>
              </a:path>
              <a:path w="1544320" h="299085">
                <a:moveTo>
                  <a:pt x="1012698" y="64084"/>
                </a:moveTo>
                <a:lnTo>
                  <a:pt x="1004125" y="64084"/>
                </a:lnTo>
                <a:lnTo>
                  <a:pt x="992566" y="64701"/>
                </a:lnTo>
                <a:lnTo>
                  <a:pt x="952490" y="79565"/>
                </a:lnTo>
                <a:lnTo>
                  <a:pt x="927115" y="115087"/>
                </a:lnTo>
                <a:lnTo>
                  <a:pt x="921092" y="155752"/>
                </a:lnTo>
                <a:lnTo>
                  <a:pt x="921724" y="170021"/>
                </a:lnTo>
                <a:lnTo>
                  <a:pt x="936802" y="215072"/>
                </a:lnTo>
                <a:lnTo>
                  <a:pt x="969280" y="240069"/>
                </a:lnTo>
                <a:lnTo>
                  <a:pt x="1001750" y="245630"/>
                </a:lnTo>
                <a:lnTo>
                  <a:pt x="1011415" y="245630"/>
                </a:lnTo>
                <a:lnTo>
                  <a:pt x="1019835" y="244843"/>
                </a:lnTo>
                <a:lnTo>
                  <a:pt x="1034211" y="241668"/>
                </a:lnTo>
                <a:lnTo>
                  <a:pt x="1041920" y="238772"/>
                </a:lnTo>
                <a:lnTo>
                  <a:pt x="1050150" y="234556"/>
                </a:lnTo>
                <a:lnTo>
                  <a:pt x="1050150" y="211582"/>
                </a:lnTo>
                <a:lnTo>
                  <a:pt x="992085" y="211582"/>
                </a:lnTo>
                <a:lnTo>
                  <a:pt x="984275" y="209499"/>
                </a:lnTo>
                <a:lnTo>
                  <a:pt x="960504" y="172529"/>
                </a:lnTo>
                <a:lnTo>
                  <a:pt x="959294" y="155448"/>
                </a:lnTo>
                <a:lnTo>
                  <a:pt x="959606" y="146139"/>
                </a:lnTo>
                <a:lnTo>
                  <a:pt x="972464" y="108635"/>
                </a:lnTo>
                <a:lnTo>
                  <a:pt x="1003541" y="98285"/>
                </a:lnTo>
                <a:lnTo>
                  <a:pt x="1046138" y="98285"/>
                </a:lnTo>
                <a:lnTo>
                  <a:pt x="1054163" y="75907"/>
                </a:lnTo>
                <a:lnTo>
                  <a:pt x="1021029" y="64947"/>
                </a:lnTo>
                <a:lnTo>
                  <a:pt x="1012698" y="64084"/>
                </a:lnTo>
                <a:close/>
              </a:path>
              <a:path w="1544320" h="299085">
                <a:moveTo>
                  <a:pt x="1050150" y="199021"/>
                </a:moveTo>
                <a:lnTo>
                  <a:pt x="1009675" y="211582"/>
                </a:lnTo>
                <a:lnTo>
                  <a:pt x="1050150" y="211582"/>
                </a:lnTo>
                <a:lnTo>
                  <a:pt x="1050150" y="199021"/>
                </a:lnTo>
                <a:close/>
              </a:path>
              <a:path w="1544320" h="299085">
                <a:moveTo>
                  <a:pt x="1046138" y="98285"/>
                </a:moveTo>
                <a:lnTo>
                  <a:pt x="1008684" y="98285"/>
                </a:lnTo>
                <a:lnTo>
                  <a:pt x="1014310" y="99021"/>
                </a:lnTo>
                <a:lnTo>
                  <a:pt x="1026502" y="101993"/>
                </a:lnTo>
                <a:lnTo>
                  <a:pt x="1033982" y="104521"/>
                </a:lnTo>
                <a:lnTo>
                  <a:pt x="1042644" y="108026"/>
                </a:lnTo>
                <a:lnTo>
                  <a:pt x="1046138" y="98285"/>
                </a:lnTo>
                <a:close/>
              </a:path>
              <a:path w="1544320" h="299085">
                <a:moveTo>
                  <a:pt x="1146048" y="100660"/>
                </a:moveTo>
                <a:lnTo>
                  <a:pt x="1109027" y="100660"/>
                </a:lnTo>
                <a:lnTo>
                  <a:pt x="1109027" y="242658"/>
                </a:lnTo>
                <a:lnTo>
                  <a:pt x="1146048" y="242658"/>
                </a:lnTo>
                <a:lnTo>
                  <a:pt x="1146048" y="100660"/>
                </a:lnTo>
                <a:close/>
              </a:path>
              <a:path w="1544320" h="299085">
                <a:moveTo>
                  <a:pt x="1199730" y="67056"/>
                </a:moveTo>
                <a:lnTo>
                  <a:pt x="1056093" y="67056"/>
                </a:lnTo>
                <a:lnTo>
                  <a:pt x="1056093" y="100660"/>
                </a:lnTo>
                <a:lnTo>
                  <a:pt x="1199730" y="100660"/>
                </a:lnTo>
                <a:lnTo>
                  <a:pt x="1199730" y="67056"/>
                </a:lnTo>
                <a:close/>
              </a:path>
              <a:path w="1544320" h="299085">
                <a:moveTo>
                  <a:pt x="1288415" y="64084"/>
                </a:moveTo>
                <a:lnTo>
                  <a:pt x="1247000" y="75526"/>
                </a:lnTo>
                <a:lnTo>
                  <a:pt x="1219796" y="107645"/>
                </a:lnTo>
                <a:lnTo>
                  <a:pt x="1210271" y="156044"/>
                </a:lnTo>
                <a:lnTo>
                  <a:pt x="1210922" y="169763"/>
                </a:lnTo>
                <a:lnTo>
                  <a:pt x="1226460" y="214099"/>
                </a:lnTo>
                <a:lnTo>
                  <a:pt x="1260097" y="239779"/>
                </a:lnTo>
                <a:lnTo>
                  <a:pt x="1294358" y="245630"/>
                </a:lnTo>
                <a:lnTo>
                  <a:pt x="1302669" y="245463"/>
                </a:lnTo>
                <a:lnTo>
                  <a:pt x="1345639" y="236260"/>
                </a:lnTo>
                <a:lnTo>
                  <a:pt x="1353756" y="232841"/>
                </a:lnTo>
                <a:lnTo>
                  <a:pt x="1353756" y="211874"/>
                </a:lnTo>
                <a:lnTo>
                  <a:pt x="1295400" y="211874"/>
                </a:lnTo>
                <a:lnTo>
                  <a:pt x="1284850" y="211057"/>
                </a:lnTo>
                <a:lnTo>
                  <a:pt x="1251796" y="183961"/>
                </a:lnTo>
                <a:lnTo>
                  <a:pt x="1248562" y="165785"/>
                </a:lnTo>
                <a:lnTo>
                  <a:pt x="1361046" y="165785"/>
                </a:lnTo>
                <a:lnTo>
                  <a:pt x="1360973" y="142619"/>
                </a:lnTo>
                <a:lnTo>
                  <a:pt x="1360539" y="133375"/>
                </a:lnTo>
                <a:lnTo>
                  <a:pt x="1249603" y="133375"/>
                </a:lnTo>
                <a:lnTo>
                  <a:pt x="1250820" y="126467"/>
                </a:lnTo>
                <a:lnTo>
                  <a:pt x="1280061" y="97636"/>
                </a:lnTo>
                <a:lnTo>
                  <a:pt x="1288110" y="96939"/>
                </a:lnTo>
                <a:lnTo>
                  <a:pt x="1349308" y="96939"/>
                </a:lnTo>
                <a:lnTo>
                  <a:pt x="1347653" y="93977"/>
                </a:lnTo>
                <a:lnTo>
                  <a:pt x="1309466" y="66628"/>
                </a:lnTo>
                <a:lnTo>
                  <a:pt x="1299326" y="64720"/>
                </a:lnTo>
                <a:lnTo>
                  <a:pt x="1288415" y="64084"/>
                </a:lnTo>
                <a:close/>
              </a:path>
              <a:path w="1544320" h="299085">
                <a:moveTo>
                  <a:pt x="1353756" y="197459"/>
                </a:moveTo>
                <a:lnTo>
                  <a:pt x="1315516" y="210373"/>
                </a:lnTo>
                <a:lnTo>
                  <a:pt x="1295400" y="211874"/>
                </a:lnTo>
                <a:lnTo>
                  <a:pt x="1353756" y="211874"/>
                </a:lnTo>
                <a:lnTo>
                  <a:pt x="1353756" y="197459"/>
                </a:lnTo>
                <a:close/>
              </a:path>
              <a:path w="1544320" h="299085">
                <a:moveTo>
                  <a:pt x="1349308" y="96939"/>
                </a:moveTo>
                <a:lnTo>
                  <a:pt x="1296085" y="96939"/>
                </a:lnTo>
                <a:lnTo>
                  <a:pt x="1302512" y="98628"/>
                </a:lnTo>
                <a:lnTo>
                  <a:pt x="1312278" y="105371"/>
                </a:lnTo>
                <a:lnTo>
                  <a:pt x="1315999" y="110274"/>
                </a:lnTo>
                <a:lnTo>
                  <a:pt x="1318514" y="116713"/>
                </a:lnTo>
                <a:lnTo>
                  <a:pt x="1321104" y="123164"/>
                </a:lnTo>
                <a:lnTo>
                  <a:pt x="1322412" y="128714"/>
                </a:lnTo>
                <a:lnTo>
                  <a:pt x="1322463" y="133375"/>
                </a:lnTo>
                <a:lnTo>
                  <a:pt x="1360539" y="133375"/>
                </a:lnTo>
                <a:lnTo>
                  <a:pt x="1360507" y="132712"/>
                </a:lnTo>
                <a:lnTo>
                  <a:pt x="1358892" y="121959"/>
                </a:lnTo>
                <a:lnTo>
                  <a:pt x="1356197" y="111894"/>
                </a:lnTo>
                <a:lnTo>
                  <a:pt x="1352423" y="102514"/>
                </a:lnTo>
                <a:lnTo>
                  <a:pt x="1349308" y="96939"/>
                </a:lnTo>
                <a:close/>
              </a:path>
              <a:path w="1544320" h="299085">
                <a:moveTo>
                  <a:pt x="1443710" y="0"/>
                </a:moveTo>
                <a:lnTo>
                  <a:pt x="1408023" y="0"/>
                </a:lnTo>
                <a:lnTo>
                  <a:pt x="1409111" y="11006"/>
                </a:lnTo>
                <a:lnTo>
                  <a:pt x="1429564" y="49284"/>
                </a:lnTo>
                <a:lnTo>
                  <a:pt x="1469504" y="58127"/>
                </a:lnTo>
                <a:lnTo>
                  <a:pt x="1479058" y="57767"/>
                </a:lnTo>
                <a:lnTo>
                  <a:pt x="1519334" y="40376"/>
                </a:lnTo>
                <a:lnTo>
                  <a:pt x="1526563" y="28244"/>
                </a:lnTo>
                <a:lnTo>
                  <a:pt x="1460779" y="28244"/>
                </a:lnTo>
                <a:lnTo>
                  <a:pt x="1454442" y="26784"/>
                </a:lnTo>
                <a:lnTo>
                  <a:pt x="1447406" y="20942"/>
                </a:lnTo>
                <a:lnTo>
                  <a:pt x="1444993" y="12979"/>
                </a:lnTo>
                <a:lnTo>
                  <a:pt x="1443710" y="0"/>
                </a:lnTo>
                <a:close/>
              </a:path>
              <a:path w="1544320" h="299085">
                <a:moveTo>
                  <a:pt x="1532470" y="0"/>
                </a:moveTo>
                <a:lnTo>
                  <a:pt x="1496491" y="0"/>
                </a:lnTo>
                <a:lnTo>
                  <a:pt x="1495209" y="12484"/>
                </a:lnTo>
                <a:lnTo>
                  <a:pt x="1492478" y="20320"/>
                </a:lnTo>
                <a:lnTo>
                  <a:pt x="1484147" y="26657"/>
                </a:lnTo>
                <a:lnTo>
                  <a:pt x="1478038" y="28244"/>
                </a:lnTo>
                <a:lnTo>
                  <a:pt x="1526563" y="28244"/>
                </a:lnTo>
                <a:lnTo>
                  <a:pt x="1529146" y="20320"/>
                </a:lnTo>
                <a:lnTo>
                  <a:pt x="1531116" y="10934"/>
                </a:lnTo>
                <a:lnTo>
                  <a:pt x="1532470" y="0"/>
                </a:lnTo>
                <a:close/>
              </a:path>
              <a:path w="1544320" h="299085">
                <a:moveTo>
                  <a:pt x="1426464" y="67056"/>
                </a:moveTo>
                <a:lnTo>
                  <a:pt x="1390332" y="67056"/>
                </a:lnTo>
                <a:lnTo>
                  <a:pt x="1390332" y="242658"/>
                </a:lnTo>
                <a:lnTo>
                  <a:pt x="1430553" y="242658"/>
                </a:lnTo>
                <a:lnTo>
                  <a:pt x="1457089" y="198285"/>
                </a:lnTo>
                <a:lnTo>
                  <a:pt x="1425625" y="198285"/>
                </a:lnTo>
                <a:lnTo>
                  <a:pt x="1426057" y="190220"/>
                </a:lnTo>
                <a:lnTo>
                  <a:pt x="1426210" y="186880"/>
                </a:lnTo>
                <a:lnTo>
                  <a:pt x="1426413" y="180479"/>
                </a:lnTo>
                <a:lnTo>
                  <a:pt x="1426464" y="67056"/>
                </a:lnTo>
                <a:close/>
              </a:path>
              <a:path w="1544320" h="299085">
                <a:moveTo>
                  <a:pt x="1544078" y="111645"/>
                </a:moveTo>
                <a:lnTo>
                  <a:pt x="1508899" y="111645"/>
                </a:lnTo>
                <a:lnTo>
                  <a:pt x="1508747" y="115722"/>
                </a:lnTo>
                <a:lnTo>
                  <a:pt x="1508620" y="119862"/>
                </a:lnTo>
                <a:lnTo>
                  <a:pt x="1508442" y="129082"/>
                </a:lnTo>
                <a:lnTo>
                  <a:pt x="1508391" y="242658"/>
                </a:lnTo>
                <a:lnTo>
                  <a:pt x="1544078" y="242658"/>
                </a:lnTo>
                <a:lnTo>
                  <a:pt x="1544078" y="111645"/>
                </a:lnTo>
                <a:close/>
              </a:path>
              <a:path w="1544320" h="299085">
                <a:moveTo>
                  <a:pt x="1544078" y="67056"/>
                </a:moveTo>
                <a:lnTo>
                  <a:pt x="1504010" y="67056"/>
                </a:lnTo>
                <a:lnTo>
                  <a:pt x="1425625" y="198285"/>
                </a:lnTo>
                <a:lnTo>
                  <a:pt x="1457089" y="198285"/>
                </a:lnTo>
                <a:lnTo>
                  <a:pt x="1508899" y="111645"/>
                </a:lnTo>
                <a:lnTo>
                  <a:pt x="1544078" y="111645"/>
                </a:lnTo>
                <a:lnTo>
                  <a:pt x="1544078" y="67056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0703" y="3093193"/>
            <a:ext cx="8595360" cy="185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Данный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презентация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131313"/>
                </a:solidFill>
                <a:latin typeface="Microsoft Sans Serif"/>
                <a:cs typeface="Microsoft Sans Serif"/>
              </a:rPr>
              <a:t>посвящена</a:t>
            </a:r>
            <a:endParaRPr sz="2400">
              <a:latin typeface="Microsoft Sans Serif"/>
              <a:cs typeface="Microsoft Sans Serif"/>
            </a:endParaRPr>
          </a:p>
          <a:p>
            <a:pPr marL="12700" marR="798195" indent="2488565">
              <a:lnSpc>
                <a:spcPts val="2850"/>
              </a:lnSpc>
              <a:spcBef>
                <a:spcPts val="165"/>
              </a:spcBef>
            </a:pPr>
            <a:r>
              <a:rPr sz="2400" spc="65" dirty="0">
                <a:solidFill>
                  <a:srgbClr val="131313"/>
                </a:solidFill>
                <a:latin typeface="Microsoft Sans Serif"/>
                <a:cs typeface="Microsoft Sans Serif"/>
              </a:rPr>
              <a:t>учащихся</a:t>
            </a:r>
            <a:r>
              <a:rPr sz="2400" spc="-3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8</a:t>
            </a:r>
            <a:r>
              <a:rPr sz="2400" spc="-2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Microsoft Sans Serif"/>
                <a:cs typeface="Microsoft Sans Serif"/>
              </a:rPr>
              <a:t>класса.</a:t>
            </a:r>
            <a:r>
              <a:rPr sz="2400" spc="-2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31313"/>
                </a:solidFill>
                <a:latin typeface="Microsoft Sans Serif"/>
                <a:cs typeface="Microsoft Sans Serif"/>
              </a:rPr>
              <a:t>Мы</a:t>
            </a:r>
            <a:r>
              <a:rPr sz="2400" spc="-2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Microsoft Sans Serif"/>
                <a:cs typeface="Microsoft Sans Serif"/>
              </a:rPr>
              <a:t>рассмотрим </a:t>
            </a:r>
            <a:r>
              <a:rPr sz="2400" spc="70" dirty="0">
                <a:solidFill>
                  <a:srgbClr val="131313"/>
                </a:solidFill>
                <a:latin typeface="Microsoft Sans Serif"/>
                <a:cs typeface="Microsoft Sans Serif"/>
              </a:rPr>
              <a:t>ключевые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аспекты,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131313"/>
                </a:solidFill>
                <a:latin typeface="Microsoft Sans Serif"/>
                <a:cs typeface="Microsoft Sans Serif"/>
              </a:rPr>
              <a:t>влияющие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31313"/>
                </a:solidFill>
                <a:latin typeface="Microsoft Sans Serif"/>
                <a:cs typeface="Microsoft Sans Serif"/>
              </a:rPr>
              <a:t>на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31313"/>
                </a:solidFill>
                <a:latin typeface="Microsoft Sans Serif"/>
                <a:cs typeface="Microsoft Sans Serif"/>
              </a:rPr>
              <a:t>развитие</a:t>
            </a:r>
            <a:endParaRPr sz="2400">
              <a:latin typeface="Microsoft Sans Serif"/>
              <a:cs typeface="Microsoft Sans Serif"/>
            </a:endParaRPr>
          </a:p>
          <a:p>
            <a:pPr marL="1675764">
              <a:lnSpc>
                <a:spcPts val="2760"/>
              </a:lnSpc>
            </a:pP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131313"/>
                </a:solidFill>
                <a:latin typeface="Microsoft Sans Serif"/>
                <a:cs typeface="Microsoft Sans Serif"/>
              </a:rPr>
              <a:t>подростков</a:t>
            </a:r>
            <a:r>
              <a:rPr sz="2400" spc="-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131313"/>
                </a:solidFill>
                <a:latin typeface="Microsoft Sans Serif"/>
                <a:cs typeface="Microsoft Sans Serif"/>
              </a:rPr>
              <a:t>и</a:t>
            </a:r>
            <a:r>
              <a:rPr sz="2400" spc="-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предложим</a:t>
            </a:r>
            <a:r>
              <a:rPr sz="2400" spc="-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31313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2400" spc="-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31313"/>
                </a:solidFill>
                <a:latin typeface="Microsoft Sans Serif"/>
                <a:cs typeface="Microsoft Sans Serif"/>
              </a:rPr>
              <a:t>для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учителей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131313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родителей.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2464" y="1484376"/>
            <a:ext cx="4858512" cy="1078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D0460A-392F-429A-841A-42EC7E1A33F7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39115"/>
            <a:ext cx="18288000" cy="42478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220361" y="1592529"/>
            <a:ext cx="1022350" cy="236220"/>
          </a:xfrm>
          <a:custGeom>
            <a:avLst/>
            <a:gdLst/>
            <a:ahLst/>
            <a:cxnLst/>
            <a:rect l="l" t="t" r="r" b="b"/>
            <a:pathLst>
              <a:path w="1022350" h="236219">
                <a:moveTo>
                  <a:pt x="41046" y="2781"/>
                </a:moveTo>
                <a:lnTo>
                  <a:pt x="0" y="2781"/>
                </a:lnTo>
                <a:lnTo>
                  <a:pt x="0" y="167398"/>
                </a:lnTo>
                <a:lnTo>
                  <a:pt x="32893" y="167398"/>
                </a:lnTo>
                <a:lnTo>
                  <a:pt x="32854" y="56769"/>
                </a:lnTo>
                <a:lnTo>
                  <a:pt x="62383" y="56769"/>
                </a:lnTo>
                <a:lnTo>
                  <a:pt x="41046" y="2781"/>
                </a:lnTo>
                <a:close/>
              </a:path>
              <a:path w="1022350" h="236219">
                <a:moveTo>
                  <a:pt x="62383" y="56769"/>
                </a:moveTo>
                <a:lnTo>
                  <a:pt x="32854" y="56769"/>
                </a:lnTo>
                <a:lnTo>
                  <a:pt x="72402" y="167398"/>
                </a:lnTo>
                <a:lnTo>
                  <a:pt x="100076" y="167398"/>
                </a:lnTo>
                <a:lnTo>
                  <a:pt x="118401" y="117563"/>
                </a:lnTo>
                <a:lnTo>
                  <a:pt x="86410" y="117563"/>
                </a:lnTo>
                <a:lnTo>
                  <a:pt x="62383" y="56769"/>
                </a:lnTo>
                <a:close/>
              </a:path>
              <a:path w="1022350" h="236219">
                <a:moveTo>
                  <a:pt x="173253" y="57365"/>
                </a:moveTo>
                <a:lnTo>
                  <a:pt x="140538" y="57365"/>
                </a:lnTo>
                <a:lnTo>
                  <a:pt x="140487" y="167398"/>
                </a:lnTo>
                <a:lnTo>
                  <a:pt x="173253" y="167398"/>
                </a:lnTo>
                <a:lnTo>
                  <a:pt x="173253" y="57365"/>
                </a:lnTo>
                <a:close/>
              </a:path>
              <a:path w="1022350" h="236219">
                <a:moveTo>
                  <a:pt x="173253" y="2781"/>
                </a:moveTo>
                <a:lnTo>
                  <a:pt x="132346" y="2781"/>
                </a:lnTo>
                <a:lnTo>
                  <a:pt x="86410" y="117563"/>
                </a:lnTo>
                <a:lnTo>
                  <a:pt x="118401" y="117563"/>
                </a:lnTo>
                <a:lnTo>
                  <a:pt x="140538" y="57365"/>
                </a:lnTo>
                <a:lnTo>
                  <a:pt x="173253" y="57365"/>
                </a:lnTo>
                <a:lnTo>
                  <a:pt x="173253" y="2781"/>
                </a:lnTo>
                <a:close/>
              </a:path>
              <a:path w="1022350" h="236219">
                <a:moveTo>
                  <a:pt x="277431" y="0"/>
                </a:moveTo>
                <a:lnTo>
                  <a:pt x="236664" y="10172"/>
                </a:lnTo>
                <a:lnTo>
                  <a:pt x="210159" y="39433"/>
                </a:lnTo>
                <a:lnTo>
                  <a:pt x="200977" y="84810"/>
                </a:lnTo>
                <a:lnTo>
                  <a:pt x="201317" y="94457"/>
                </a:lnTo>
                <a:lnTo>
                  <a:pt x="213018" y="135075"/>
                </a:lnTo>
                <a:lnTo>
                  <a:pt x="245999" y="164325"/>
                </a:lnTo>
                <a:lnTo>
                  <a:pt x="276453" y="170180"/>
                </a:lnTo>
                <a:lnTo>
                  <a:pt x="285054" y="169815"/>
                </a:lnTo>
                <a:lnTo>
                  <a:pt x="321411" y="157165"/>
                </a:lnTo>
                <a:lnTo>
                  <a:pt x="338793" y="139103"/>
                </a:lnTo>
                <a:lnTo>
                  <a:pt x="267627" y="139103"/>
                </a:lnTo>
                <a:lnTo>
                  <a:pt x="260032" y="137007"/>
                </a:lnTo>
                <a:lnTo>
                  <a:pt x="237901" y="100872"/>
                </a:lnTo>
                <a:lnTo>
                  <a:pt x="236804" y="84810"/>
                </a:lnTo>
                <a:lnTo>
                  <a:pt x="237404" y="72577"/>
                </a:lnTo>
                <a:lnTo>
                  <a:pt x="258879" y="34786"/>
                </a:lnTo>
                <a:lnTo>
                  <a:pt x="276885" y="31356"/>
                </a:lnTo>
                <a:lnTo>
                  <a:pt x="338969" y="31356"/>
                </a:lnTo>
                <a:lnTo>
                  <a:pt x="338460" y="30478"/>
                </a:lnTo>
                <a:lnTo>
                  <a:pt x="308185" y="5754"/>
                </a:lnTo>
                <a:lnTo>
                  <a:pt x="288276" y="634"/>
                </a:lnTo>
                <a:lnTo>
                  <a:pt x="277431" y="0"/>
                </a:lnTo>
                <a:close/>
              </a:path>
              <a:path w="1022350" h="236219">
                <a:moveTo>
                  <a:pt x="338969" y="31356"/>
                </a:moveTo>
                <a:lnTo>
                  <a:pt x="286397" y="31356"/>
                </a:lnTo>
                <a:lnTo>
                  <a:pt x="294043" y="33426"/>
                </a:lnTo>
                <a:lnTo>
                  <a:pt x="305574" y="41643"/>
                </a:lnTo>
                <a:lnTo>
                  <a:pt x="317233" y="84810"/>
                </a:lnTo>
                <a:lnTo>
                  <a:pt x="316959" y="93164"/>
                </a:lnTo>
                <a:lnTo>
                  <a:pt x="293928" y="137007"/>
                </a:lnTo>
                <a:lnTo>
                  <a:pt x="286359" y="139103"/>
                </a:lnTo>
                <a:lnTo>
                  <a:pt x="338793" y="139103"/>
                </a:lnTo>
                <a:lnTo>
                  <a:pt x="352721" y="94457"/>
                </a:lnTo>
                <a:lnTo>
                  <a:pt x="353047" y="84810"/>
                </a:lnTo>
                <a:lnTo>
                  <a:pt x="352454" y="72063"/>
                </a:lnTo>
                <a:lnTo>
                  <a:pt x="350682" y="60242"/>
                </a:lnTo>
                <a:lnTo>
                  <a:pt x="347734" y="49345"/>
                </a:lnTo>
                <a:lnTo>
                  <a:pt x="343612" y="39370"/>
                </a:lnTo>
                <a:lnTo>
                  <a:pt x="338969" y="31356"/>
                </a:lnTo>
                <a:close/>
              </a:path>
              <a:path w="1022350" h="236219">
                <a:moveTo>
                  <a:pt x="411378" y="2781"/>
                </a:moveTo>
                <a:lnTo>
                  <a:pt x="381203" y="2781"/>
                </a:lnTo>
                <a:lnTo>
                  <a:pt x="381203" y="235699"/>
                </a:lnTo>
                <a:lnTo>
                  <a:pt x="416331" y="235699"/>
                </a:lnTo>
                <a:lnTo>
                  <a:pt x="416227" y="161074"/>
                </a:lnTo>
                <a:lnTo>
                  <a:pt x="416179" y="159854"/>
                </a:lnTo>
                <a:lnTo>
                  <a:pt x="415874" y="155575"/>
                </a:lnTo>
                <a:lnTo>
                  <a:pt x="501062" y="155575"/>
                </a:lnTo>
                <a:lnTo>
                  <a:pt x="502297" y="154636"/>
                </a:lnTo>
                <a:lnTo>
                  <a:pt x="508755" y="147918"/>
                </a:lnTo>
                <a:lnTo>
                  <a:pt x="514318" y="140068"/>
                </a:lnTo>
                <a:lnTo>
                  <a:pt x="514820" y="139103"/>
                </a:lnTo>
                <a:lnTo>
                  <a:pt x="445338" y="139103"/>
                </a:lnTo>
                <a:lnTo>
                  <a:pt x="437680" y="137147"/>
                </a:lnTo>
                <a:lnTo>
                  <a:pt x="417268" y="101801"/>
                </a:lnTo>
                <a:lnTo>
                  <a:pt x="416331" y="84950"/>
                </a:lnTo>
                <a:lnTo>
                  <a:pt x="416331" y="80556"/>
                </a:lnTo>
                <a:lnTo>
                  <a:pt x="427177" y="39903"/>
                </a:lnTo>
                <a:lnTo>
                  <a:pt x="445439" y="31356"/>
                </a:lnTo>
                <a:lnTo>
                  <a:pt x="515483" y="31356"/>
                </a:lnTo>
                <a:lnTo>
                  <a:pt x="510321" y="23749"/>
                </a:lnTo>
                <a:lnTo>
                  <a:pt x="410629" y="23749"/>
                </a:lnTo>
                <a:lnTo>
                  <a:pt x="411378" y="2781"/>
                </a:lnTo>
                <a:close/>
              </a:path>
              <a:path w="1022350" h="236219">
                <a:moveTo>
                  <a:pt x="501062" y="155575"/>
                </a:moveTo>
                <a:lnTo>
                  <a:pt x="415874" y="155575"/>
                </a:lnTo>
                <a:lnTo>
                  <a:pt x="416407" y="156083"/>
                </a:lnTo>
                <a:lnTo>
                  <a:pt x="449618" y="170180"/>
                </a:lnTo>
                <a:lnTo>
                  <a:pt x="458355" y="170180"/>
                </a:lnTo>
                <a:lnTo>
                  <a:pt x="501062" y="155575"/>
                </a:lnTo>
                <a:close/>
              </a:path>
              <a:path w="1022350" h="236219">
                <a:moveTo>
                  <a:pt x="515483" y="31356"/>
                </a:moveTo>
                <a:lnTo>
                  <a:pt x="454863" y="31356"/>
                </a:lnTo>
                <a:lnTo>
                  <a:pt x="463544" y="32227"/>
                </a:lnTo>
                <a:lnTo>
                  <a:pt x="471052" y="34840"/>
                </a:lnTo>
                <a:lnTo>
                  <a:pt x="491157" y="72488"/>
                </a:lnTo>
                <a:lnTo>
                  <a:pt x="491731" y="84391"/>
                </a:lnTo>
                <a:lnTo>
                  <a:pt x="491466" y="92547"/>
                </a:lnTo>
                <a:lnTo>
                  <a:pt x="469925" y="136944"/>
                </a:lnTo>
                <a:lnTo>
                  <a:pt x="463232" y="139103"/>
                </a:lnTo>
                <a:lnTo>
                  <a:pt x="514820" y="139103"/>
                </a:lnTo>
                <a:lnTo>
                  <a:pt x="526891" y="97815"/>
                </a:lnTo>
                <a:lnTo>
                  <a:pt x="527407" y="84950"/>
                </a:lnTo>
                <a:lnTo>
                  <a:pt x="527401" y="84391"/>
                </a:lnTo>
                <a:lnTo>
                  <a:pt x="526256" y="65094"/>
                </a:lnTo>
                <a:lnTo>
                  <a:pt x="522768" y="48045"/>
                </a:lnTo>
                <a:lnTo>
                  <a:pt x="516954" y="33523"/>
                </a:lnTo>
                <a:lnTo>
                  <a:pt x="515483" y="31356"/>
                </a:lnTo>
                <a:close/>
              </a:path>
              <a:path w="1022350" h="236219">
                <a:moveTo>
                  <a:pt x="458914" y="0"/>
                </a:moveTo>
                <a:lnTo>
                  <a:pt x="449757" y="0"/>
                </a:lnTo>
                <a:lnTo>
                  <a:pt x="441744" y="1270"/>
                </a:lnTo>
                <a:lnTo>
                  <a:pt x="427990" y="6337"/>
                </a:lnTo>
                <a:lnTo>
                  <a:pt x="422186" y="9753"/>
                </a:lnTo>
                <a:lnTo>
                  <a:pt x="417449" y="14071"/>
                </a:lnTo>
                <a:lnTo>
                  <a:pt x="414261" y="16941"/>
                </a:lnTo>
                <a:lnTo>
                  <a:pt x="411988" y="20167"/>
                </a:lnTo>
                <a:lnTo>
                  <a:pt x="410629" y="23749"/>
                </a:lnTo>
                <a:lnTo>
                  <a:pt x="510321" y="23749"/>
                </a:lnTo>
                <a:lnTo>
                  <a:pt x="508812" y="21526"/>
                </a:lnTo>
                <a:lnTo>
                  <a:pt x="498714" y="12108"/>
                </a:lnTo>
                <a:lnTo>
                  <a:pt x="487030" y="5381"/>
                </a:lnTo>
                <a:lnTo>
                  <a:pt x="473763" y="1345"/>
                </a:lnTo>
                <a:lnTo>
                  <a:pt x="458914" y="0"/>
                </a:lnTo>
                <a:close/>
              </a:path>
              <a:path w="1022350" h="236219">
                <a:moveTo>
                  <a:pt x="674291" y="30797"/>
                </a:moveTo>
                <a:lnTo>
                  <a:pt x="626402" y="30797"/>
                </a:lnTo>
                <a:lnTo>
                  <a:pt x="632993" y="32880"/>
                </a:lnTo>
                <a:lnTo>
                  <a:pt x="637451" y="37071"/>
                </a:lnTo>
                <a:lnTo>
                  <a:pt x="641962" y="41260"/>
                </a:lnTo>
                <a:lnTo>
                  <a:pt x="644220" y="49072"/>
                </a:lnTo>
                <a:lnTo>
                  <a:pt x="644220" y="64249"/>
                </a:lnTo>
                <a:lnTo>
                  <a:pt x="623595" y="65087"/>
                </a:lnTo>
                <a:lnTo>
                  <a:pt x="605376" y="66457"/>
                </a:lnTo>
                <a:lnTo>
                  <a:pt x="564692" y="79933"/>
                </a:lnTo>
                <a:lnTo>
                  <a:pt x="544550" y="119519"/>
                </a:lnTo>
                <a:lnTo>
                  <a:pt x="544995" y="127610"/>
                </a:lnTo>
                <a:lnTo>
                  <a:pt x="565253" y="161561"/>
                </a:lnTo>
                <a:lnTo>
                  <a:pt x="598424" y="170180"/>
                </a:lnTo>
                <a:lnTo>
                  <a:pt x="607860" y="170180"/>
                </a:lnTo>
                <a:lnTo>
                  <a:pt x="644842" y="154089"/>
                </a:lnTo>
                <a:lnTo>
                  <a:pt x="650379" y="143967"/>
                </a:lnTo>
                <a:lnTo>
                  <a:pt x="678649" y="143967"/>
                </a:lnTo>
                <a:lnTo>
                  <a:pt x="678649" y="139522"/>
                </a:lnTo>
                <a:lnTo>
                  <a:pt x="596239" y="139522"/>
                </a:lnTo>
                <a:lnTo>
                  <a:pt x="590550" y="137934"/>
                </a:lnTo>
                <a:lnTo>
                  <a:pt x="582510" y="131622"/>
                </a:lnTo>
                <a:lnTo>
                  <a:pt x="580517" y="126631"/>
                </a:lnTo>
                <a:lnTo>
                  <a:pt x="580517" y="111798"/>
                </a:lnTo>
                <a:lnTo>
                  <a:pt x="614444" y="93989"/>
                </a:lnTo>
                <a:lnTo>
                  <a:pt x="643940" y="92405"/>
                </a:lnTo>
                <a:lnTo>
                  <a:pt x="678649" y="92405"/>
                </a:lnTo>
                <a:lnTo>
                  <a:pt x="678649" y="57632"/>
                </a:lnTo>
                <a:lnTo>
                  <a:pt x="677707" y="43861"/>
                </a:lnTo>
                <a:lnTo>
                  <a:pt x="674881" y="32035"/>
                </a:lnTo>
                <a:lnTo>
                  <a:pt x="674291" y="30797"/>
                </a:lnTo>
                <a:close/>
              </a:path>
              <a:path w="1022350" h="236219">
                <a:moveTo>
                  <a:pt x="678649" y="143967"/>
                </a:moveTo>
                <a:lnTo>
                  <a:pt x="650379" y="143967"/>
                </a:lnTo>
                <a:lnTo>
                  <a:pt x="650976" y="167398"/>
                </a:lnTo>
                <a:lnTo>
                  <a:pt x="678649" y="167398"/>
                </a:lnTo>
                <a:lnTo>
                  <a:pt x="678649" y="143967"/>
                </a:lnTo>
                <a:close/>
              </a:path>
              <a:path w="1022350" h="236219">
                <a:moveTo>
                  <a:pt x="678649" y="92405"/>
                </a:moveTo>
                <a:lnTo>
                  <a:pt x="643940" y="92405"/>
                </a:lnTo>
                <a:lnTo>
                  <a:pt x="643888" y="100977"/>
                </a:lnTo>
                <a:lnTo>
                  <a:pt x="643243" y="109576"/>
                </a:lnTo>
                <a:lnTo>
                  <a:pt x="612210" y="138917"/>
                </a:lnTo>
                <a:lnTo>
                  <a:pt x="603592" y="139522"/>
                </a:lnTo>
                <a:lnTo>
                  <a:pt x="678649" y="139522"/>
                </a:lnTo>
                <a:lnTo>
                  <a:pt x="678649" y="92405"/>
                </a:lnTo>
                <a:close/>
              </a:path>
              <a:path w="1022350" h="236219">
                <a:moveTo>
                  <a:pt x="618921" y="266"/>
                </a:moveTo>
                <a:lnTo>
                  <a:pt x="574802" y="9188"/>
                </a:lnTo>
                <a:lnTo>
                  <a:pt x="559536" y="16230"/>
                </a:lnTo>
                <a:lnTo>
                  <a:pt x="571042" y="44665"/>
                </a:lnTo>
                <a:lnTo>
                  <a:pt x="578314" y="41249"/>
                </a:lnTo>
                <a:lnTo>
                  <a:pt x="584920" y="38360"/>
                </a:lnTo>
                <a:lnTo>
                  <a:pt x="590938" y="35964"/>
                </a:lnTo>
                <a:lnTo>
                  <a:pt x="596341" y="34074"/>
                </a:lnTo>
                <a:lnTo>
                  <a:pt x="603161" y="31889"/>
                </a:lnTo>
                <a:lnTo>
                  <a:pt x="610273" y="30797"/>
                </a:lnTo>
                <a:lnTo>
                  <a:pt x="674291" y="30797"/>
                </a:lnTo>
                <a:lnTo>
                  <a:pt x="670173" y="22153"/>
                </a:lnTo>
                <a:lnTo>
                  <a:pt x="663587" y="14211"/>
                </a:lnTo>
                <a:lnTo>
                  <a:pt x="655153" y="8110"/>
                </a:lnTo>
                <a:lnTo>
                  <a:pt x="644898" y="3752"/>
                </a:lnTo>
                <a:lnTo>
                  <a:pt x="632821" y="1138"/>
                </a:lnTo>
                <a:lnTo>
                  <a:pt x="618921" y="266"/>
                </a:lnTo>
                <a:close/>
              </a:path>
              <a:path w="1022350" h="236219">
                <a:moveTo>
                  <a:pt x="691883" y="135890"/>
                </a:moveTo>
                <a:lnTo>
                  <a:pt x="691883" y="165442"/>
                </a:lnTo>
                <a:lnTo>
                  <a:pt x="696391" y="167297"/>
                </a:lnTo>
                <a:lnTo>
                  <a:pt x="699947" y="168389"/>
                </a:lnTo>
                <a:lnTo>
                  <a:pt x="705192" y="169037"/>
                </a:lnTo>
                <a:lnTo>
                  <a:pt x="707885" y="169202"/>
                </a:lnTo>
                <a:lnTo>
                  <a:pt x="710628" y="169202"/>
                </a:lnTo>
                <a:lnTo>
                  <a:pt x="745042" y="149537"/>
                </a:lnTo>
                <a:lnTo>
                  <a:pt x="750585" y="139103"/>
                </a:lnTo>
                <a:lnTo>
                  <a:pt x="704684" y="139103"/>
                </a:lnTo>
                <a:lnTo>
                  <a:pt x="703541" y="139026"/>
                </a:lnTo>
                <a:lnTo>
                  <a:pt x="701408" y="138747"/>
                </a:lnTo>
                <a:lnTo>
                  <a:pt x="697877" y="137756"/>
                </a:lnTo>
                <a:lnTo>
                  <a:pt x="691883" y="135890"/>
                </a:lnTo>
                <a:close/>
              </a:path>
              <a:path w="1022350" h="236219">
                <a:moveTo>
                  <a:pt x="840879" y="33997"/>
                </a:moveTo>
                <a:lnTo>
                  <a:pt x="805484" y="33997"/>
                </a:lnTo>
                <a:lnTo>
                  <a:pt x="805484" y="167398"/>
                </a:lnTo>
                <a:lnTo>
                  <a:pt x="840879" y="167398"/>
                </a:lnTo>
                <a:lnTo>
                  <a:pt x="840879" y="33997"/>
                </a:lnTo>
                <a:close/>
              </a:path>
              <a:path w="1022350" h="236219">
                <a:moveTo>
                  <a:pt x="840879" y="2781"/>
                </a:moveTo>
                <a:lnTo>
                  <a:pt x="739406" y="2781"/>
                </a:lnTo>
                <a:lnTo>
                  <a:pt x="738211" y="18752"/>
                </a:lnTo>
                <a:lnTo>
                  <a:pt x="736921" y="33997"/>
                </a:lnTo>
                <a:lnTo>
                  <a:pt x="731761" y="78432"/>
                </a:lnTo>
                <a:lnTo>
                  <a:pt x="723412" y="116174"/>
                </a:lnTo>
                <a:lnTo>
                  <a:pt x="708444" y="139103"/>
                </a:lnTo>
                <a:lnTo>
                  <a:pt x="750585" y="139103"/>
                </a:lnTo>
                <a:lnTo>
                  <a:pt x="763739" y="91084"/>
                </a:lnTo>
                <a:lnTo>
                  <a:pt x="769158" y="49145"/>
                </a:lnTo>
                <a:lnTo>
                  <a:pt x="770496" y="33997"/>
                </a:lnTo>
                <a:lnTo>
                  <a:pt x="840879" y="33997"/>
                </a:lnTo>
                <a:lnTo>
                  <a:pt x="840879" y="2781"/>
                </a:lnTo>
                <a:close/>
              </a:path>
              <a:path w="1022350" h="236219">
                <a:moveTo>
                  <a:pt x="911682" y="2781"/>
                </a:moveTo>
                <a:lnTo>
                  <a:pt x="877824" y="2781"/>
                </a:lnTo>
                <a:lnTo>
                  <a:pt x="877824" y="167398"/>
                </a:lnTo>
                <a:lnTo>
                  <a:pt x="915517" y="167398"/>
                </a:lnTo>
                <a:lnTo>
                  <a:pt x="940388" y="125806"/>
                </a:lnTo>
                <a:lnTo>
                  <a:pt x="910894" y="125806"/>
                </a:lnTo>
                <a:lnTo>
                  <a:pt x="911313" y="118237"/>
                </a:lnTo>
                <a:lnTo>
                  <a:pt x="911453" y="115100"/>
                </a:lnTo>
                <a:lnTo>
                  <a:pt x="911644" y="109105"/>
                </a:lnTo>
                <a:lnTo>
                  <a:pt x="911682" y="2781"/>
                </a:lnTo>
                <a:close/>
              </a:path>
              <a:path w="1022350" h="236219">
                <a:moveTo>
                  <a:pt x="1021943" y="44577"/>
                </a:moveTo>
                <a:lnTo>
                  <a:pt x="988961" y="44577"/>
                </a:lnTo>
                <a:lnTo>
                  <a:pt x="988822" y="48399"/>
                </a:lnTo>
                <a:lnTo>
                  <a:pt x="988707" y="52285"/>
                </a:lnTo>
                <a:lnTo>
                  <a:pt x="988529" y="60934"/>
                </a:lnTo>
                <a:lnTo>
                  <a:pt x="988491" y="167398"/>
                </a:lnTo>
                <a:lnTo>
                  <a:pt x="1021943" y="167398"/>
                </a:lnTo>
                <a:lnTo>
                  <a:pt x="1021943" y="44577"/>
                </a:lnTo>
                <a:close/>
              </a:path>
              <a:path w="1022350" h="236219">
                <a:moveTo>
                  <a:pt x="1021943" y="2781"/>
                </a:moveTo>
                <a:lnTo>
                  <a:pt x="984377" y="2781"/>
                </a:lnTo>
                <a:lnTo>
                  <a:pt x="910894" y="125806"/>
                </a:lnTo>
                <a:lnTo>
                  <a:pt x="940388" y="125806"/>
                </a:lnTo>
                <a:lnTo>
                  <a:pt x="988961" y="44577"/>
                </a:lnTo>
                <a:lnTo>
                  <a:pt x="1021943" y="44577"/>
                </a:lnTo>
                <a:lnTo>
                  <a:pt x="1021943" y="2781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19385" y="1461763"/>
            <a:ext cx="6088380" cy="2073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35"/>
              </a:spcBef>
              <a:tabLst>
                <a:tab pos="2509520" algn="l"/>
              </a:tabLst>
            </a:pPr>
            <a:r>
              <a:rPr sz="2250" spc="-10" dirty="0">
                <a:solidFill>
                  <a:srgbClr val="131313"/>
                </a:solidFill>
                <a:latin typeface="Microsoft Sans Serif"/>
                <a:cs typeface="Microsoft Sans Serif"/>
              </a:rPr>
              <a:t>Развитие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	у</a:t>
            </a:r>
            <a:r>
              <a:rPr sz="2250" spc="-1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подростков</a:t>
            </a:r>
            <a:r>
              <a:rPr sz="2250" spc="-1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70" dirty="0">
                <a:solidFill>
                  <a:srgbClr val="131313"/>
                </a:solidFill>
                <a:latin typeface="Microsoft Sans Serif"/>
                <a:cs typeface="Microsoft Sans Serif"/>
              </a:rPr>
              <a:t>проходит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через</a:t>
            </a:r>
            <a:r>
              <a:rPr sz="2250" spc="15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50" dirty="0">
                <a:solidFill>
                  <a:srgbClr val="131313"/>
                </a:solidFill>
                <a:latin typeface="Microsoft Sans Serif"/>
                <a:cs typeface="Microsoft Sans Serif"/>
              </a:rPr>
              <a:t>несколько</a:t>
            </a:r>
            <a:r>
              <a:rPr sz="2250" spc="16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этапов:</a:t>
            </a:r>
            <a:r>
              <a:rPr sz="2250" spc="16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300" i="1" spc="-160" dirty="0">
                <a:solidFill>
                  <a:srgbClr val="131313"/>
                </a:solidFill>
                <a:latin typeface="Verdana"/>
                <a:cs typeface="Verdana"/>
              </a:rPr>
              <a:t>пре-</a:t>
            </a:r>
            <a:r>
              <a:rPr sz="2300" i="1" spc="-10" dirty="0">
                <a:solidFill>
                  <a:srgbClr val="131313"/>
                </a:solidFill>
                <a:latin typeface="Verdana"/>
                <a:cs typeface="Verdana"/>
              </a:rPr>
              <a:t>моральный, </a:t>
            </a:r>
            <a:r>
              <a:rPr sz="2300" i="1" spc="-75" dirty="0">
                <a:solidFill>
                  <a:srgbClr val="131313"/>
                </a:solidFill>
                <a:latin typeface="Verdana"/>
                <a:cs typeface="Verdana"/>
              </a:rPr>
              <a:t>моральный</a:t>
            </a:r>
            <a:r>
              <a:rPr sz="2300" i="1" spc="-204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300" i="1" spc="-65" dirty="0">
                <a:solidFill>
                  <a:srgbClr val="131313"/>
                </a:solidFill>
                <a:latin typeface="Verdana"/>
                <a:cs typeface="Verdana"/>
              </a:rPr>
              <a:t>и</a:t>
            </a:r>
            <a:r>
              <a:rPr sz="2300" i="1" spc="-204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300" i="1" spc="-70" dirty="0">
                <a:solidFill>
                  <a:srgbClr val="131313"/>
                </a:solidFill>
                <a:latin typeface="Verdana"/>
                <a:cs typeface="Verdana"/>
              </a:rPr>
              <a:t>постморальный</a:t>
            </a:r>
            <a:r>
              <a:rPr sz="2250" spc="-70" dirty="0">
                <a:solidFill>
                  <a:srgbClr val="131313"/>
                </a:solidFill>
                <a:latin typeface="Microsoft Sans Serif"/>
                <a:cs typeface="Microsoft Sans Serif"/>
              </a:rPr>
              <a:t>.</a:t>
            </a:r>
            <a:r>
              <a:rPr sz="2250" spc="1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На</a:t>
            </a:r>
            <a:r>
              <a:rPr sz="225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-10" dirty="0">
                <a:solidFill>
                  <a:srgbClr val="131313"/>
                </a:solidFill>
                <a:latin typeface="Microsoft Sans Serif"/>
                <a:cs typeface="Microsoft Sans Serif"/>
              </a:rPr>
              <a:t>каждом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этапе</a:t>
            </a:r>
            <a:r>
              <a:rPr sz="2250" spc="90" dirty="0">
                <a:solidFill>
                  <a:srgbClr val="131313"/>
                </a:solidFill>
                <a:latin typeface="Microsoft Sans Serif"/>
                <a:cs typeface="Microsoft Sans Serif"/>
              </a:rPr>
              <a:t> ученики</a:t>
            </a:r>
            <a:r>
              <a:rPr sz="2250" spc="10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сталкиваются</a:t>
            </a:r>
            <a:r>
              <a:rPr sz="2250" spc="10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с</a:t>
            </a:r>
            <a:r>
              <a:rPr sz="2250" spc="10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70" dirty="0">
                <a:solidFill>
                  <a:srgbClr val="131313"/>
                </a:solidFill>
                <a:latin typeface="Microsoft Sans Serif"/>
                <a:cs typeface="Microsoft Sans Serif"/>
              </a:rPr>
              <a:t>различными </a:t>
            </a:r>
            <a:r>
              <a:rPr sz="2250" spc="80" dirty="0">
                <a:solidFill>
                  <a:srgbClr val="131313"/>
                </a:solidFill>
                <a:latin typeface="Microsoft Sans Serif"/>
                <a:cs typeface="Microsoft Sans Serif"/>
              </a:rPr>
              <a:t>моральными</a:t>
            </a:r>
            <a:r>
              <a:rPr sz="2250" spc="13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дилеммами</a:t>
            </a:r>
            <a:r>
              <a:rPr sz="2250" spc="13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160" dirty="0">
                <a:solidFill>
                  <a:srgbClr val="131313"/>
                </a:solidFill>
                <a:latin typeface="Microsoft Sans Serif"/>
                <a:cs typeface="Microsoft Sans Serif"/>
              </a:rPr>
              <a:t>и</a:t>
            </a:r>
            <a:r>
              <a:rPr sz="2250" spc="13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испытаниями, </a:t>
            </a:r>
            <a:r>
              <a:rPr sz="2250" spc="80" dirty="0">
                <a:solidFill>
                  <a:srgbClr val="131313"/>
                </a:solidFill>
                <a:latin typeface="Microsoft Sans Serif"/>
                <a:cs typeface="Microsoft Sans Serif"/>
              </a:rPr>
              <a:t>формирующими</a:t>
            </a:r>
            <a:r>
              <a:rPr sz="225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250" spc="75" dirty="0">
                <a:solidFill>
                  <a:srgbClr val="131313"/>
                </a:solidFill>
                <a:latin typeface="Microsoft Sans Serif"/>
                <a:cs typeface="Microsoft Sans Serif"/>
              </a:rPr>
              <a:t>их</a:t>
            </a:r>
            <a:endParaRPr sz="22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9957" y="3297504"/>
            <a:ext cx="3532797" cy="2356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83102" y="3166739"/>
            <a:ext cx="10096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50" dirty="0">
                <a:solidFill>
                  <a:srgbClr val="131313"/>
                </a:solidFill>
                <a:latin typeface="Microsoft Sans Serif"/>
                <a:cs typeface="Microsoft Sans Serif"/>
              </a:rPr>
              <a:t>.</a:t>
            </a:r>
            <a:endParaRPr sz="225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6439" y="1472184"/>
            <a:ext cx="6726936" cy="1831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002E3-AC72-41AA-91E6-3ED1CED11BFB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073825" cy="10286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6066" y="3603307"/>
            <a:ext cx="3851402" cy="2514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10716" y="3093193"/>
            <a:ext cx="8938260" cy="1124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6280150" algn="l"/>
              </a:tabLst>
            </a:pPr>
            <a:r>
              <a:rPr sz="2400" spc="110" dirty="0">
                <a:solidFill>
                  <a:srgbClr val="131313"/>
                </a:solidFill>
                <a:latin typeface="Microsoft Sans Serif"/>
                <a:cs typeface="Microsoft Sans Serif"/>
              </a:rPr>
              <a:t>Школьное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образование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играет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131313"/>
                </a:solidFill>
                <a:latin typeface="Microsoft Sans Serif"/>
                <a:cs typeface="Microsoft Sans Serif"/>
              </a:rPr>
              <a:t>важную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31313"/>
                </a:solidFill>
                <a:latin typeface="Microsoft Sans Serif"/>
                <a:cs typeface="Microsoft Sans Serif"/>
              </a:rPr>
              <a:t>роль</a:t>
            </a:r>
            <a:r>
              <a:rPr sz="2400" spc="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31313"/>
                </a:solidFill>
                <a:latin typeface="Microsoft Sans Serif"/>
                <a:cs typeface="Microsoft Sans Serif"/>
              </a:rPr>
              <a:t>в </a:t>
            </a:r>
            <a:r>
              <a:rPr sz="2400" spc="65" dirty="0">
                <a:solidFill>
                  <a:srgbClr val="131313"/>
                </a:solidFill>
                <a:latin typeface="Microsoft Sans Serif"/>
                <a:cs typeface="Microsoft Sans Serif"/>
              </a:rPr>
              <a:t>формировании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	.</a:t>
            </a:r>
            <a:r>
              <a:rPr sz="2400" spc="12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Учителя</a:t>
            </a:r>
            <a:r>
              <a:rPr sz="2400" spc="12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31313"/>
                </a:solidFill>
                <a:latin typeface="Microsoft Sans Serif"/>
                <a:cs typeface="Microsoft Sans Serif"/>
              </a:rPr>
              <a:t>должны выступать</a:t>
            </a:r>
            <a:r>
              <a:rPr sz="2400" spc="4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31313"/>
                </a:solidFill>
                <a:latin typeface="Microsoft Sans Serif"/>
                <a:cs typeface="Microsoft Sans Serif"/>
              </a:rPr>
              <a:t>в</a:t>
            </a:r>
            <a:r>
              <a:rPr sz="2400" spc="4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качестве</a:t>
            </a:r>
            <a:r>
              <a:rPr sz="2400" spc="5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31313"/>
                </a:solidFill>
                <a:latin typeface="Microsoft Sans Serif"/>
                <a:cs typeface="Microsoft Sans Serif"/>
              </a:rPr>
              <a:t>примера</a:t>
            </a:r>
            <a:r>
              <a:rPr sz="2400" spc="4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131313"/>
                </a:solidFill>
                <a:latin typeface="Microsoft Sans Serif"/>
                <a:cs typeface="Microsoft Sans Serif"/>
              </a:rPr>
              <a:t>и</a:t>
            </a:r>
            <a:r>
              <a:rPr sz="2400" spc="5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131313"/>
                </a:solidFill>
                <a:latin typeface="Microsoft Sans Serif"/>
                <a:cs typeface="Microsoft Sans Serif"/>
              </a:rPr>
              <a:t>проводить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67485" y="3965257"/>
            <a:ext cx="1564640" cy="251460"/>
          </a:xfrm>
          <a:custGeom>
            <a:avLst/>
            <a:gdLst/>
            <a:ahLst/>
            <a:cxnLst/>
            <a:rect l="l" t="t" r="r" b="b"/>
            <a:pathLst>
              <a:path w="1564640" h="251460">
                <a:moveTo>
                  <a:pt x="43815" y="2971"/>
                </a:moveTo>
                <a:lnTo>
                  <a:pt x="0" y="2971"/>
                </a:lnTo>
                <a:lnTo>
                  <a:pt x="0" y="178574"/>
                </a:lnTo>
                <a:lnTo>
                  <a:pt x="35179" y="178574"/>
                </a:lnTo>
                <a:lnTo>
                  <a:pt x="35090" y="61201"/>
                </a:lnTo>
                <a:lnTo>
                  <a:pt x="35052" y="60566"/>
                </a:lnTo>
                <a:lnTo>
                  <a:pt x="66575" y="60566"/>
                </a:lnTo>
                <a:lnTo>
                  <a:pt x="43815" y="2971"/>
                </a:lnTo>
                <a:close/>
              </a:path>
              <a:path w="1564640" h="251460">
                <a:moveTo>
                  <a:pt x="66575" y="60566"/>
                </a:moveTo>
                <a:lnTo>
                  <a:pt x="35052" y="60566"/>
                </a:lnTo>
                <a:lnTo>
                  <a:pt x="77343" y="178574"/>
                </a:lnTo>
                <a:lnTo>
                  <a:pt x="106807" y="178574"/>
                </a:lnTo>
                <a:lnTo>
                  <a:pt x="126364" y="125412"/>
                </a:lnTo>
                <a:lnTo>
                  <a:pt x="92202" y="125412"/>
                </a:lnTo>
                <a:lnTo>
                  <a:pt x="66575" y="60566"/>
                </a:lnTo>
                <a:close/>
              </a:path>
              <a:path w="1564640" h="251460">
                <a:moveTo>
                  <a:pt x="184912" y="61201"/>
                </a:moveTo>
                <a:lnTo>
                  <a:pt x="149987" y="61201"/>
                </a:lnTo>
                <a:lnTo>
                  <a:pt x="149987" y="62839"/>
                </a:lnTo>
                <a:lnTo>
                  <a:pt x="149860" y="64465"/>
                </a:lnTo>
                <a:lnTo>
                  <a:pt x="149860" y="178574"/>
                </a:lnTo>
                <a:lnTo>
                  <a:pt x="184912" y="178574"/>
                </a:lnTo>
                <a:lnTo>
                  <a:pt x="184912" y="61201"/>
                </a:lnTo>
                <a:close/>
              </a:path>
              <a:path w="1564640" h="251460">
                <a:moveTo>
                  <a:pt x="184912" y="2971"/>
                </a:moveTo>
                <a:lnTo>
                  <a:pt x="141224" y="2971"/>
                </a:lnTo>
                <a:lnTo>
                  <a:pt x="92202" y="125412"/>
                </a:lnTo>
                <a:lnTo>
                  <a:pt x="126364" y="125412"/>
                </a:lnTo>
                <a:lnTo>
                  <a:pt x="149987" y="61201"/>
                </a:lnTo>
                <a:lnTo>
                  <a:pt x="184912" y="61201"/>
                </a:lnTo>
                <a:lnTo>
                  <a:pt x="184912" y="2971"/>
                </a:lnTo>
                <a:close/>
              </a:path>
              <a:path w="1564640" h="251460">
                <a:moveTo>
                  <a:pt x="296037" y="0"/>
                </a:moveTo>
                <a:lnTo>
                  <a:pt x="252476" y="10858"/>
                </a:lnTo>
                <a:lnTo>
                  <a:pt x="224251" y="42075"/>
                </a:lnTo>
                <a:lnTo>
                  <a:pt x="214503" y="90474"/>
                </a:lnTo>
                <a:lnTo>
                  <a:pt x="214860" y="100765"/>
                </a:lnTo>
                <a:lnTo>
                  <a:pt x="227298" y="144092"/>
                </a:lnTo>
                <a:lnTo>
                  <a:pt x="255339" y="171831"/>
                </a:lnTo>
                <a:lnTo>
                  <a:pt x="295021" y="181546"/>
                </a:lnTo>
                <a:lnTo>
                  <a:pt x="304139" y="181155"/>
                </a:lnTo>
                <a:lnTo>
                  <a:pt x="342900" y="167663"/>
                </a:lnTo>
                <a:lnTo>
                  <a:pt x="361472" y="148386"/>
                </a:lnTo>
                <a:lnTo>
                  <a:pt x="285496" y="148386"/>
                </a:lnTo>
                <a:lnTo>
                  <a:pt x="277495" y="146151"/>
                </a:lnTo>
                <a:lnTo>
                  <a:pt x="255281" y="115147"/>
                </a:lnTo>
                <a:lnTo>
                  <a:pt x="252603" y="90474"/>
                </a:lnTo>
                <a:lnTo>
                  <a:pt x="253245" y="77425"/>
                </a:lnTo>
                <a:lnTo>
                  <a:pt x="268791" y="41692"/>
                </a:lnTo>
                <a:lnTo>
                  <a:pt x="295402" y="33451"/>
                </a:lnTo>
                <a:lnTo>
                  <a:pt x="361640" y="33451"/>
                </a:lnTo>
                <a:lnTo>
                  <a:pt x="361098" y="32519"/>
                </a:lnTo>
                <a:lnTo>
                  <a:pt x="328826" y="6145"/>
                </a:lnTo>
                <a:lnTo>
                  <a:pt x="307603" y="678"/>
                </a:lnTo>
                <a:lnTo>
                  <a:pt x="296037" y="0"/>
                </a:lnTo>
                <a:close/>
              </a:path>
              <a:path w="1564640" h="251460">
                <a:moveTo>
                  <a:pt x="361640" y="33451"/>
                </a:moveTo>
                <a:lnTo>
                  <a:pt x="305562" y="33451"/>
                </a:lnTo>
                <a:lnTo>
                  <a:pt x="313690" y="35661"/>
                </a:lnTo>
                <a:lnTo>
                  <a:pt x="326009" y="44437"/>
                </a:lnTo>
                <a:lnTo>
                  <a:pt x="338167" y="81645"/>
                </a:lnTo>
                <a:lnTo>
                  <a:pt x="338455" y="90474"/>
                </a:lnTo>
                <a:lnTo>
                  <a:pt x="338167" y="99388"/>
                </a:lnTo>
                <a:lnTo>
                  <a:pt x="326009" y="137185"/>
                </a:lnTo>
                <a:lnTo>
                  <a:pt x="305562" y="148386"/>
                </a:lnTo>
                <a:lnTo>
                  <a:pt x="361472" y="148386"/>
                </a:lnTo>
                <a:lnTo>
                  <a:pt x="375269" y="110529"/>
                </a:lnTo>
                <a:lnTo>
                  <a:pt x="376682" y="90474"/>
                </a:lnTo>
                <a:lnTo>
                  <a:pt x="376038" y="76880"/>
                </a:lnTo>
                <a:lnTo>
                  <a:pt x="374126" y="64269"/>
                </a:lnTo>
                <a:lnTo>
                  <a:pt x="370973" y="52643"/>
                </a:lnTo>
                <a:lnTo>
                  <a:pt x="366604" y="41998"/>
                </a:lnTo>
                <a:lnTo>
                  <a:pt x="361640" y="33451"/>
                </a:lnTo>
                <a:close/>
              </a:path>
              <a:path w="1564640" h="251460">
                <a:moveTo>
                  <a:pt x="438912" y="2971"/>
                </a:moveTo>
                <a:lnTo>
                  <a:pt x="406654" y="2971"/>
                </a:lnTo>
                <a:lnTo>
                  <a:pt x="406654" y="251434"/>
                </a:lnTo>
                <a:lnTo>
                  <a:pt x="444119" y="251434"/>
                </a:lnTo>
                <a:lnTo>
                  <a:pt x="443992" y="170535"/>
                </a:lnTo>
                <a:lnTo>
                  <a:pt x="443611" y="165963"/>
                </a:lnTo>
                <a:lnTo>
                  <a:pt x="534561" y="165963"/>
                </a:lnTo>
                <a:lnTo>
                  <a:pt x="535878" y="164958"/>
                </a:lnTo>
                <a:lnTo>
                  <a:pt x="542750" y="157792"/>
                </a:lnTo>
                <a:lnTo>
                  <a:pt x="548693" y="149419"/>
                </a:lnTo>
                <a:lnTo>
                  <a:pt x="549235" y="148386"/>
                </a:lnTo>
                <a:lnTo>
                  <a:pt x="475107" y="148386"/>
                </a:lnTo>
                <a:lnTo>
                  <a:pt x="466979" y="146304"/>
                </a:lnTo>
                <a:lnTo>
                  <a:pt x="445150" y="108594"/>
                </a:lnTo>
                <a:lnTo>
                  <a:pt x="444119" y="90627"/>
                </a:lnTo>
                <a:lnTo>
                  <a:pt x="444119" y="85940"/>
                </a:lnTo>
                <a:lnTo>
                  <a:pt x="451485" y="48221"/>
                </a:lnTo>
                <a:lnTo>
                  <a:pt x="461518" y="38950"/>
                </a:lnTo>
                <a:lnTo>
                  <a:pt x="467233" y="35280"/>
                </a:lnTo>
                <a:lnTo>
                  <a:pt x="475234" y="33451"/>
                </a:lnTo>
                <a:lnTo>
                  <a:pt x="549894" y="33451"/>
                </a:lnTo>
                <a:lnTo>
                  <a:pt x="544406" y="25349"/>
                </a:lnTo>
                <a:lnTo>
                  <a:pt x="438023" y="25349"/>
                </a:lnTo>
                <a:lnTo>
                  <a:pt x="438912" y="2971"/>
                </a:lnTo>
                <a:close/>
              </a:path>
              <a:path w="1564640" h="251460">
                <a:moveTo>
                  <a:pt x="534561" y="165963"/>
                </a:moveTo>
                <a:lnTo>
                  <a:pt x="443611" y="165963"/>
                </a:lnTo>
                <a:lnTo>
                  <a:pt x="445516" y="167563"/>
                </a:lnTo>
                <a:lnTo>
                  <a:pt x="450723" y="171831"/>
                </a:lnTo>
                <a:lnTo>
                  <a:pt x="456946" y="175221"/>
                </a:lnTo>
                <a:lnTo>
                  <a:pt x="471424" y="180289"/>
                </a:lnTo>
                <a:lnTo>
                  <a:pt x="479679" y="181546"/>
                </a:lnTo>
                <a:lnTo>
                  <a:pt x="488950" y="181546"/>
                </a:lnTo>
                <a:lnTo>
                  <a:pt x="528066" y="170916"/>
                </a:lnTo>
                <a:lnTo>
                  <a:pt x="534561" y="165963"/>
                </a:lnTo>
                <a:close/>
              </a:path>
              <a:path w="1564640" h="251460">
                <a:moveTo>
                  <a:pt x="549894" y="33451"/>
                </a:moveTo>
                <a:lnTo>
                  <a:pt x="485267" y="33451"/>
                </a:lnTo>
                <a:lnTo>
                  <a:pt x="494532" y="34380"/>
                </a:lnTo>
                <a:lnTo>
                  <a:pt x="502523" y="37168"/>
                </a:lnTo>
                <a:lnTo>
                  <a:pt x="524017" y="77328"/>
                </a:lnTo>
                <a:lnTo>
                  <a:pt x="524637" y="90030"/>
                </a:lnTo>
                <a:lnTo>
                  <a:pt x="524351" y="98730"/>
                </a:lnTo>
                <a:lnTo>
                  <a:pt x="512699" y="136867"/>
                </a:lnTo>
                <a:lnTo>
                  <a:pt x="494157" y="148386"/>
                </a:lnTo>
                <a:lnTo>
                  <a:pt x="549235" y="148386"/>
                </a:lnTo>
                <a:lnTo>
                  <a:pt x="562060" y="104347"/>
                </a:lnTo>
                <a:lnTo>
                  <a:pt x="562598" y="90627"/>
                </a:lnTo>
                <a:lnTo>
                  <a:pt x="562592" y="90030"/>
                </a:lnTo>
                <a:lnTo>
                  <a:pt x="561371" y="69446"/>
                </a:lnTo>
                <a:lnTo>
                  <a:pt x="557657" y="51261"/>
                </a:lnTo>
                <a:lnTo>
                  <a:pt x="551465" y="35770"/>
                </a:lnTo>
                <a:lnTo>
                  <a:pt x="549894" y="33451"/>
                </a:lnTo>
                <a:close/>
              </a:path>
              <a:path w="1564640" h="251460">
                <a:moveTo>
                  <a:pt x="489585" y="0"/>
                </a:moveTo>
                <a:lnTo>
                  <a:pt x="450342" y="10401"/>
                </a:lnTo>
                <a:lnTo>
                  <a:pt x="445389" y="15011"/>
                </a:lnTo>
                <a:lnTo>
                  <a:pt x="441960" y="18084"/>
                </a:lnTo>
                <a:lnTo>
                  <a:pt x="439547" y="21526"/>
                </a:lnTo>
                <a:lnTo>
                  <a:pt x="438023" y="25349"/>
                </a:lnTo>
                <a:lnTo>
                  <a:pt x="544406" y="25349"/>
                </a:lnTo>
                <a:lnTo>
                  <a:pt x="542798" y="22974"/>
                </a:lnTo>
                <a:lnTo>
                  <a:pt x="532036" y="12923"/>
                </a:lnTo>
                <a:lnTo>
                  <a:pt x="519572" y="5743"/>
                </a:lnTo>
                <a:lnTo>
                  <a:pt x="505418" y="1435"/>
                </a:lnTo>
                <a:lnTo>
                  <a:pt x="489585" y="0"/>
                </a:lnTo>
                <a:close/>
              </a:path>
              <a:path w="1564640" h="251460">
                <a:moveTo>
                  <a:pt x="719380" y="32854"/>
                </a:moveTo>
                <a:lnTo>
                  <a:pt x="668274" y="32854"/>
                </a:lnTo>
                <a:lnTo>
                  <a:pt x="675259" y="35090"/>
                </a:lnTo>
                <a:lnTo>
                  <a:pt x="680085" y="39547"/>
                </a:lnTo>
                <a:lnTo>
                  <a:pt x="683232" y="43621"/>
                </a:lnTo>
                <a:lnTo>
                  <a:pt x="685450" y="49156"/>
                </a:lnTo>
                <a:lnTo>
                  <a:pt x="686764" y="56151"/>
                </a:lnTo>
                <a:lnTo>
                  <a:pt x="687197" y="64604"/>
                </a:lnTo>
                <a:lnTo>
                  <a:pt x="687197" y="68541"/>
                </a:lnTo>
                <a:lnTo>
                  <a:pt x="665226" y="69430"/>
                </a:lnTo>
                <a:lnTo>
                  <a:pt x="645797" y="70898"/>
                </a:lnTo>
                <a:lnTo>
                  <a:pt x="602488" y="85267"/>
                </a:lnTo>
                <a:lnTo>
                  <a:pt x="580898" y="127495"/>
                </a:lnTo>
                <a:lnTo>
                  <a:pt x="581374" y="136132"/>
                </a:lnTo>
                <a:lnTo>
                  <a:pt x="603055" y="172347"/>
                </a:lnTo>
                <a:lnTo>
                  <a:pt x="638429" y="181546"/>
                </a:lnTo>
                <a:lnTo>
                  <a:pt x="645691" y="181336"/>
                </a:lnTo>
                <a:lnTo>
                  <a:pt x="687959" y="164376"/>
                </a:lnTo>
                <a:lnTo>
                  <a:pt x="693801" y="153581"/>
                </a:lnTo>
                <a:lnTo>
                  <a:pt x="724027" y="153581"/>
                </a:lnTo>
                <a:lnTo>
                  <a:pt x="724027" y="148831"/>
                </a:lnTo>
                <a:lnTo>
                  <a:pt x="636143" y="148831"/>
                </a:lnTo>
                <a:lnTo>
                  <a:pt x="630047" y="147154"/>
                </a:lnTo>
                <a:lnTo>
                  <a:pt x="621411" y="140411"/>
                </a:lnTo>
                <a:lnTo>
                  <a:pt x="619252" y="135089"/>
                </a:lnTo>
                <a:lnTo>
                  <a:pt x="619252" y="119278"/>
                </a:lnTo>
                <a:lnTo>
                  <a:pt x="655490" y="100266"/>
                </a:lnTo>
                <a:lnTo>
                  <a:pt x="686943" y="98577"/>
                </a:lnTo>
                <a:lnTo>
                  <a:pt x="724027" y="98577"/>
                </a:lnTo>
                <a:lnTo>
                  <a:pt x="724027" y="61480"/>
                </a:lnTo>
                <a:lnTo>
                  <a:pt x="723024" y="46790"/>
                </a:lnTo>
                <a:lnTo>
                  <a:pt x="720010" y="34174"/>
                </a:lnTo>
                <a:lnTo>
                  <a:pt x="719380" y="32854"/>
                </a:lnTo>
                <a:close/>
              </a:path>
              <a:path w="1564640" h="251460">
                <a:moveTo>
                  <a:pt x="724027" y="153581"/>
                </a:moveTo>
                <a:lnTo>
                  <a:pt x="693801" y="153581"/>
                </a:lnTo>
                <a:lnTo>
                  <a:pt x="694436" y="178574"/>
                </a:lnTo>
                <a:lnTo>
                  <a:pt x="724027" y="178574"/>
                </a:lnTo>
                <a:lnTo>
                  <a:pt x="724027" y="153581"/>
                </a:lnTo>
                <a:close/>
              </a:path>
              <a:path w="1564640" h="251460">
                <a:moveTo>
                  <a:pt x="724027" y="98577"/>
                </a:moveTo>
                <a:lnTo>
                  <a:pt x="686943" y="98577"/>
                </a:lnTo>
                <a:lnTo>
                  <a:pt x="686888" y="107721"/>
                </a:lnTo>
                <a:lnTo>
                  <a:pt x="686202" y="116898"/>
                </a:lnTo>
                <a:lnTo>
                  <a:pt x="661352" y="146250"/>
                </a:lnTo>
                <a:lnTo>
                  <a:pt x="643890" y="148831"/>
                </a:lnTo>
                <a:lnTo>
                  <a:pt x="724027" y="148831"/>
                </a:lnTo>
                <a:lnTo>
                  <a:pt x="724027" y="98577"/>
                </a:lnTo>
                <a:close/>
              </a:path>
              <a:path w="1564640" h="251460">
                <a:moveTo>
                  <a:pt x="660273" y="292"/>
                </a:moveTo>
                <a:lnTo>
                  <a:pt x="621028" y="6896"/>
                </a:lnTo>
                <a:lnTo>
                  <a:pt x="596900" y="17322"/>
                </a:lnTo>
                <a:lnTo>
                  <a:pt x="609219" y="47650"/>
                </a:lnTo>
                <a:lnTo>
                  <a:pt x="616908" y="44016"/>
                </a:lnTo>
                <a:lnTo>
                  <a:pt x="623966" y="40922"/>
                </a:lnTo>
                <a:lnTo>
                  <a:pt x="630382" y="38367"/>
                </a:lnTo>
                <a:lnTo>
                  <a:pt x="636143" y="36347"/>
                </a:lnTo>
                <a:lnTo>
                  <a:pt x="643509" y="34023"/>
                </a:lnTo>
                <a:lnTo>
                  <a:pt x="651002" y="32854"/>
                </a:lnTo>
                <a:lnTo>
                  <a:pt x="719380" y="32854"/>
                </a:lnTo>
                <a:lnTo>
                  <a:pt x="714972" y="23631"/>
                </a:lnTo>
                <a:lnTo>
                  <a:pt x="707898" y="15163"/>
                </a:lnTo>
                <a:lnTo>
                  <a:pt x="698920" y="8661"/>
                </a:lnTo>
                <a:lnTo>
                  <a:pt x="687990" y="4013"/>
                </a:lnTo>
                <a:lnTo>
                  <a:pt x="675108" y="1222"/>
                </a:lnTo>
                <a:lnTo>
                  <a:pt x="660273" y="292"/>
                </a:lnTo>
                <a:close/>
              </a:path>
              <a:path w="1564640" h="251460">
                <a:moveTo>
                  <a:pt x="738124" y="144970"/>
                </a:moveTo>
                <a:lnTo>
                  <a:pt x="738124" y="176491"/>
                </a:lnTo>
                <a:lnTo>
                  <a:pt x="742950" y="178473"/>
                </a:lnTo>
                <a:lnTo>
                  <a:pt x="746760" y="179641"/>
                </a:lnTo>
                <a:lnTo>
                  <a:pt x="749427" y="179984"/>
                </a:lnTo>
                <a:lnTo>
                  <a:pt x="752348" y="180327"/>
                </a:lnTo>
                <a:lnTo>
                  <a:pt x="755142" y="180505"/>
                </a:lnTo>
                <a:lnTo>
                  <a:pt x="758063" y="180505"/>
                </a:lnTo>
                <a:lnTo>
                  <a:pt x="794813" y="159524"/>
                </a:lnTo>
                <a:lnTo>
                  <a:pt x="800708" y="148386"/>
                </a:lnTo>
                <a:lnTo>
                  <a:pt x="751713" y="148386"/>
                </a:lnTo>
                <a:lnTo>
                  <a:pt x="750570" y="148310"/>
                </a:lnTo>
                <a:lnTo>
                  <a:pt x="748284" y="148018"/>
                </a:lnTo>
                <a:lnTo>
                  <a:pt x="744474" y="146951"/>
                </a:lnTo>
                <a:lnTo>
                  <a:pt x="738124" y="144970"/>
                </a:lnTo>
                <a:close/>
              </a:path>
              <a:path w="1564640" h="251460">
                <a:moveTo>
                  <a:pt x="897001" y="36271"/>
                </a:moveTo>
                <a:lnTo>
                  <a:pt x="859282" y="36271"/>
                </a:lnTo>
                <a:lnTo>
                  <a:pt x="859282" y="178574"/>
                </a:lnTo>
                <a:lnTo>
                  <a:pt x="897001" y="178574"/>
                </a:lnTo>
                <a:lnTo>
                  <a:pt x="897001" y="36271"/>
                </a:lnTo>
                <a:close/>
              </a:path>
              <a:path w="1564640" h="251460">
                <a:moveTo>
                  <a:pt x="897001" y="2971"/>
                </a:moveTo>
                <a:lnTo>
                  <a:pt x="788797" y="2971"/>
                </a:lnTo>
                <a:lnTo>
                  <a:pt x="787534" y="20009"/>
                </a:lnTo>
                <a:lnTo>
                  <a:pt x="786151" y="36271"/>
                </a:lnTo>
                <a:lnTo>
                  <a:pt x="780605" y="83669"/>
                </a:lnTo>
                <a:lnTo>
                  <a:pt x="771741" y="123939"/>
                </a:lnTo>
                <a:lnTo>
                  <a:pt x="761238" y="144221"/>
                </a:lnTo>
                <a:lnTo>
                  <a:pt x="758571" y="147002"/>
                </a:lnTo>
                <a:lnTo>
                  <a:pt x="755777" y="148386"/>
                </a:lnTo>
                <a:lnTo>
                  <a:pt x="800708" y="148386"/>
                </a:lnTo>
                <a:lnTo>
                  <a:pt x="812297" y="110261"/>
                </a:lnTo>
                <a:lnTo>
                  <a:pt x="818848" y="67962"/>
                </a:lnTo>
                <a:lnTo>
                  <a:pt x="821944" y="36271"/>
                </a:lnTo>
                <a:lnTo>
                  <a:pt x="897001" y="36271"/>
                </a:lnTo>
                <a:lnTo>
                  <a:pt x="897001" y="2971"/>
                </a:lnTo>
                <a:close/>
              </a:path>
              <a:path w="1564640" h="251460">
                <a:moveTo>
                  <a:pt x="973963" y="2971"/>
                </a:moveTo>
                <a:lnTo>
                  <a:pt x="936498" y="2971"/>
                </a:lnTo>
                <a:lnTo>
                  <a:pt x="936498" y="178574"/>
                </a:lnTo>
                <a:lnTo>
                  <a:pt x="1016127" y="178574"/>
                </a:lnTo>
                <a:lnTo>
                  <a:pt x="1027344" y="178151"/>
                </a:lnTo>
                <a:lnTo>
                  <a:pt x="1068752" y="163555"/>
                </a:lnTo>
                <a:lnTo>
                  <a:pt x="1081743" y="145859"/>
                </a:lnTo>
                <a:lnTo>
                  <a:pt x="973963" y="145859"/>
                </a:lnTo>
                <a:lnTo>
                  <a:pt x="973963" y="103339"/>
                </a:lnTo>
                <a:lnTo>
                  <a:pt x="1082898" y="103339"/>
                </a:lnTo>
                <a:lnTo>
                  <a:pt x="1081623" y="99868"/>
                </a:lnTo>
                <a:lnTo>
                  <a:pt x="1046741" y="73443"/>
                </a:lnTo>
                <a:lnTo>
                  <a:pt x="1017524" y="70180"/>
                </a:lnTo>
                <a:lnTo>
                  <a:pt x="973963" y="70180"/>
                </a:lnTo>
                <a:lnTo>
                  <a:pt x="973963" y="2971"/>
                </a:lnTo>
                <a:close/>
              </a:path>
              <a:path w="1564640" h="251460">
                <a:moveTo>
                  <a:pt x="1082898" y="103339"/>
                </a:moveTo>
                <a:lnTo>
                  <a:pt x="1014730" y="103339"/>
                </a:lnTo>
                <a:lnTo>
                  <a:pt x="1022846" y="103628"/>
                </a:lnTo>
                <a:lnTo>
                  <a:pt x="1029843" y="104492"/>
                </a:lnTo>
                <a:lnTo>
                  <a:pt x="1035696" y="105933"/>
                </a:lnTo>
                <a:lnTo>
                  <a:pt x="1040384" y="107950"/>
                </a:lnTo>
                <a:lnTo>
                  <a:pt x="1045972" y="110972"/>
                </a:lnTo>
                <a:lnTo>
                  <a:pt x="1048766" y="116243"/>
                </a:lnTo>
                <a:lnTo>
                  <a:pt x="1048766" y="131508"/>
                </a:lnTo>
                <a:lnTo>
                  <a:pt x="1014857" y="145859"/>
                </a:lnTo>
                <a:lnTo>
                  <a:pt x="1081743" y="145859"/>
                </a:lnTo>
                <a:lnTo>
                  <a:pt x="1081884" y="145535"/>
                </a:lnTo>
                <a:lnTo>
                  <a:pt x="1084262" y="138501"/>
                </a:lnTo>
                <a:lnTo>
                  <a:pt x="1085734" y="130808"/>
                </a:lnTo>
                <a:lnTo>
                  <a:pt x="1086231" y="122593"/>
                </a:lnTo>
                <a:lnTo>
                  <a:pt x="1085711" y="114365"/>
                </a:lnTo>
                <a:lnTo>
                  <a:pt x="1084167" y="106791"/>
                </a:lnTo>
                <a:lnTo>
                  <a:pt x="1082898" y="103339"/>
                </a:lnTo>
                <a:close/>
              </a:path>
              <a:path w="1564640" h="251460">
                <a:moveTo>
                  <a:pt x="1153541" y="2971"/>
                </a:moveTo>
                <a:lnTo>
                  <a:pt x="1116076" y="2971"/>
                </a:lnTo>
                <a:lnTo>
                  <a:pt x="1116076" y="178574"/>
                </a:lnTo>
                <a:lnTo>
                  <a:pt x="1153541" y="178574"/>
                </a:lnTo>
                <a:lnTo>
                  <a:pt x="1153541" y="104965"/>
                </a:lnTo>
                <a:lnTo>
                  <a:pt x="1269111" y="104965"/>
                </a:lnTo>
                <a:lnTo>
                  <a:pt x="1269111" y="71374"/>
                </a:lnTo>
                <a:lnTo>
                  <a:pt x="1153541" y="71374"/>
                </a:lnTo>
                <a:lnTo>
                  <a:pt x="1153541" y="2971"/>
                </a:lnTo>
                <a:close/>
              </a:path>
              <a:path w="1564640" h="251460">
                <a:moveTo>
                  <a:pt x="1269111" y="104965"/>
                </a:moveTo>
                <a:lnTo>
                  <a:pt x="1231773" y="104965"/>
                </a:lnTo>
                <a:lnTo>
                  <a:pt x="1231773" y="178574"/>
                </a:lnTo>
                <a:lnTo>
                  <a:pt x="1269111" y="178574"/>
                </a:lnTo>
                <a:lnTo>
                  <a:pt x="1269111" y="104965"/>
                </a:lnTo>
                <a:close/>
              </a:path>
              <a:path w="1564640" h="251460">
                <a:moveTo>
                  <a:pt x="1269111" y="2971"/>
                </a:moveTo>
                <a:lnTo>
                  <a:pt x="1231773" y="2971"/>
                </a:lnTo>
                <a:lnTo>
                  <a:pt x="1231773" y="71374"/>
                </a:lnTo>
                <a:lnTo>
                  <a:pt x="1269111" y="71374"/>
                </a:lnTo>
                <a:lnTo>
                  <a:pt x="1269111" y="2971"/>
                </a:lnTo>
                <a:close/>
              </a:path>
              <a:path w="1564640" h="251460">
                <a:moveTo>
                  <a:pt x="1381252" y="0"/>
                </a:moveTo>
                <a:lnTo>
                  <a:pt x="1337691" y="10858"/>
                </a:lnTo>
                <a:lnTo>
                  <a:pt x="1309466" y="42075"/>
                </a:lnTo>
                <a:lnTo>
                  <a:pt x="1299718" y="90474"/>
                </a:lnTo>
                <a:lnTo>
                  <a:pt x="1300075" y="100765"/>
                </a:lnTo>
                <a:lnTo>
                  <a:pt x="1312513" y="144092"/>
                </a:lnTo>
                <a:lnTo>
                  <a:pt x="1340554" y="171831"/>
                </a:lnTo>
                <a:lnTo>
                  <a:pt x="1380236" y="181546"/>
                </a:lnTo>
                <a:lnTo>
                  <a:pt x="1389356" y="181155"/>
                </a:lnTo>
                <a:lnTo>
                  <a:pt x="1428130" y="167663"/>
                </a:lnTo>
                <a:lnTo>
                  <a:pt x="1446687" y="148386"/>
                </a:lnTo>
                <a:lnTo>
                  <a:pt x="1370838" y="148386"/>
                </a:lnTo>
                <a:lnTo>
                  <a:pt x="1362710" y="146151"/>
                </a:lnTo>
                <a:lnTo>
                  <a:pt x="1340516" y="115147"/>
                </a:lnTo>
                <a:lnTo>
                  <a:pt x="1337945" y="90474"/>
                </a:lnTo>
                <a:lnTo>
                  <a:pt x="1338568" y="77425"/>
                </a:lnTo>
                <a:lnTo>
                  <a:pt x="1354060" y="41692"/>
                </a:lnTo>
                <a:lnTo>
                  <a:pt x="1380617" y="33451"/>
                </a:lnTo>
                <a:lnTo>
                  <a:pt x="1446855" y="33451"/>
                </a:lnTo>
                <a:lnTo>
                  <a:pt x="1446313" y="32519"/>
                </a:lnTo>
                <a:lnTo>
                  <a:pt x="1414041" y="6145"/>
                </a:lnTo>
                <a:lnTo>
                  <a:pt x="1392818" y="678"/>
                </a:lnTo>
                <a:lnTo>
                  <a:pt x="1381252" y="0"/>
                </a:lnTo>
                <a:close/>
              </a:path>
              <a:path w="1564640" h="251460">
                <a:moveTo>
                  <a:pt x="1446855" y="33451"/>
                </a:moveTo>
                <a:lnTo>
                  <a:pt x="1390777" y="33451"/>
                </a:lnTo>
                <a:lnTo>
                  <a:pt x="1398905" y="35661"/>
                </a:lnTo>
                <a:lnTo>
                  <a:pt x="1411224" y="44437"/>
                </a:lnTo>
                <a:lnTo>
                  <a:pt x="1423382" y="81645"/>
                </a:lnTo>
                <a:lnTo>
                  <a:pt x="1423670" y="90474"/>
                </a:lnTo>
                <a:lnTo>
                  <a:pt x="1423382" y="99388"/>
                </a:lnTo>
                <a:lnTo>
                  <a:pt x="1411224" y="137185"/>
                </a:lnTo>
                <a:lnTo>
                  <a:pt x="1390777" y="148386"/>
                </a:lnTo>
                <a:lnTo>
                  <a:pt x="1446687" y="148386"/>
                </a:lnTo>
                <a:lnTo>
                  <a:pt x="1460484" y="110529"/>
                </a:lnTo>
                <a:lnTo>
                  <a:pt x="1461897" y="90474"/>
                </a:lnTo>
                <a:lnTo>
                  <a:pt x="1461270" y="76880"/>
                </a:lnTo>
                <a:lnTo>
                  <a:pt x="1459389" y="64269"/>
                </a:lnTo>
                <a:lnTo>
                  <a:pt x="1456241" y="52643"/>
                </a:lnTo>
                <a:lnTo>
                  <a:pt x="1451819" y="41998"/>
                </a:lnTo>
                <a:lnTo>
                  <a:pt x="1446855" y="33451"/>
                </a:lnTo>
                <a:close/>
              </a:path>
              <a:path w="1564640" h="251460">
                <a:moveTo>
                  <a:pt x="1564513" y="73152"/>
                </a:moveTo>
                <a:lnTo>
                  <a:pt x="1478153" y="73152"/>
                </a:lnTo>
                <a:lnTo>
                  <a:pt x="1478153" y="107797"/>
                </a:lnTo>
                <a:lnTo>
                  <a:pt x="1564513" y="107797"/>
                </a:lnTo>
                <a:lnTo>
                  <a:pt x="1564513" y="73152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9439" y="4259478"/>
            <a:ext cx="3265817" cy="3191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10716" y="4560042"/>
            <a:ext cx="12198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развить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2664" y="4698682"/>
            <a:ext cx="3504755" cy="2514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95140" y="4188567"/>
            <a:ext cx="475805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131313"/>
                </a:solidFill>
                <a:latin typeface="Microsoft Sans Serif"/>
                <a:cs typeface="Microsoft Sans Serif"/>
              </a:rPr>
              <a:t>с</a:t>
            </a:r>
            <a:r>
              <a:rPr sz="2400" spc="-20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31313"/>
                </a:solidFill>
                <a:latin typeface="Microsoft Sans Serif"/>
                <a:cs typeface="Microsoft Sans Serif"/>
              </a:rPr>
              <a:t>учащимися,</a:t>
            </a:r>
            <a:r>
              <a:rPr sz="2400" spc="-1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31313"/>
                </a:solidFill>
                <a:latin typeface="Microsoft Sans Serif"/>
                <a:cs typeface="Microsoft Sans Serif"/>
              </a:rPr>
              <a:t>чтобы</a:t>
            </a:r>
            <a:r>
              <a:rPr sz="2400" spc="-1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131313"/>
                </a:solidFill>
                <a:latin typeface="Microsoft Sans Serif"/>
                <a:cs typeface="Microsoft Sans Serif"/>
              </a:rPr>
              <a:t>помочь</a:t>
            </a:r>
            <a:r>
              <a:rPr sz="2400" spc="-15" dirty="0">
                <a:solidFill>
                  <a:srgbClr val="131313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31313"/>
                </a:solidFill>
                <a:latin typeface="Microsoft Sans Serif"/>
                <a:cs typeface="Microsoft Sans Serif"/>
              </a:rPr>
              <a:t>им</a:t>
            </a:r>
            <a:endParaRPr sz="2400">
              <a:latin typeface="Microsoft Sans Serif"/>
              <a:cs typeface="Microsoft Sans Serif"/>
            </a:endParaRPr>
          </a:p>
          <a:p>
            <a:pPr marL="1443990">
              <a:lnSpc>
                <a:spcPct val="100000"/>
              </a:lnSpc>
              <a:spcBef>
                <a:spcPts val="45"/>
              </a:spcBef>
            </a:pPr>
            <a:r>
              <a:rPr sz="2400" spc="-50" dirty="0">
                <a:solidFill>
                  <a:srgbClr val="131313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2464" y="1484376"/>
            <a:ext cx="8915400" cy="1069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E1621-8A49-4369-A580-5B953C98D314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39115"/>
            <a:ext cx="18288000" cy="42478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19385" y="1461763"/>
            <a:ext cx="6208395" cy="233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sz="2150" spc="-40" dirty="0">
                <a:solidFill>
                  <a:srgbClr val="131313"/>
                </a:solidFill>
                <a:latin typeface="Verdana"/>
                <a:cs typeface="Verdana"/>
              </a:rPr>
              <a:t>Семья</a:t>
            </a:r>
            <a:r>
              <a:rPr sz="2150" spc="-15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5" dirty="0">
                <a:solidFill>
                  <a:srgbClr val="131313"/>
                </a:solidFill>
                <a:latin typeface="Verdana"/>
                <a:cs typeface="Verdana"/>
              </a:rPr>
              <a:t>также</a:t>
            </a:r>
            <a:r>
              <a:rPr sz="2150" spc="-15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60" dirty="0">
                <a:solidFill>
                  <a:srgbClr val="131313"/>
                </a:solidFill>
                <a:latin typeface="Verdana"/>
                <a:cs typeface="Verdana"/>
              </a:rPr>
              <a:t>играет</a:t>
            </a:r>
            <a:r>
              <a:rPr sz="2150" spc="-15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85" dirty="0">
                <a:solidFill>
                  <a:srgbClr val="131313"/>
                </a:solidFill>
                <a:latin typeface="Verdana"/>
                <a:cs typeface="Verdana"/>
              </a:rPr>
              <a:t>важную</a:t>
            </a:r>
            <a:r>
              <a:rPr sz="2150" spc="-15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30" dirty="0">
                <a:solidFill>
                  <a:srgbClr val="131313"/>
                </a:solidFill>
                <a:latin typeface="Verdana"/>
                <a:cs typeface="Verdana"/>
              </a:rPr>
              <a:t>роль</a:t>
            </a:r>
            <a:r>
              <a:rPr sz="2150" spc="-15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50" dirty="0">
                <a:solidFill>
                  <a:srgbClr val="131313"/>
                </a:solidFill>
                <a:latin typeface="Verdana"/>
                <a:cs typeface="Verdana"/>
              </a:rPr>
              <a:t>в </a:t>
            </a:r>
            <a:r>
              <a:rPr sz="2150" spc="-40" dirty="0">
                <a:solidFill>
                  <a:srgbClr val="131313"/>
                </a:solidFill>
                <a:latin typeface="Verdana"/>
                <a:cs typeface="Verdana"/>
              </a:rPr>
              <a:t>формировании</a:t>
            </a:r>
            <a:r>
              <a:rPr sz="2150" spc="-9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0" dirty="0">
                <a:solidFill>
                  <a:srgbClr val="131313"/>
                </a:solidFill>
                <a:latin typeface="Arial Black"/>
                <a:cs typeface="Arial Black"/>
              </a:rPr>
              <a:t>нравственности</a:t>
            </a:r>
            <a:r>
              <a:rPr sz="2150" spc="-100" dirty="0">
                <a:solidFill>
                  <a:srgbClr val="131313"/>
                </a:solidFill>
                <a:latin typeface="Verdana"/>
                <a:cs typeface="Verdana"/>
              </a:rPr>
              <a:t>.</a:t>
            </a:r>
            <a:r>
              <a:rPr sz="2150" spc="-8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31313"/>
                </a:solidFill>
                <a:latin typeface="Verdana"/>
                <a:cs typeface="Verdana"/>
              </a:rPr>
              <a:t>Родители </a:t>
            </a:r>
            <a:r>
              <a:rPr sz="2150" spc="-75" dirty="0">
                <a:solidFill>
                  <a:srgbClr val="131313"/>
                </a:solidFill>
                <a:latin typeface="Verdana"/>
                <a:cs typeface="Verdana"/>
              </a:rPr>
              <a:t>должны</a:t>
            </a:r>
            <a:r>
              <a:rPr sz="2150" spc="-14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85" dirty="0">
                <a:solidFill>
                  <a:srgbClr val="131313"/>
                </a:solidFill>
                <a:latin typeface="Verdana"/>
                <a:cs typeface="Verdana"/>
              </a:rPr>
              <a:t>уделять</a:t>
            </a:r>
            <a:r>
              <a:rPr sz="2150" spc="-14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30" dirty="0">
                <a:solidFill>
                  <a:srgbClr val="131313"/>
                </a:solidFill>
                <a:latin typeface="Verdana"/>
                <a:cs typeface="Verdana"/>
              </a:rPr>
              <a:t>внимание</a:t>
            </a:r>
            <a:r>
              <a:rPr sz="2150" spc="-14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31313"/>
                </a:solidFill>
                <a:latin typeface="Arial Black"/>
                <a:cs typeface="Arial Black"/>
              </a:rPr>
              <a:t>нравственному </a:t>
            </a:r>
            <a:r>
              <a:rPr sz="2150" spc="-75" dirty="0">
                <a:solidFill>
                  <a:srgbClr val="131313"/>
                </a:solidFill>
                <a:latin typeface="Arial Black"/>
                <a:cs typeface="Arial Black"/>
              </a:rPr>
              <a:t>воспитанию</a:t>
            </a:r>
            <a:r>
              <a:rPr sz="2150" spc="-12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150" dirty="0">
                <a:solidFill>
                  <a:srgbClr val="131313"/>
                </a:solidFill>
                <a:latin typeface="Verdana"/>
                <a:cs typeface="Verdana"/>
              </a:rPr>
              <a:t>и</a:t>
            </a:r>
            <a:r>
              <a:rPr sz="215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85" dirty="0">
                <a:solidFill>
                  <a:srgbClr val="131313"/>
                </a:solidFill>
                <a:latin typeface="Verdana"/>
                <a:cs typeface="Verdana"/>
              </a:rPr>
              <a:t>обсуждать</a:t>
            </a:r>
            <a:r>
              <a:rPr sz="215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14" dirty="0">
                <a:solidFill>
                  <a:srgbClr val="131313"/>
                </a:solidFill>
                <a:latin typeface="Verdana"/>
                <a:cs typeface="Verdana"/>
              </a:rPr>
              <a:t>с</a:t>
            </a:r>
            <a:r>
              <a:rPr sz="215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31313"/>
                </a:solidFill>
                <a:latin typeface="Verdana"/>
                <a:cs typeface="Verdana"/>
              </a:rPr>
              <a:t>детьми </a:t>
            </a:r>
            <a:r>
              <a:rPr sz="2150" spc="-105" dirty="0">
                <a:solidFill>
                  <a:srgbClr val="131313"/>
                </a:solidFill>
                <a:latin typeface="Arial Black"/>
                <a:cs typeface="Arial Black"/>
              </a:rPr>
              <a:t>моральные</a:t>
            </a:r>
            <a:r>
              <a:rPr sz="2150" spc="-9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150" spc="-65" dirty="0">
                <a:solidFill>
                  <a:srgbClr val="131313"/>
                </a:solidFill>
                <a:latin typeface="Arial Black"/>
                <a:cs typeface="Arial Black"/>
              </a:rPr>
              <a:t>принципы</a:t>
            </a:r>
            <a:r>
              <a:rPr sz="2150" spc="-65" dirty="0">
                <a:solidFill>
                  <a:srgbClr val="131313"/>
                </a:solidFill>
                <a:latin typeface="Verdana"/>
                <a:cs typeface="Verdana"/>
              </a:rPr>
              <a:t>.</a:t>
            </a:r>
            <a:r>
              <a:rPr sz="2150" spc="-12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50" dirty="0">
                <a:solidFill>
                  <a:srgbClr val="131313"/>
                </a:solidFill>
                <a:latin typeface="Verdana"/>
                <a:cs typeface="Verdana"/>
              </a:rPr>
              <a:t>Семейные</a:t>
            </a:r>
            <a:r>
              <a:rPr sz="2150" spc="-12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31313"/>
                </a:solidFill>
                <a:latin typeface="Verdana"/>
                <a:cs typeface="Verdana"/>
              </a:rPr>
              <a:t>ценности </a:t>
            </a:r>
            <a:r>
              <a:rPr sz="2150" spc="-70" dirty="0">
                <a:solidFill>
                  <a:srgbClr val="131313"/>
                </a:solidFill>
                <a:latin typeface="Verdana"/>
                <a:cs typeface="Verdana"/>
              </a:rPr>
              <a:t>оказывают</a:t>
            </a:r>
            <a:r>
              <a:rPr sz="215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50" dirty="0">
                <a:solidFill>
                  <a:srgbClr val="131313"/>
                </a:solidFill>
                <a:latin typeface="Verdana"/>
                <a:cs typeface="Verdana"/>
              </a:rPr>
              <a:t>сильное</a:t>
            </a:r>
            <a:r>
              <a:rPr sz="215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55" dirty="0">
                <a:solidFill>
                  <a:srgbClr val="131313"/>
                </a:solidFill>
                <a:latin typeface="Verdana"/>
                <a:cs typeface="Verdana"/>
              </a:rPr>
              <a:t>влияние</a:t>
            </a:r>
            <a:r>
              <a:rPr sz="215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55" dirty="0">
                <a:solidFill>
                  <a:srgbClr val="131313"/>
                </a:solidFill>
                <a:latin typeface="Verdana"/>
                <a:cs typeface="Verdana"/>
              </a:rPr>
              <a:t>на</a:t>
            </a:r>
            <a:r>
              <a:rPr sz="215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31313"/>
                </a:solidFill>
                <a:latin typeface="Verdana"/>
                <a:cs typeface="Verdana"/>
              </a:rPr>
              <a:t>развитие морали.</a:t>
            </a:r>
            <a:endParaRPr sz="21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4495" y="1472184"/>
            <a:ext cx="5830824" cy="2154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DAEFE-2E20-413C-BF70-31A6803FCD42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770"/>
            <a:ext cx="6068695" cy="10279380"/>
            <a:chOff x="0" y="7770"/>
            <a:chExt cx="6068695" cy="10279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83681"/>
              <a:ext cx="3122510" cy="65246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770"/>
              <a:ext cx="6068428" cy="102792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0">
              <a:lnSpc>
                <a:spcPct val="100000"/>
              </a:lnSpc>
              <a:spcBef>
                <a:spcPts val="100"/>
              </a:spcBef>
            </a:pPr>
            <a:r>
              <a:rPr sz="4000" spc="-65" dirty="0"/>
              <a:t>Этика</a:t>
            </a:r>
            <a:r>
              <a:rPr sz="4000" spc="-200" dirty="0"/>
              <a:t> </a:t>
            </a:r>
            <a:r>
              <a:rPr sz="4000" spc="-225" dirty="0"/>
              <a:t>в</a:t>
            </a:r>
            <a:r>
              <a:rPr sz="4000" spc="-195" dirty="0"/>
              <a:t> </a:t>
            </a:r>
            <a:r>
              <a:rPr sz="4000" spc="-95" dirty="0"/>
              <a:t>повседневной</a:t>
            </a:r>
            <a:r>
              <a:rPr sz="4000" spc="-195" dirty="0"/>
              <a:t> </a:t>
            </a:r>
            <a:r>
              <a:rPr sz="4000" spc="-10" dirty="0"/>
              <a:t>жизни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6781186" y="3088925"/>
            <a:ext cx="8197215" cy="1858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spc="-80" dirty="0">
                <a:solidFill>
                  <a:srgbClr val="131313"/>
                </a:solidFill>
                <a:latin typeface="Verdana"/>
                <a:cs typeface="Verdana"/>
              </a:rPr>
              <a:t>Повседневные</a:t>
            </a:r>
            <a:r>
              <a:rPr sz="2400" spc="-16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ситуации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131313"/>
                </a:solidFill>
                <a:latin typeface="Verdana"/>
                <a:cs typeface="Verdana"/>
              </a:rPr>
              <a:t>предоставляют</a:t>
            </a:r>
            <a:r>
              <a:rPr sz="2400" spc="-16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учащимся </a:t>
            </a:r>
            <a:r>
              <a:rPr sz="2400" spc="-60" dirty="0">
                <a:solidFill>
                  <a:srgbClr val="131313"/>
                </a:solidFill>
                <a:latin typeface="Verdana"/>
                <a:cs typeface="Verdana"/>
              </a:rPr>
              <a:t>возможность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131313"/>
                </a:solidFill>
                <a:latin typeface="Verdana"/>
                <a:cs typeface="Verdana"/>
              </a:rPr>
              <a:t>проявить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31313"/>
                </a:solidFill>
                <a:latin typeface="Verdana"/>
                <a:cs typeface="Verdana"/>
              </a:rPr>
              <a:t>свою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131313"/>
                </a:solidFill>
                <a:latin typeface="Arial Black"/>
                <a:cs typeface="Arial Black"/>
              </a:rPr>
              <a:t>нравственность</a:t>
            </a:r>
            <a:r>
              <a:rPr sz="2400" spc="-125" dirty="0">
                <a:solidFill>
                  <a:srgbClr val="131313"/>
                </a:solidFill>
                <a:latin typeface="Verdana"/>
                <a:cs typeface="Verdana"/>
              </a:rPr>
              <a:t>.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Разбор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реальных</a:t>
            </a:r>
            <a:r>
              <a:rPr sz="2400" spc="-18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ситуаций</a:t>
            </a:r>
            <a:r>
              <a:rPr sz="2400" spc="-18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131313"/>
                </a:solidFill>
                <a:latin typeface="Verdana"/>
                <a:cs typeface="Verdana"/>
              </a:rPr>
              <a:t>помогает</a:t>
            </a:r>
            <a:r>
              <a:rPr sz="2400" spc="-18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ученикам</a:t>
            </a:r>
            <a:r>
              <a:rPr sz="2400" spc="-18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развивать </a:t>
            </a:r>
            <a:r>
              <a:rPr sz="2400" spc="-125" dirty="0">
                <a:solidFill>
                  <a:srgbClr val="131313"/>
                </a:solidFill>
                <a:latin typeface="Arial Black"/>
                <a:cs typeface="Arial Black"/>
              </a:rPr>
              <a:t>нравственное</a:t>
            </a:r>
            <a:r>
              <a:rPr sz="2400" spc="-13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131313"/>
                </a:solidFill>
                <a:latin typeface="Arial Black"/>
                <a:cs typeface="Arial Black"/>
              </a:rPr>
              <a:t>мышление</a:t>
            </a:r>
            <a:r>
              <a:rPr sz="2400" spc="-13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131313"/>
                </a:solidFill>
                <a:latin typeface="Verdana"/>
                <a:cs typeface="Verdana"/>
              </a:rPr>
              <a:t>и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131313"/>
                </a:solidFill>
                <a:latin typeface="Verdana"/>
                <a:cs typeface="Verdana"/>
              </a:rPr>
              <a:t>принимать</a:t>
            </a:r>
            <a:r>
              <a:rPr sz="2400" spc="-17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Arial Black"/>
                <a:cs typeface="Arial Black"/>
              </a:rPr>
              <a:t>этически </a:t>
            </a:r>
            <a:r>
              <a:rPr sz="2400" spc="-100" dirty="0">
                <a:solidFill>
                  <a:srgbClr val="131313"/>
                </a:solidFill>
                <a:latin typeface="Arial Black"/>
                <a:cs typeface="Arial Black"/>
              </a:rPr>
              <a:t>правильные</a:t>
            </a:r>
            <a:r>
              <a:rPr sz="2400" spc="-155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131313"/>
                </a:solidFill>
                <a:latin typeface="Arial Black"/>
                <a:cs typeface="Arial Black"/>
              </a:rPr>
              <a:t>решения</a:t>
            </a:r>
            <a:r>
              <a:rPr sz="2400" spc="-15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65" dirty="0">
                <a:solidFill>
                  <a:srgbClr val="131313"/>
                </a:solidFill>
                <a:latin typeface="Verdana"/>
                <a:cs typeface="Verdana"/>
              </a:rPr>
              <a:t>в</a:t>
            </a:r>
            <a:r>
              <a:rPr sz="2400" spc="-20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жизни.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585BD-8463-49E9-AD8B-D9EC311C17CD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5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9448" y="2860296"/>
            <a:ext cx="12907645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400" spc="-50" dirty="0">
                <a:solidFill>
                  <a:srgbClr val="131313"/>
                </a:solidFill>
                <a:latin typeface="Verdana"/>
                <a:cs typeface="Verdana"/>
              </a:rPr>
              <a:t>Формирование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131313"/>
                </a:solidFill>
                <a:latin typeface="Arial Black"/>
                <a:cs typeface="Arial Black"/>
              </a:rPr>
              <a:t>морали</a:t>
            </a:r>
            <a:r>
              <a:rPr sz="2400" spc="-125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131313"/>
                </a:solidFill>
                <a:latin typeface="Arial Black"/>
                <a:cs typeface="Arial Black"/>
              </a:rPr>
              <a:t>и</a:t>
            </a:r>
            <a:r>
              <a:rPr sz="2400" spc="-13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131313"/>
                </a:solidFill>
                <a:latin typeface="Arial Black"/>
                <a:cs typeface="Arial Black"/>
              </a:rPr>
              <a:t>нравственности</a:t>
            </a:r>
            <a:r>
              <a:rPr sz="2400" spc="-125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131313"/>
                </a:solidFill>
                <a:latin typeface="Verdana"/>
                <a:cs typeface="Verdana"/>
              </a:rPr>
              <a:t>учащихся</a:t>
            </a:r>
            <a:r>
              <a:rPr sz="2400" spc="-17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8 </a:t>
            </a:r>
            <a:r>
              <a:rPr sz="2400" spc="-150" dirty="0">
                <a:solidFill>
                  <a:srgbClr val="131313"/>
                </a:solidFill>
                <a:latin typeface="Verdana"/>
                <a:cs typeface="Verdana"/>
              </a:rPr>
              <a:t>класса</a:t>
            </a:r>
            <a:r>
              <a:rPr sz="2400" spc="-17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131313"/>
                </a:solidFill>
                <a:latin typeface="Verdana"/>
                <a:cs typeface="Verdana"/>
              </a:rPr>
              <a:t>требует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комплексного </a:t>
            </a:r>
            <a:r>
              <a:rPr sz="2400" spc="-100" dirty="0">
                <a:solidFill>
                  <a:srgbClr val="131313"/>
                </a:solidFill>
                <a:latin typeface="Verdana"/>
                <a:cs typeface="Verdana"/>
              </a:rPr>
              <a:t>подхода</a:t>
            </a:r>
            <a:r>
              <a:rPr sz="2400" spc="-18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131313"/>
                </a:solidFill>
                <a:latin typeface="Verdana"/>
                <a:cs typeface="Verdana"/>
              </a:rPr>
              <a:t>со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131313"/>
                </a:solidFill>
                <a:latin typeface="Verdana"/>
                <a:cs typeface="Verdana"/>
              </a:rPr>
              <a:t>стороны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131313"/>
                </a:solidFill>
                <a:latin typeface="Verdana"/>
                <a:cs typeface="Verdana"/>
              </a:rPr>
              <a:t>образовательных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учреждений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31313"/>
                </a:solidFill>
                <a:latin typeface="Verdana"/>
                <a:cs typeface="Verdana"/>
              </a:rPr>
              <a:t>и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131313"/>
                </a:solidFill>
                <a:latin typeface="Verdana"/>
                <a:cs typeface="Verdana"/>
              </a:rPr>
              <a:t>семей.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131313"/>
                </a:solidFill>
                <a:latin typeface="Verdana"/>
                <a:cs typeface="Verdana"/>
              </a:rPr>
              <a:t>Понимание</a:t>
            </a:r>
            <a:r>
              <a:rPr sz="2400" spc="-17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ключевых </a:t>
            </a:r>
            <a:r>
              <a:rPr sz="2400" spc="-100" dirty="0">
                <a:solidFill>
                  <a:srgbClr val="131313"/>
                </a:solidFill>
                <a:latin typeface="Verdana"/>
                <a:cs typeface="Verdana"/>
              </a:rPr>
              <a:t>аспектов</a:t>
            </a:r>
            <a:r>
              <a:rPr sz="2400" spc="-17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31313"/>
                </a:solidFill>
                <a:latin typeface="Verdana"/>
                <a:cs typeface="Verdana"/>
              </a:rPr>
              <a:t>развития</a:t>
            </a:r>
            <a:r>
              <a:rPr sz="2400" spc="-16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131313"/>
                </a:solidFill>
                <a:latin typeface="Arial Black"/>
                <a:cs typeface="Arial Black"/>
              </a:rPr>
              <a:t>нравственных</a:t>
            </a:r>
            <a:r>
              <a:rPr sz="2400" spc="-125" dirty="0">
                <a:solidFill>
                  <a:srgbClr val="131313"/>
                </a:solidFill>
                <a:latin typeface="Arial Black"/>
                <a:cs typeface="Arial Black"/>
              </a:rPr>
              <a:t> ценностей</a:t>
            </a:r>
            <a:r>
              <a:rPr sz="2400" spc="-120" dirty="0">
                <a:solidFill>
                  <a:srgbClr val="131313"/>
                </a:solidFill>
                <a:latin typeface="Arial Black"/>
                <a:cs typeface="Arial Black"/>
              </a:rPr>
              <a:t> </a:t>
            </a:r>
            <a:r>
              <a:rPr sz="2400" spc="-60" dirty="0">
                <a:solidFill>
                  <a:srgbClr val="131313"/>
                </a:solidFill>
                <a:latin typeface="Verdana"/>
                <a:cs typeface="Verdana"/>
              </a:rPr>
              <a:t>поможет</a:t>
            </a:r>
            <a:r>
              <a:rPr sz="2400" spc="-16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создать</a:t>
            </a:r>
            <a:r>
              <a:rPr sz="2400" spc="-17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131313"/>
                </a:solidFill>
                <a:latin typeface="Verdana"/>
                <a:cs typeface="Verdana"/>
              </a:rPr>
              <a:t>благоприятную</a:t>
            </a:r>
            <a:r>
              <a:rPr sz="2400" spc="-16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среду </a:t>
            </a:r>
            <a:r>
              <a:rPr sz="2400" spc="-125" dirty="0">
                <a:solidFill>
                  <a:srgbClr val="131313"/>
                </a:solidFill>
                <a:latin typeface="Verdana"/>
                <a:cs typeface="Verdana"/>
              </a:rPr>
              <a:t>для</a:t>
            </a:r>
            <a:r>
              <a:rPr sz="240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131313"/>
                </a:solidFill>
                <a:latin typeface="Verdana"/>
                <a:cs typeface="Verdana"/>
              </a:rPr>
              <a:t>воспитания</a:t>
            </a:r>
            <a:r>
              <a:rPr sz="2400" spc="-150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131313"/>
                </a:solidFill>
                <a:latin typeface="Verdana"/>
                <a:cs typeface="Verdana"/>
              </a:rPr>
              <a:t>морально-</a:t>
            </a:r>
            <a:r>
              <a:rPr sz="2400" spc="-65" dirty="0">
                <a:solidFill>
                  <a:srgbClr val="131313"/>
                </a:solidFill>
                <a:latin typeface="Verdana"/>
                <a:cs typeface="Verdana"/>
              </a:rPr>
              <a:t>нравственной</a:t>
            </a:r>
            <a:r>
              <a:rPr sz="2400" spc="-145" dirty="0">
                <a:solidFill>
                  <a:srgbClr val="13131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31313"/>
                </a:solidFill>
                <a:latin typeface="Verdana"/>
                <a:cs typeface="Verdana"/>
              </a:rPr>
              <a:t>личности.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0209D-655D-47A9-B836-BD0F5F00F630}"/>
              </a:ext>
            </a:extLst>
          </p:cNvPr>
          <p:cNvSpPr txBox="1"/>
          <p:nvPr/>
        </p:nvSpPr>
        <p:spPr>
          <a:xfrm>
            <a:off x="164655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230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Microsoft Sans Serif</vt:lpstr>
      <vt:lpstr>Tahoma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Этика в повседневной жизни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</cp:lastModifiedBy>
  <cp:revision>1</cp:revision>
  <dcterms:created xsi:type="dcterms:W3CDTF">2024-06-18T12:03:05Z</dcterms:created>
  <dcterms:modified xsi:type="dcterms:W3CDTF">2024-06-18T13:28:15Z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2024-06-18T00:00:00Z</vt:filetime>
  </property>
  <property fmtid="{D5CDD505-2E9C-101B-9397-08002B2CF9AE}" pid="5" name="Producer">
    <vt:lpwstr>GPL Ghostscript 10.02.0</vt:lpwstr>
  </property>
</Properties>
</file>