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48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3760"/>
            <a:ext cx="7315200" cy="18468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101"/>
              </a:lnSpc>
              <a:buNone/>
            </a:pPr>
            <a:r>
              <a:rPr lang="en-US" sz="568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Характеристика и строение мхов</a:t>
            </a:r>
            <a:endParaRPr lang="en-US" sz="5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1986796"/>
            <a:ext cx="7315200" cy="27049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являются древними и разнообразными растениями, которые играют важную роль в экосистемах. Они представляют собой небольшие, стелющиеся по земле или растущие на деревьях и скалах растения, не имеющие корней, стеблей и листьев в привычном понимании. Вместо этого они состоят из ризоидов, стебелька и листоподобных органов. Мхи поглощают воду и питательные вещества через всю поверхность своего тела, что делает их особенно приспособленными к влажным местообитаниям.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99A57-F599-4352-AAA7-97C359517D8B}"/>
              </a:ext>
            </a:extLst>
          </p:cNvPr>
          <p:cNvSpPr txBox="1"/>
          <p:nvPr/>
        </p:nvSpPr>
        <p:spPr>
          <a:xfrm>
            <a:off x="0" y="5478831"/>
            <a:ext cx="7307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7 классе по теме: «Характеристика и строение мхов»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E269A-A3E9-4977-A121-056B3D55E19F}"/>
              </a:ext>
            </a:extLst>
          </p:cNvPr>
          <p:cNvSpPr txBox="1"/>
          <p:nvPr/>
        </p:nvSpPr>
        <p:spPr>
          <a:xfrm>
            <a:off x="12856029" y="481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4066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950607" y="2978825"/>
            <a:ext cx="4594265" cy="574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22"/>
              </a:lnSpc>
              <a:buNone/>
            </a:pPr>
            <a:r>
              <a:rPr lang="en-US" sz="361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Строение мхов</a:t>
            </a:r>
            <a:endParaRPr lang="en-US" sz="36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950607" y="4065389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3120033" y="4112776"/>
            <a:ext cx="100370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3"/>
              </a:lnSpc>
              <a:buNone/>
            </a:pPr>
            <a:r>
              <a:rPr lang="en-US" sz="217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584972" y="4065389"/>
            <a:ext cx="2145268" cy="2870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1"/>
              </a:lnSpc>
              <a:buNone/>
            </a:pPr>
            <a:r>
              <a:rPr lang="en-US" sz="180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Ризоиды</a:t>
            </a:r>
            <a:endParaRPr lang="en-US" sz="18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584972" y="4469487"/>
            <a:ext cx="2145268" cy="26360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6"/>
              </a:lnSpc>
              <a:buNone/>
            </a:pPr>
            <a:r>
              <a:rPr lang="en-US" sz="15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Ризоиды мхов - это тонкие ниточковидные образования, выполняющие функцию корней. Они закрепляют растение в субстрате и обеспечивают его водой и минеральными веществами.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925383" y="4065389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F6E9D5"/>
          </a:solidFill>
          <a:ln/>
        </p:spPr>
      </p:sp>
      <p:sp>
        <p:nvSpPr>
          <p:cNvPr id="11" name="Text 8"/>
          <p:cNvSpPr/>
          <p:nvPr/>
        </p:nvSpPr>
        <p:spPr>
          <a:xfrm>
            <a:off x="6070997" y="4112776"/>
            <a:ext cx="147995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3"/>
              </a:lnSpc>
              <a:buNone/>
            </a:pPr>
            <a:r>
              <a:rPr lang="en-US" sz="217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59748" y="4065389"/>
            <a:ext cx="2145268" cy="2870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1"/>
              </a:lnSpc>
              <a:buNone/>
            </a:pPr>
            <a:r>
              <a:rPr lang="en-US" sz="180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Стебелек</a:t>
            </a:r>
            <a:endParaRPr lang="en-US" sz="18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559748" y="4469487"/>
            <a:ext cx="2145268" cy="3221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6"/>
              </a:lnSpc>
              <a:buNone/>
            </a:pPr>
            <a:r>
              <a:rPr lang="en-US" sz="15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Стебелек мха поддерживает его тело и несет на себе листоподобные органы. Он может быть простым или разветвленным, а его высота варьирует от нескольких миллиметров до нескольких сантиметров.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900160" y="4065389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F6E9D5"/>
          </a:solidFill>
          <a:ln/>
        </p:spPr>
      </p:sp>
      <p:sp>
        <p:nvSpPr>
          <p:cNvPr id="15" name="Text 12"/>
          <p:cNvSpPr/>
          <p:nvPr/>
        </p:nvSpPr>
        <p:spPr>
          <a:xfrm>
            <a:off x="9043035" y="4112776"/>
            <a:ext cx="153472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3"/>
              </a:lnSpc>
              <a:buNone/>
            </a:pPr>
            <a:r>
              <a:rPr lang="en-US" sz="217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534525" y="4065389"/>
            <a:ext cx="2145268" cy="2870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1"/>
              </a:lnSpc>
              <a:buNone/>
            </a:pPr>
            <a:r>
              <a:rPr lang="en-US" sz="180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Листья</a:t>
            </a:r>
            <a:endParaRPr lang="en-US" sz="18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534525" y="4469487"/>
            <a:ext cx="2145268" cy="23431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6"/>
              </a:lnSpc>
              <a:buNone/>
            </a:pPr>
            <a:r>
              <a:rPr lang="en-US" sz="15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Листья мхов имеют простую структуру, состоящую из одного слоя клеток. Они могут быть цельными или лопастными, а их форма и размер варьируют в зависимости от вида.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171FF4-F5FD-4672-BDD9-14D3804A93D4}"/>
              </a:ext>
            </a:extLst>
          </p:cNvPr>
          <p:cNvSpPr txBox="1"/>
          <p:nvPr/>
        </p:nvSpPr>
        <p:spPr>
          <a:xfrm>
            <a:off x="12856029" y="481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726531" y="565547"/>
            <a:ext cx="4830128" cy="603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54"/>
              </a:lnSpc>
              <a:buNone/>
            </a:pPr>
            <a:r>
              <a:rPr lang="en-US" sz="380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Размножение мхов</a:t>
            </a:r>
            <a:endParaRPr lang="en-US" sz="38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302341" y="1477208"/>
            <a:ext cx="25598" cy="6186845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8" name="Shape 5"/>
          <p:cNvSpPr/>
          <p:nvPr/>
        </p:nvSpPr>
        <p:spPr>
          <a:xfrm>
            <a:off x="6365736" y="1926134"/>
            <a:ext cx="718423" cy="2559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9" name="Shape 6"/>
          <p:cNvSpPr/>
          <p:nvPr/>
        </p:nvSpPr>
        <p:spPr>
          <a:xfrm>
            <a:off x="7084159" y="1708071"/>
            <a:ext cx="461843" cy="461843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0" name="Text 7"/>
          <p:cNvSpPr/>
          <p:nvPr/>
        </p:nvSpPr>
        <p:spPr>
          <a:xfrm>
            <a:off x="7262277" y="1757839"/>
            <a:ext cx="105489" cy="3621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2"/>
              </a:lnSpc>
              <a:buNone/>
            </a:pPr>
            <a:r>
              <a:rPr lang="en-US" sz="228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2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409831" y="1682472"/>
            <a:ext cx="2776299" cy="301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77"/>
              </a:lnSpc>
              <a:buNone/>
            </a:pPr>
            <a:r>
              <a:rPr lang="en-US" sz="190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Бесполое размножение</a:t>
            </a:r>
            <a:endParaRPr lang="en-US" sz="19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726531" y="2107406"/>
            <a:ext cx="3459599" cy="2155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25"/>
              </a:lnSpc>
              <a:buNone/>
            </a:pPr>
            <a:r>
              <a:rPr lang="en-US" sz="161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способны к бесполому размножению с помощью спор, которые образуются в специальных коробочках на верхушке спороносных побегов. Споры разносятся ветром и прорастают, образуя новые растения.</a:t>
            </a:r>
            <a:endParaRPr lang="en-US" sz="16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546003" y="2952452"/>
            <a:ext cx="718423" cy="2559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4" name="Shape 11"/>
          <p:cNvSpPr/>
          <p:nvPr/>
        </p:nvSpPr>
        <p:spPr>
          <a:xfrm>
            <a:off x="7084159" y="2734389"/>
            <a:ext cx="461843" cy="461843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5" name="Text 12"/>
          <p:cNvSpPr/>
          <p:nvPr/>
        </p:nvSpPr>
        <p:spPr>
          <a:xfrm>
            <a:off x="7237274" y="2784158"/>
            <a:ext cx="155615" cy="3621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2"/>
              </a:lnSpc>
              <a:buNone/>
            </a:pPr>
            <a:r>
              <a:rPr lang="en-US" sz="228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2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444032" y="2708791"/>
            <a:ext cx="2665095" cy="301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7"/>
              </a:lnSpc>
              <a:buNone/>
            </a:pPr>
            <a:r>
              <a:rPr lang="en-US" sz="190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Половое размножение</a:t>
            </a:r>
            <a:endParaRPr lang="en-US" sz="19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8444032" y="3133725"/>
            <a:ext cx="3459718" cy="2463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5"/>
              </a:lnSpc>
              <a:buNone/>
            </a:pPr>
            <a:r>
              <a:rPr lang="en-US" sz="161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Половое размножение мхов происходит при помощи архегониев (женских половых органов) и антеридиев (мужских половых органов). Оплодотворенная яйцеклетка развивается в спорогон, который затем формирует споры для бесполого размножения.</a:t>
            </a:r>
            <a:endParaRPr lang="en-US" sz="16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6365736" y="5122128"/>
            <a:ext cx="718423" cy="2559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9" name="Shape 16"/>
          <p:cNvSpPr/>
          <p:nvPr/>
        </p:nvSpPr>
        <p:spPr>
          <a:xfrm>
            <a:off x="7084159" y="4904065"/>
            <a:ext cx="461843" cy="461843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20" name="Text 17"/>
          <p:cNvSpPr/>
          <p:nvPr/>
        </p:nvSpPr>
        <p:spPr>
          <a:xfrm>
            <a:off x="7234297" y="4953833"/>
            <a:ext cx="161449" cy="3621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2"/>
              </a:lnSpc>
              <a:buNone/>
            </a:pPr>
            <a:r>
              <a:rPr lang="en-US" sz="228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2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3299936" y="4878467"/>
            <a:ext cx="2886194" cy="301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77"/>
              </a:lnSpc>
              <a:buNone/>
            </a:pPr>
            <a:r>
              <a:rPr lang="en-US" sz="190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Чередование поколений</a:t>
            </a:r>
            <a:endParaRPr lang="en-US" sz="19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2726531" y="5303401"/>
            <a:ext cx="3459599" cy="1847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25"/>
              </a:lnSpc>
              <a:buNone/>
            </a:pPr>
            <a:r>
              <a:rPr lang="en-US" sz="161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Для мхов характерно чередование полового (гаметофит) и бесполого (спорофит) поколений. Эти две стадии развития существенно различаются по своему строению и функциям.</a:t>
            </a:r>
            <a:endParaRPr lang="en-US" sz="16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0B0D03-CF60-4378-8891-C4EC7715E08C}"/>
              </a:ext>
            </a:extLst>
          </p:cNvPr>
          <p:cNvSpPr txBox="1"/>
          <p:nvPr/>
        </p:nvSpPr>
        <p:spPr>
          <a:xfrm>
            <a:off x="12856029" y="481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472803"/>
            <a:ext cx="5295067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Роль мхов в природе</a:t>
            </a:r>
            <a:endParaRPr lang="en-US" sz="4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2681645"/>
            <a:ext cx="2949416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Экологические функции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3557468"/>
            <a:ext cx="2949416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играют важную роль в экосистемах, выполняя различные экологические функции. Они участвуют в почвообразовании, регулируют водный баланс, служат пищей и укрытием для многих мелких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2681645"/>
            <a:ext cx="2949416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Средообразующая роль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3557468"/>
            <a:ext cx="2949416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часто образуют дерновины и выступают в качестве пионерных растений, первыми заселяющих новые местообитания. Они создают благоприятные условия для развития других видов растений и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2681645"/>
            <a:ext cx="2949416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Индикаторная функция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3557468"/>
            <a:ext cx="2949416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очень чувствительны к изменениям окружающей среды, поэтому их присутствие или отсутствие может служить индикатором экологического состояния местообитаний.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0C6EB-C368-4086-A8ED-E3C688176F50}"/>
              </a:ext>
            </a:extLst>
          </p:cNvPr>
          <p:cNvSpPr txBox="1"/>
          <p:nvPr/>
        </p:nvSpPr>
        <p:spPr>
          <a:xfrm>
            <a:off x="12856029" y="481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8111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000" y="2784753"/>
            <a:ext cx="4293870" cy="5366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26"/>
              </a:lnSpc>
              <a:buNone/>
            </a:pPr>
            <a:r>
              <a:rPr lang="en-US" sz="338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Разнообразие мхов</a:t>
            </a:r>
            <a:endParaRPr lang="en-US" sz="3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236000" y="3595092"/>
            <a:ext cx="3987998" cy="2111097"/>
          </a:xfrm>
          <a:prstGeom prst="roundRect">
            <a:avLst>
              <a:gd name="adj" fmla="val 2593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3418403" y="3777496"/>
            <a:ext cx="2146935" cy="268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3"/>
              </a:lnSpc>
              <a:buNone/>
            </a:pPr>
            <a:r>
              <a:rPr lang="en-US" sz="169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Сфагновые мхи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418403" y="4155162"/>
            <a:ext cx="3623191" cy="13686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5"/>
              </a:lnSpc>
              <a:buNone/>
            </a:pPr>
            <a:r>
              <a:rPr lang="en-US" sz="14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Сфагновые мхи, или торфяные мхи, являются доминирующими растениями в болотных экосистемах. Они обладают высокой влагоемкостью и играют важную роль в накоплении торфа.</a:t>
            </a:r>
            <a:endParaRPr lang="en-US" sz="14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06402" y="3595092"/>
            <a:ext cx="3987998" cy="2111097"/>
          </a:xfrm>
          <a:prstGeom prst="roundRect">
            <a:avLst>
              <a:gd name="adj" fmla="val 2593"/>
            </a:avLst>
          </a:prstGeom>
          <a:solidFill>
            <a:srgbClr val="F6E9D5"/>
          </a:solidFill>
          <a:ln/>
        </p:spPr>
      </p:sp>
      <p:sp>
        <p:nvSpPr>
          <p:cNvPr id="10" name="Text 7"/>
          <p:cNvSpPr/>
          <p:nvPr/>
        </p:nvSpPr>
        <p:spPr>
          <a:xfrm>
            <a:off x="7588806" y="3777496"/>
            <a:ext cx="2146935" cy="268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3"/>
              </a:lnSpc>
              <a:buNone/>
            </a:pPr>
            <a:r>
              <a:rPr lang="en-US" sz="169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Зеленые мхи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88806" y="4155162"/>
            <a:ext cx="3623191" cy="13686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5"/>
              </a:lnSpc>
              <a:buNone/>
            </a:pPr>
            <a:r>
              <a:rPr lang="en-US" sz="14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Зеленые мхи - самая многочисленная группа, включающая в себя большинство видов, встречающихся в умеренных и бореальных лесах, на скалах и в горных районах.</a:t>
            </a:r>
            <a:endParaRPr lang="en-US" sz="14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236000" y="5888593"/>
            <a:ext cx="3987998" cy="1837373"/>
          </a:xfrm>
          <a:prstGeom prst="roundRect">
            <a:avLst>
              <a:gd name="adj" fmla="val 2980"/>
            </a:avLst>
          </a:prstGeom>
          <a:solidFill>
            <a:srgbClr val="F6E9D5"/>
          </a:solidFill>
          <a:ln/>
        </p:spPr>
      </p:sp>
      <p:sp>
        <p:nvSpPr>
          <p:cNvPr id="13" name="Text 10"/>
          <p:cNvSpPr/>
          <p:nvPr/>
        </p:nvSpPr>
        <p:spPr>
          <a:xfrm>
            <a:off x="3418403" y="6070997"/>
            <a:ext cx="2146935" cy="268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3"/>
              </a:lnSpc>
              <a:buNone/>
            </a:pPr>
            <a:r>
              <a:rPr lang="en-US" sz="169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Андреевские мхи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418403" y="6448663"/>
            <a:ext cx="3623191" cy="1094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5"/>
              </a:lnSpc>
              <a:buNone/>
            </a:pPr>
            <a:r>
              <a:rPr lang="en-US" sz="14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Андреевские мхи предпочитают обитать в сухих, каменистых местах, например, на вершинах гор и скалах. Они имеют яркую красную окраску и характерную форму.</a:t>
            </a:r>
            <a:endParaRPr lang="en-US" sz="14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406402" y="5888593"/>
            <a:ext cx="3987998" cy="1837373"/>
          </a:xfrm>
          <a:prstGeom prst="roundRect">
            <a:avLst>
              <a:gd name="adj" fmla="val 2980"/>
            </a:avLst>
          </a:prstGeom>
          <a:solidFill>
            <a:srgbClr val="F6E9D5"/>
          </a:solidFill>
          <a:ln/>
        </p:spPr>
      </p:sp>
      <p:sp>
        <p:nvSpPr>
          <p:cNvPr id="16" name="Text 13"/>
          <p:cNvSpPr/>
          <p:nvPr/>
        </p:nvSpPr>
        <p:spPr>
          <a:xfrm>
            <a:off x="7588806" y="6070997"/>
            <a:ext cx="2146935" cy="268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3"/>
              </a:lnSpc>
              <a:buNone/>
            </a:pPr>
            <a:r>
              <a:rPr lang="en-US" sz="169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Политриховые мхи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88806" y="6448663"/>
            <a:ext cx="3623191" cy="1094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5"/>
              </a:lnSpc>
              <a:buNone/>
            </a:pPr>
            <a:r>
              <a:rPr lang="en-US" sz="14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Политриховые мхи характеризуются более крупными размерами и жесткими, щетинистыми листьями. Они встречаются в лесах, на болотах и в горных районах.</a:t>
            </a:r>
            <a:endParaRPr lang="en-US" sz="14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393BA-B6DA-4AB1-88EA-4A3388A0D5D4}"/>
              </a:ext>
            </a:extLst>
          </p:cNvPr>
          <p:cNvSpPr txBox="1"/>
          <p:nvPr/>
        </p:nvSpPr>
        <p:spPr>
          <a:xfrm>
            <a:off x="12856029" y="481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780699"/>
            <a:ext cx="8654058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Адаптации мхов к среде обитания</a:t>
            </a:r>
            <a:endParaRPr lang="en-US" sz="4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878455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3656052"/>
            <a:ext cx="2233374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Влагоемкость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4116110"/>
            <a:ext cx="2233374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способны быстро впитывать и удерживать большое количество воды, что позволяет им выживать в засушливых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019" y="2878455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915019" y="3656052"/>
            <a:ext cx="2233493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Фотосинтез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915019" y="4116110"/>
            <a:ext cx="2233493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могут осуществлять фотосинтез даже при небольшом количестве света, что помогает им расти в затененных местах.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878455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656052"/>
            <a:ext cx="2233374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Ризоиды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4116110"/>
            <a:ext cx="2233374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Ризоиды мхов позволяют им прикрепляться к субстрату и поглощать воду и минеральные вещества из него.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399" y="2878455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048399" y="3656052"/>
            <a:ext cx="2233493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Споры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048399" y="4116110"/>
            <a:ext cx="2233493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Споры мхов устойчивы к неблагоприятным условиям и позволяют растениям преодолевать засушливые периоды.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ECEFFB-A2F2-408B-B543-3639A6FFD3F5}"/>
              </a:ext>
            </a:extLst>
          </p:cNvPr>
          <p:cNvSpPr txBox="1"/>
          <p:nvPr/>
        </p:nvSpPr>
        <p:spPr>
          <a:xfrm>
            <a:off x="12856029" y="481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617458"/>
            <a:ext cx="8136969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Использование мхов человеком</a:t>
            </a:r>
            <a:endParaRPr lang="en-US" sz="4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1715214"/>
            <a:ext cx="2483287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570559" y="2937153"/>
            <a:ext cx="2038945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Декоративное использование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70559" y="3724037"/>
            <a:ext cx="2038945" cy="36658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часто используются в ландшафтном дизайне и декоративном оформлении помещений благодаря своей текстуре и живописному внешнему виду.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675" y="1715214"/>
            <a:ext cx="2483406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53846" y="2937153"/>
            <a:ext cx="2039064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Медицинские цели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053846" y="3724037"/>
            <a:ext cx="2039064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Некоторые виды мхов обладают антисептическими и противовоспалительными свойствами и применяются в народной медицине.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081" y="1715214"/>
            <a:ext cx="2483406" cy="88868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37252" y="2937153"/>
            <a:ext cx="2039064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Сельское хозяйство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537252" y="3724037"/>
            <a:ext cx="2039064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Торфяные мхи широко используются в сельском хозяйстве в качестве компонента субстратов для выращивания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487" y="1715214"/>
            <a:ext cx="2483406" cy="88868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020657" y="2937153"/>
            <a:ext cx="2039064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3"/>
              </a:lnSpc>
              <a:buNone/>
            </a:pPr>
            <a:r>
              <a:rPr lang="en-US" sz="2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Промышленность</a:t>
            </a:r>
            <a:endParaRPr lang="en-US" sz="2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020657" y="3724037"/>
            <a:ext cx="2039064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применяются в некоторых промышленных процессах, например, для упаковки хрупких грузов или производства топлива.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46546-95DE-4131-9DA1-B3DA1E463B5F}"/>
              </a:ext>
            </a:extLst>
          </p:cNvPr>
          <p:cNvSpPr txBox="1"/>
          <p:nvPr/>
        </p:nvSpPr>
        <p:spPr>
          <a:xfrm>
            <a:off x="12856029" y="481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288381"/>
            <a:ext cx="5228153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Заключение</a:t>
            </a:r>
            <a:endParaRPr lang="en-US" sz="4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3275052"/>
            <a:ext cx="7477601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Мхи - это древние, разнообразные и удивительные растения, играющие важную роль в природных экосистемах. Несмотря на свои небольшие размеры, мхи обладают множеством уникальных адаптаций, позволяющих им выживать в самых разнообразных условиях. Кроме того, мхи находят применение и в жизни человека, используясь в декоративных, медицинских и сельскохозяйственных целях. Изучение и бережное отношение к этим растениям имеет большое значение для понимания и сохранения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54616-FFDF-46A3-9E6A-7F72F3549048}"/>
              </a:ext>
            </a:extLst>
          </p:cNvPr>
          <p:cNvSpPr txBox="1"/>
          <p:nvPr/>
        </p:nvSpPr>
        <p:spPr>
          <a:xfrm>
            <a:off x="12856029" y="481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758</Words>
  <Application>Microsoft Office PowerPoint</Application>
  <PresentationFormat>Произвольный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2024-06-12T13:02:42Z</dcterms:created>
  <dcterms:modified xsi:type="dcterms:W3CDTF">2024-06-12T13:09:03Z</dcterms:modified>
</cp:coreProperties>
</file>