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07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0" y="123876"/>
            <a:ext cx="9151619" cy="16820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101"/>
              </a:lnSpc>
              <a:buNone/>
            </a:pPr>
            <a:r>
              <a:rPr lang="en-US" sz="5681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Жизнедеятельность клетки</a:t>
            </a:r>
            <a:endParaRPr lang="en-US" sz="5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486400" y="1792843"/>
            <a:ext cx="9151619" cy="2115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Жизнедеятельность клетки - это комплекс сложных биохимических процессов, которые обеспечивают ее существование, рост и размножение. Изучение этих процессов имеет ключевое значение для понимания основ жизни на Земле. В данной презентации мы рассмотрим структуру клетки, её функции, а также процессы, обеспечивающие обмен веществ, получение энергии и размножение. Это поможет вам глубже понять, как работает самая маленькая единица жизни - клетка.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F6095-001C-43A9-90B7-AC54A3ECBFDB}"/>
              </a:ext>
            </a:extLst>
          </p:cNvPr>
          <p:cNvSpPr txBox="1"/>
          <p:nvPr/>
        </p:nvSpPr>
        <p:spPr>
          <a:xfrm>
            <a:off x="5478781" y="4484667"/>
            <a:ext cx="9151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"Жизнедеятельность растительной клетки"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324CE-708B-49A0-AA16-C1099F3BB341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597348" y="580787"/>
            <a:ext cx="9435584" cy="1241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88"/>
              </a:lnSpc>
              <a:buNone/>
            </a:pPr>
            <a:r>
              <a:rPr lang="en-US" sz="391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Введение в жизнедеятельность клетки</a:t>
            </a:r>
            <a:endParaRPr lang="en-US" sz="39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597348" y="2481620"/>
            <a:ext cx="474821" cy="474821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782014" y="2532817"/>
            <a:ext cx="105489" cy="3724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3"/>
              </a:lnSpc>
              <a:buNone/>
            </a:pPr>
            <a:r>
              <a:rPr lang="en-US" sz="234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3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283148" y="2481620"/>
            <a:ext cx="2318742" cy="1241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4"/>
              </a:lnSpc>
              <a:buNone/>
            </a:pPr>
            <a:r>
              <a:rPr lang="en-US" sz="195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Клетка - основная структурная и функциональная единица живого</a:t>
            </a:r>
            <a:endParaRPr lang="en-US" sz="19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83148" y="3849767"/>
            <a:ext cx="2318742" cy="37990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3"/>
              </a:lnSpc>
              <a:buNone/>
            </a:pPr>
            <a:r>
              <a:rPr lang="en-US" sz="166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Клетка является наименьшей единицей, способной к самостоятельному существованию и воспроизведению. Она состоит из сложной системы органоидов, выполняющих различные жизненно важные функции.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812869" y="2481620"/>
            <a:ext cx="474821" cy="474821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5970389" y="2532817"/>
            <a:ext cx="159782" cy="3724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3"/>
              </a:lnSpc>
              <a:buNone/>
            </a:pPr>
            <a:r>
              <a:rPr lang="en-US" sz="234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3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98669" y="2481620"/>
            <a:ext cx="2318742" cy="9311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4"/>
              </a:lnSpc>
              <a:buNone/>
            </a:pPr>
            <a:r>
              <a:rPr lang="en-US" sz="195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Основные компоненты клетки</a:t>
            </a:r>
            <a:endParaRPr lang="en-US" sz="19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98669" y="3539371"/>
            <a:ext cx="2318742" cy="31658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3"/>
              </a:lnSpc>
              <a:buNone/>
            </a:pPr>
            <a:r>
              <a:rPr lang="en-US" sz="166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Клетка включает в себя ядро, цитоплазму, клеточную мембрану и различные органоиды, такие как митохондрии, рибосомы, эндоплазматический ретикулум и другие.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028390" y="2481620"/>
            <a:ext cx="474821" cy="474821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</p:sp>
      <p:sp>
        <p:nvSpPr>
          <p:cNvPr id="14" name="Text 12"/>
          <p:cNvSpPr/>
          <p:nvPr/>
        </p:nvSpPr>
        <p:spPr>
          <a:xfrm>
            <a:off x="9184719" y="2532817"/>
            <a:ext cx="162163" cy="3724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3"/>
              </a:lnSpc>
              <a:buNone/>
            </a:pPr>
            <a:r>
              <a:rPr lang="en-US" sz="234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3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4190" y="2481620"/>
            <a:ext cx="2318742" cy="620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4"/>
              </a:lnSpc>
              <a:buNone/>
            </a:pPr>
            <a:r>
              <a:rPr lang="en-US" sz="195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Разнообразие клеток</a:t>
            </a:r>
            <a:endParaRPr lang="en-US" sz="19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14190" y="3228975"/>
            <a:ext cx="2318742" cy="37990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3"/>
              </a:lnSpc>
              <a:buNone/>
            </a:pPr>
            <a:r>
              <a:rPr lang="en-US" sz="166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Клетки бывают прокариотические (бактерии и архея) и эукариотические (растения, животные, грибы). Они различаются по размерам, форме и структуре, но объединены общими принципами жизнедеятельности.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B972C-11CD-47F3-9D32-840C784D6C60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42881"/>
            <a:ext cx="9933503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Структура и функции клеточных компонентов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005138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Ядро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554135"/>
            <a:ext cx="2949416" cy="3332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Ядро - центр управления клеткой. В нем находится генетический материал в виде ДНК, которая содержит всю необходимую информацию для функционирования и воспроизведения организма.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005138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Цитоплазма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3554135"/>
            <a:ext cx="2949416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Цитоплазма - жидкая среда, в которой находятся все органоиды и компоненты клетки. Здесь происходят многие важные химические реакции обмена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005138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Органоиды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3554135"/>
            <a:ext cx="2949416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Органоиды - специализированные структуры внутри клетки, выполняющие различные функции, такие как синтез белков, производство энергии, переработка и транспорт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23E36-14A6-46BC-AE08-0C34F51FD431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13434" y="857012"/>
            <a:ext cx="8703231" cy="5960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94"/>
              </a:lnSpc>
              <a:buNone/>
            </a:pPr>
            <a:r>
              <a:rPr lang="en-US" sz="375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Процессы обмена веществ и энергии</a:t>
            </a:r>
            <a:endParaRPr lang="en-US" sz="37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904780" y="1757005"/>
            <a:ext cx="25241" cy="5615583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7" name="Shape 4"/>
          <p:cNvSpPr/>
          <p:nvPr/>
        </p:nvSpPr>
        <p:spPr>
          <a:xfrm>
            <a:off x="5145405" y="2200394"/>
            <a:ext cx="709374" cy="25241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8" name="Shape 5"/>
          <p:cNvSpPr/>
          <p:nvPr/>
        </p:nvSpPr>
        <p:spPr>
          <a:xfrm>
            <a:off x="4689396" y="1985010"/>
            <a:ext cx="456009" cy="456009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9" name="Text 6"/>
          <p:cNvSpPr/>
          <p:nvPr/>
        </p:nvSpPr>
        <p:spPr>
          <a:xfrm>
            <a:off x="4866680" y="2034183"/>
            <a:ext cx="101322" cy="3575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16"/>
              </a:lnSpc>
              <a:buNone/>
            </a:pPr>
            <a:r>
              <a:rPr lang="en-US" sz="2253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32063" y="1959650"/>
            <a:ext cx="2384465" cy="298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7"/>
              </a:lnSpc>
              <a:buNone/>
            </a:pPr>
            <a:r>
              <a:rPr lang="en-US" sz="187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Анаболизм</a:t>
            </a:r>
            <a:endParaRPr lang="en-US" sz="1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32063" y="2379226"/>
            <a:ext cx="7642384" cy="911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4"/>
              </a:lnSpc>
              <a:buNone/>
            </a:pPr>
            <a:r>
              <a:rPr lang="en-US" sz="1596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Анаболические процессы направлены на синтез сложных органических молекул из более простых веществ. Это включает в себя фотосинтез у растений и биосинтез белков.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145405" y="4139803"/>
            <a:ext cx="709374" cy="25241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3" name="Shape 10"/>
          <p:cNvSpPr/>
          <p:nvPr/>
        </p:nvSpPr>
        <p:spPr>
          <a:xfrm>
            <a:off x="4689396" y="3924419"/>
            <a:ext cx="456009" cy="456009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4840605" y="3973592"/>
            <a:ext cx="153472" cy="3575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16"/>
              </a:lnSpc>
              <a:buNone/>
            </a:pPr>
            <a:r>
              <a:rPr lang="en-US" sz="2253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32063" y="3899059"/>
            <a:ext cx="2384465" cy="298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7"/>
              </a:lnSpc>
              <a:buNone/>
            </a:pPr>
            <a:r>
              <a:rPr lang="en-US" sz="187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Катаболизм</a:t>
            </a:r>
            <a:endParaRPr lang="en-US" sz="1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32063" y="4318635"/>
            <a:ext cx="7642384" cy="911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4"/>
              </a:lnSpc>
              <a:buNone/>
            </a:pPr>
            <a:r>
              <a:rPr lang="en-US" sz="1596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Катаболические процессы связаны с расщеплением сложных молекул на более простые с высвобождением энергии. Например, гликолиз и клеточное дыхание.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145405" y="6079212"/>
            <a:ext cx="709374" cy="25241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8" name="Shape 15"/>
          <p:cNvSpPr/>
          <p:nvPr/>
        </p:nvSpPr>
        <p:spPr>
          <a:xfrm>
            <a:off x="4689396" y="5863828"/>
            <a:ext cx="456009" cy="456009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19" name="Text 16"/>
          <p:cNvSpPr/>
          <p:nvPr/>
        </p:nvSpPr>
        <p:spPr>
          <a:xfrm>
            <a:off x="4839533" y="5913001"/>
            <a:ext cx="155734" cy="3575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16"/>
              </a:lnSpc>
              <a:buNone/>
            </a:pPr>
            <a:r>
              <a:rPr lang="en-US" sz="2253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32063" y="5838468"/>
            <a:ext cx="2384465" cy="298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7"/>
              </a:lnSpc>
              <a:buNone/>
            </a:pPr>
            <a:r>
              <a:rPr lang="en-US" sz="187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Обмен энергии</a:t>
            </a:r>
            <a:endParaRPr lang="en-US" sz="1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32063" y="6258044"/>
            <a:ext cx="7642384" cy="911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4"/>
              </a:lnSpc>
              <a:buNone/>
            </a:pPr>
            <a:r>
              <a:rPr lang="en-US" sz="1596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Клетки преобразуют энергию питательных веществ в универсальную форму - АТФ, которая затем используется для обеспечения всех жизненно важных процессов.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58542-1CE2-4B2B-927B-EBA50B19FDEB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050727"/>
            <a:ext cx="9312831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Роль фотосинтеза в жизни растений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148483"/>
            <a:ext cx="4855726" cy="2237423"/>
          </a:xfrm>
          <a:prstGeom prst="roundRect">
            <a:avLst>
              <a:gd name="adj" fmla="val 2979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370653"/>
            <a:ext cx="4189452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Поглощение солнечной энергии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2830711"/>
            <a:ext cx="441138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Хлорофилл в хлоропластах растительных клеток поглощает солнечную энергию, необходимую для фотосинтеза.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148483"/>
            <a:ext cx="4855726" cy="2237423"/>
          </a:xfrm>
          <a:prstGeom prst="roundRect">
            <a:avLst>
              <a:gd name="adj" fmla="val 2979"/>
            </a:avLst>
          </a:prstGeom>
          <a:solidFill>
            <a:srgbClr val="234A49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370653"/>
            <a:ext cx="3869174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Синтез органических веществ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2830711"/>
            <a:ext cx="441138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Используя энергию света, растения синтезируют глюкозу и другие органические соединения из углекислого газа и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4608076"/>
            <a:ext cx="4855726" cy="2570678"/>
          </a:xfrm>
          <a:prstGeom prst="roundRect">
            <a:avLst>
              <a:gd name="adj" fmla="val 2593"/>
            </a:avLst>
          </a:prstGeom>
          <a:solidFill>
            <a:srgbClr val="234A49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4830247"/>
            <a:ext cx="284952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Выделение кислорода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290304"/>
            <a:ext cx="441138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Как побочный продукт фотосинтеза, растения выделяют кислород, который затем используется другими организмами.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608076"/>
            <a:ext cx="4855726" cy="2570678"/>
          </a:xfrm>
          <a:prstGeom prst="roundRect">
            <a:avLst>
              <a:gd name="adj" fmla="val 2593"/>
            </a:avLst>
          </a:prstGeom>
          <a:solidFill>
            <a:srgbClr val="234A49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4830247"/>
            <a:ext cx="311574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Значение для экосистем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290304"/>
            <a:ext cx="441138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Фотосинтез является основой большинства пищевых цепей и пирамид, обеспечивая всю жизнь на Земле энергией и органическими веществами.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9724AC-DCB2-4E00-8022-04FB53ECC824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809625"/>
            <a:ext cx="9933503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Автотрофы и гетеротрофы: различия и сходства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671882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Автотрофы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220879"/>
            <a:ext cx="2949416" cy="3665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Автотрофные организмы, такие как растения и некоторые бактерии, могут самостоятельно синтезировать органические вещества из неорганических. Они используют энергию солнечного света или химические реакции для производства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2671882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Гетеротрофы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3220879"/>
            <a:ext cx="2949416" cy="3999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Гетеротрофные организмы, включая животных, грибы и большинство бактерий, не могут синтезировать органические вещества самостоятельно. Они получают энергию и питательные вещества, потребляя готовую органику, произведенную автотрофами.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2671882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Взаимосвязь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3220879"/>
            <a:ext cx="2949416" cy="3332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Автотрофы и гетеротрофы находятся в тесной взаимосвязи, образуя сложные пищевые цепи и сети. Автотрофы производят органические вещества, а гетеротрофы перерабатывают их, поддерживая баланс экосистемы.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2A858-6E42-45B4-8C1C-C5A851AC81CF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71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1632" y="604242"/>
            <a:ext cx="9324737" cy="1292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89"/>
              </a:lnSpc>
              <a:buNone/>
            </a:pPr>
            <a:r>
              <a:rPr lang="en-US" sz="4071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Значение клеточных процессов для жизни на Земле</a:t>
            </a:r>
            <a:endParaRPr lang="en-US" sz="40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632" y="2226350"/>
            <a:ext cx="1098709" cy="17579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09905" y="2446020"/>
            <a:ext cx="2585323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203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Фотосинтез</a:t>
            </a:r>
            <a:endParaRPr lang="en-US" sz="2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09905" y="2900839"/>
            <a:ext cx="7896463" cy="659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6"/>
              </a:lnSpc>
              <a:buNone/>
            </a:pPr>
            <a:r>
              <a:rPr lang="en-US" sz="173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Фотосинтез автотрофных организмов является основным источником органических веществ и кислорода для всех экосистем на Земле.</a:t>
            </a:r>
            <a:endParaRPr lang="en-US" sz="17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632" y="3984308"/>
            <a:ext cx="1098709" cy="17579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09905" y="4203978"/>
            <a:ext cx="2585323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203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Дыхание</a:t>
            </a:r>
            <a:endParaRPr lang="en-US" sz="2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09905" y="4658797"/>
            <a:ext cx="7896463" cy="659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6"/>
              </a:lnSpc>
              <a:buNone/>
            </a:pPr>
            <a:r>
              <a:rPr lang="en-US" sz="173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Дыхание как автотрофов, так и гетеротрофов играет ключевую роль в круговороте веществ и поддержании газового баланса в атмосфере.</a:t>
            </a:r>
            <a:endParaRPr lang="en-US" sz="17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632" y="5742265"/>
            <a:ext cx="1098709" cy="18832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09905" y="5961936"/>
            <a:ext cx="2585323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203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Размножение</a:t>
            </a:r>
            <a:endParaRPr lang="en-US" sz="2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09905" y="6416754"/>
            <a:ext cx="7896463" cy="9890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6"/>
              </a:lnSpc>
              <a:buNone/>
            </a:pPr>
            <a:r>
              <a:rPr lang="en-US" sz="173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Деление и размножение клеток обеспечивает непрерывность жизни, позволяя организмам расти, развиваться и адаптироваться к изменениям окружающей среды.</a:t>
            </a:r>
            <a:endParaRPr lang="en-US" sz="17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7A448-EC23-4D64-B72C-3C3EA8535875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23950"/>
            <a:ext cx="9933503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Практические применения знаний о жизнедеятельности клетки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875121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3652718"/>
            <a:ext cx="2233374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Медицинская диагностика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439603"/>
            <a:ext cx="2233374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Исследование клеточных процессов помогает в диагностике и лечении различных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019" y="2875121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15019" y="3652718"/>
            <a:ext cx="223349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Биотехнология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915019" y="4112776"/>
            <a:ext cx="2233493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Знания о клеточной биологии применяются в производстве лекарств, пищевых продуктов и других биотехнологических разработках.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875121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652718"/>
            <a:ext cx="2233374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439603"/>
            <a:ext cx="2233374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Понимание жизнедеятельности растительных клеток помогает в выведении новых сортов и улучшении сельскохозяйственной продуктивности.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99" y="2875121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048399" y="3652718"/>
            <a:ext cx="223349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Экология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048399" y="4112776"/>
            <a:ext cx="2233493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Знания о клеточных процессах позволяют лучше понять взаимодействие организмов и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D59926-AE1B-4964-A7D4-4E57C692E1BB}"/>
              </a:ext>
            </a:extLst>
          </p:cNvPr>
          <p:cNvSpPr txBox="1"/>
          <p:nvPr/>
        </p:nvSpPr>
        <p:spPr>
          <a:xfrm>
            <a:off x="65316" y="435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707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2024-06-04T13:10:51Z</dcterms:created>
  <dcterms:modified xsi:type="dcterms:W3CDTF">2024-06-04T13:25:47Z</dcterms:modified>
</cp:coreProperties>
</file>