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06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22822" y="17416"/>
            <a:ext cx="7307578" cy="17351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142"/>
              </a:lnSpc>
              <a:buNone/>
            </a:pPr>
            <a:r>
              <a:rPr lang="en-US" sz="571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Ботаника – наука о растениях</a:t>
            </a:r>
            <a:endParaRPr lang="en-US" sz="57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22822" y="1899624"/>
            <a:ext cx="7307578" cy="2792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Ботаника - это наука, которая изучает разнообразие растений, их строение, функции, классификацию, распространение, взаимодействие с окружающей средой и другими живыми организмами. Она является фундаментальной биологической дисциплиной и имеет огромное значение для понимания жизни на нашей планете. Растения не только играют ключевую роль в поддержании экологического баланса, но и обеспечивают человечество пищей, кислородом, лекарствами и многими другими жизненно важными ресурсами.</a:t>
            </a:r>
            <a:endParaRPr lang="en-US" sz="1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2B08C-069F-42F9-9071-7C662ED06BD9}"/>
              </a:ext>
            </a:extLst>
          </p:cNvPr>
          <p:cNvSpPr txBox="1"/>
          <p:nvPr/>
        </p:nvSpPr>
        <p:spPr>
          <a:xfrm>
            <a:off x="7322822" y="5175285"/>
            <a:ext cx="7315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"Ботаника – наука о растениях"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80A4C-1AC9-4C1C-9AA6-8D7B29BC4CE2}"/>
              </a:ext>
            </a:extLst>
          </p:cNvPr>
          <p:cNvSpPr txBox="1"/>
          <p:nvPr/>
        </p:nvSpPr>
        <p:spPr>
          <a:xfrm>
            <a:off x="65313" y="385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3020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941082" y="2808446"/>
            <a:ext cx="8275439" cy="5754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32"/>
              </a:lnSpc>
              <a:buNone/>
            </a:pPr>
            <a:r>
              <a:rPr lang="en-US" sz="3625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Введение в биологию и ботанику</a:t>
            </a:r>
            <a:endParaRPr lang="en-US" sz="3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941082" y="3844171"/>
            <a:ext cx="2302073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Биология</a:t>
            </a:r>
            <a:endParaRPr lang="en-US" sz="18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941082" y="4316016"/>
            <a:ext cx="2616160" cy="32414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Биология - это наука, которая изучает все живые организмы, включая растения, животных и микроорганизмы. Она исследует их строение, жизнедеятельность, происхождение, распространение и взаимодействие с окружающей средой.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014204" y="3844171"/>
            <a:ext cx="2302073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Ботаника</a:t>
            </a:r>
            <a:endParaRPr lang="en-US" sz="18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014204" y="4316016"/>
            <a:ext cx="2616160" cy="26521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Ботаника является одним из основных разделов биологии и посвящена исключительно изучению растений. Она охватывает широкий спектр вопросов, от молекулярного строения клеток до экологии целых экосистем.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087326" y="3844171"/>
            <a:ext cx="2302073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Связь</a:t>
            </a:r>
            <a:endParaRPr lang="en-US" sz="18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087326" y="4316016"/>
            <a:ext cx="2616160" cy="29467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Ботаника тесно связана с другими областями биологии, такими как зоология, микробиология, физиология, генетика и экология. Эти дисциплины дополняют друг друга и позволяют получить комплексное представление о живой природе.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4A1FC-9FA7-4CA6-A66A-8F204C7B6C66}"/>
              </a:ext>
            </a:extLst>
          </p:cNvPr>
          <p:cNvSpPr txBox="1"/>
          <p:nvPr/>
        </p:nvSpPr>
        <p:spPr>
          <a:xfrm>
            <a:off x="65313" y="385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104662"/>
            <a:ext cx="737080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Царства живой природы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49328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199799" y="2534960"/>
            <a:ext cx="176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760107" y="24932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Бактерии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760107" y="2973705"/>
            <a:ext cx="44440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Микроскопические одноклеточные организмы, которые встречаются практически повсеместно и играют важную роль в различных биологических процессах.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6285" y="249328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09034" y="2534960"/>
            <a:ext cx="33432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48399" y="24932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Археи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48399" y="2973705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Ещё один тип одноклеточных микроорганизмов, которые отличаются от бактерий особенностями строения клетки и жизнедеятельности.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037993" y="522279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112169" y="5264467"/>
            <a:ext cx="35159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760107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Протисты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760107" y="5703213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Одноклеточные эукариотические организмы, которые включают в себя простейших животных, водоросли и некоторые грибы.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26285" y="522279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493913" y="5264467"/>
            <a:ext cx="364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48399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48399" y="5703213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Многоклеточные организмы, способные к фотосинтезу и составляющие основу наземных и водных экосистем.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3EFF1-4B7C-49BF-9E55-515B293606AF}"/>
              </a:ext>
            </a:extLst>
          </p:cNvPr>
          <p:cNvSpPr txBox="1"/>
          <p:nvPr/>
        </p:nvSpPr>
        <p:spPr>
          <a:xfrm>
            <a:off x="65313" y="385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203609" y="591860"/>
            <a:ext cx="6071116" cy="672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96"/>
              </a:lnSpc>
              <a:buNone/>
            </a:pPr>
            <a:r>
              <a:rPr lang="en-US" sz="4237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Разнообразие флоры</a:t>
            </a:r>
            <a:endParaRPr lang="en-US" sz="42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609" y="1694736"/>
            <a:ext cx="2313623" cy="142982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03609" y="3393519"/>
            <a:ext cx="2313623" cy="672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8"/>
              </a:lnSpc>
              <a:buNone/>
            </a:pPr>
            <a:r>
              <a:rPr lang="en-US" sz="2118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Покрытосеменные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203609" y="4195286"/>
            <a:ext cx="2313623" cy="34432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169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Самая многочисленная и разнообразная группа растений, включающая цветковые растения. Они играют ключевую роль в наземных экосистемах.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010" y="1694736"/>
            <a:ext cx="2313742" cy="14299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840010" y="3393638"/>
            <a:ext cx="2313742" cy="672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8"/>
              </a:lnSpc>
              <a:buNone/>
            </a:pPr>
            <a:r>
              <a:rPr lang="en-US" sz="2118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Папоротникообразные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840010" y="4195405"/>
            <a:ext cx="2313742" cy="30989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169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Древние споровые растения, которые занимают важное место в эволюции и экологии. Они встречаются в разнообразных наземных и водных биомах.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530" y="1694736"/>
            <a:ext cx="2313623" cy="142982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76530" y="3393519"/>
            <a:ext cx="2313623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8"/>
              </a:lnSpc>
              <a:buNone/>
            </a:pPr>
            <a:r>
              <a:rPr lang="en-US" sz="2118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Мохообразные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76530" y="3858935"/>
            <a:ext cx="2313623" cy="27546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169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Примитивные наземные растения, которые играют важную роль в поддержании водного баланса экосистем и образовании почв.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2931" y="1694736"/>
            <a:ext cx="2313742" cy="14299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112931" y="3393638"/>
            <a:ext cx="2313742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8"/>
              </a:lnSpc>
              <a:buNone/>
            </a:pPr>
            <a:r>
              <a:rPr lang="en-US" sz="2118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Голосеменные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112931" y="3859054"/>
            <a:ext cx="2313742" cy="30989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169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Древние растения, которые включают в себя хвойные деревья и кустарники. Они отличаются простым строением репродуктивных органов.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E12DB2-0CE9-4AA2-8B91-D7252ED01ED6}"/>
              </a:ext>
            </a:extLst>
          </p:cNvPr>
          <p:cNvSpPr txBox="1"/>
          <p:nvPr/>
        </p:nvSpPr>
        <p:spPr>
          <a:xfrm>
            <a:off x="65313" y="385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48916" y="538639"/>
            <a:ext cx="9274850" cy="1220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05"/>
              </a:lnSpc>
              <a:buNone/>
            </a:pPr>
            <a:r>
              <a:rPr lang="en-US" sz="384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Практическая работа: Определение растений</a:t>
            </a:r>
            <a:endParaRPr lang="en-US" sz="3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122283" y="2051804"/>
            <a:ext cx="38933" cy="5639157"/>
          </a:xfrm>
          <a:prstGeom prst="roundRect">
            <a:avLst>
              <a:gd name="adj" fmla="val 225688"/>
            </a:avLst>
          </a:prstGeom>
          <a:solidFill>
            <a:srgbClr val="6D9121"/>
          </a:solidFill>
          <a:ln/>
        </p:spPr>
      </p:sp>
      <p:sp>
        <p:nvSpPr>
          <p:cNvPr id="7" name="Shape 3"/>
          <p:cNvSpPr/>
          <p:nvPr/>
        </p:nvSpPr>
        <p:spPr>
          <a:xfrm>
            <a:off x="1361301" y="2471440"/>
            <a:ext cx="683300" cy="38933"/>
          </a:xfrm>
          <a:prstGeom prst="roundRect">
            <a:avLst>
              <a:gd name="adj" fmla="val 225688"/>
            </a:avLst>
          </a:prstGeom>
          <a:solidFill>
            <a:srgbClr val="6D9121"/>
          </a:solidFill>
          <a:ln/>
        </p:spPr>
      </p:sp>
      <p:sp>
        <p:nvSpPr>
          <p:cNvPr id="8" name="Shape 4"/>
          <p:cNvSpPr/>
          <p:nvPr/>
        </p:nvSpPr>
        <p:spPr>
          <a:xfrm>
            <a:off x="922080" y="2271355"/>
            <a:ext cx="439222" cy="439222"/>
          </a:xfrm>
          <a:prstGeom prst="roundRect">
            <a:avLst>
              <a:gd name="adj" fmla="val 20005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64240" y="2307908"/>
            <a:ext cx="154900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215515" y="2246948"/>
            <a:ext cx="2440662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Сбор образцов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215515" y="2669024"/>
            <a:ext cx="7908250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Соберите образцы различных растений, произрастающих в вашем регионе. Постарайтесь найти представителей разных групп (деревья, травы, кустарники, папоротники, мхи и др.).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361301" y="4416207"/>
            <a:ext cx="683300" cy="38933"/>
          </a:xfrm>
          <a:prstGeom prst="roundRect">
            <a:avLst>
              <a:gd name="adj" fmla="val 225688"/>
            </a:avLst>
          </a:prstGeom>
          <a:solidFill>
            <a:srgbClr val="6D9121"/>
          </a:solidFill>
          <a:ln/>
        </p:spPr>
      </p:sp>
      <p:sp>
        <p:nvSpPr>
          <p:cNvPr id="13" name="Shape 9"/>
          <p:cNvSpPr/>
          <p:nvPr/>
        </p:nvSpPr>
        <p:spPr>
          <a:xfrm>
            <a:off x="922080" y="4216122"/>
            <a:ext cx="439222" cy="439222"/>
          </a:xfrm>
          <a:prstGeom prst="roundRect">
            <a:avLst>
              <a:gd name="adj" fmla="val 20005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94827" y="4252674"/>
            <a:ext cx="293727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215515" y="4191714"/>
            <a:ext cx="2973705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Изучение морфологии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215515" y="4613791"/>
            <a:ext cx="7908250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Внимательно рассмотрите каждое растение и отметьте его характерные признаки: форма листьев, цветков, плодов, особенности стебля, корневой системы и т.д.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361301" y="6360974"/>
            <a:ext cx="683300" cy="38933"/>
          </a:xfrm>
          <a:prstGeom prst="roundRect">
            <a:avLst>
              <a:gd name="adj" fmla="val 225688"/>
            </a:avLst>
          </a:prstGeom>
          <a:solidFill>
            <a:srgbClr val="6D9121"/>
          </a:solidFill>
          <a:ln/>
        </p:spPr>
      </p:sp>
      <p:sp>
        <p:nvSpPr>
          <p:cNvPr id="18" name="Shape 14"/>
          <p:cNvSpPr/>
          <p:nvPr/>
        </p:nvSpPr>
        <p:spPr>
          <a:xfrm>
            <a:off x="922080" y="6160889"/>
            <a:ext cx="439222" cy="439222"/>
          </a:xfrm>
          <a:prstGeom prst="roundRect">
            <a:avLst>
              <a:gd name="adj" fmla="val 20005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87207" y="6197441"/>
            <a:ext cx="308967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215515" y="6136481"/>
            <a:ext cx="4100274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Определение по определителю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215515" y="6558558"/>
            <a:ext cx="7908250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Используя определители растений, попробуйте определить видовую принадлежность каждого образца. Сравните наблюдаемые признаки с описаниями в определителе.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91A27E-6471-4B53-B88E-36F2C818E0C4}"/>
              </a:ext>
            </a:extLst>
          </p:cNvPr>
          <p:cNvSpPr txBox="1"/>
          <p:nvPr/>
        </p:nvSpPr>
        <p:spPr>
          <a:xfrm>
            <a:off x="65313" y="385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28863" y="577334"/>
            <a:ext cx="9972675" cy="13120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6"/>
              </a:lnSpc>
              <a:buNone/>
            </a:pPr>
            <a:r>
              <a:rPr lang="en-US" sz="413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Рефлексия: Что мы узнали о растениях?</a:t>
            </a:r>
            <a:endParaRPr lang="en-US" sz="4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28863" y="2309217"/>
            <a:ext cx="4881443" cy="2567821"/>
          </a:xfrm>
          <a:prstGeom prst="roundRect">
            <a:avLst>
              <a:gd name="adj" fmla="val 367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46390" y="2526744"/>
            <a:ext cx="2624376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Разнообразие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46390" y="2980730"/>
            <a:ext cx="4446389" cy="1678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Мы узнали, что растительный мир необычайно разнообразен и включает в себя множество групп - от древних споровых до самых современных цветковых растений.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0213" y="2309217"/>
            <a:ext cx="4881443" cy="2567821"/>
          </a:xfrm>
          <a:prstGeom prst="roundRect">
            <a:avLst>
              <a:gd name="adj" fmla="val 367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37740" y="2526744"/>
            <a:ext cx="2923103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Строение и функции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37740" y="2980730"/>
            <a:ext cx="4446389" cy="1678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Мы изучили основные особенности строения растений и их важные жизненные функции, такие как фотосинтез, размножение и адаптация к различным условиям.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328863" y="5086945"/>
            <a:ext cx="4881443" cy="2567821"/>
          </a:xfrm>
          <a:prstGeom prst="roundRect">
            <a:avLst>
              <a:gd name="adj" fmla="val 367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46390" y="5304473"/>
            <a:ext cx="2823924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Экологическая роль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546390" y="5758458"/>
            <a:ext cx="4446389" cy="1343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Мы осознали ключевую роль растений в поддержании экологического баланса на нашей планете, их влияние на другие живые организмы и человека.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0213" y="5086945"/>
            <a:ext cx="4881443" cy="2567821"/>
          </a:xfrm>
          <a:prstGeom prst="roundRect">
            <a:avLst>
              <a:gd name="adj" fmla="val 367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37740" y="5304473"/>
            <a:ext cx="3789402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Практическое применение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37740" y="5758458"/>
            <a:ext cx="4446389" cy="1678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Мы узнали о многочисленных практических сферах применения ботанических знаний - в сельском хозяйстве, медицине, промышленности и повседневной жизни.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795328-171A-4E13-B6EC-1FA0B7C33F2C}"/>
              </a:ext>
            </a:extLst>
          </p:cNvPr>
          <p:cNvSpPr txBox="1"/>
          <p:nvPr/>
        </p:nvSpPr>
        <p:spPr>
          <a:xfrm>
            <a:off x="65313" y="385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614482"/>
            <a:ext cx="838914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Охрана растительного мира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1642110"/>
            <a:ext cx="1110972" cy="199096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35028" y="186428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Угрозы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935028" y="2344698"/>
            <a:ext cx="78621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Антропогенная деятельность, такая как вырубка лесов, загрязнение, урбанизация и изменение климата, представляют серьезную угрозу для многих видов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99" y="3633073"/>
            <a:ext cx="1110972" cy="199096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35028" y="3855244"/>
            <a:ext cx="372820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Охраняемые территории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35028" y="4335661"/>
            <a:ext cx="78621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Создание заповедников, национальных парков и других особо охраняемых природных территорий является важным механизмом сохранения уникальных растительных сообществ.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799" y="5624036"/>
            <a:ext cx="1110972" cy="1990963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35028" y="584620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Восстановление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935028" y="6326624"/>
            <a:ext cx="78621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Реинтродукция исчезающих видов, лесовосстановление и другие природоохранные мероприятия помогают восстановить нарушенные растительные экосистемы.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13522-3131-49E8-B31E-F6C9FD2F56F1}"/>
              </a:ext>
            </a:extLst>
          </p:cNvPr>
          <p:cNvSpPr txBox="1"/>
          <p:nvPr/>
        </p:nvSpPr>
        <p:spPr>
          <a:xfrm>
            <a:off x="65313" y="385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139428"/>
            <a:ext cx="991814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Роль растений в жизни человека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278142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055739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Пища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3536156"/>
            <a:ext cx="2388632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Растения являются основным источником продовольствия для человечества, обеспечивая нас зерновыми, овощами, фруктами, специями и многим другим.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2278142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3055739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Лекарства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759881" y="3536156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Многие ценные лекарственные препараты получают из растительного сырья, что делает ботанику важной для медицины.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278142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055739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Материалы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3536156"/>
            <a:ext cx="238863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Растения служат источником разнообразных материалов, используемых в строительстве, производстве бумаги, тканей, топлива и многом другом.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2278142"/>
            <a:ext cx="555427" cy="5554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3055739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Экологическая роль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203656" y="3883343"/>
            <a:ext cx="2388751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Растения играют жизненно важную роль в поддержании экологического баланса, обеспечивая нас кислородом, чистой водой и плодородными почвами.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D7C5C-5F09-4328-B306-BF11A97D734E}"/>
              </a:ext>
            </a:extLst>
          </p:cNvPr>
          <p:cNvSpPr txBox="1"/>
          <p:nvPr/>
        </p:nvSpPr>
        <p:spPr>
          <a:xfrm>
            <a:off x="65313" y="385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746</Words>
  <Application>Microsoft Office PowerPoint</Application>
  <PresentationFormat>Произвольный</PresentationFormat>
  <Paragraphs>85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2024-05-31T12:56:51Z</dcterms:created>
  <dcterms:modified xsi:type="dcterms:W3CDTF">2024-05-31T13:03:11Z</dcterms:modified>
</cp:coreProperties>
</file>