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846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524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0" y="0"/>
            <a:ext cx="73152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322822" y="24659"/>
            <a:ext cx="7307578" cy="1544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001"/>
              </a:lnSpc>
              <a:buNone/>
            </a:pPr>
            <a:r>
              <a:rPr lang="en-US" sz="4800" b="1" kern="0" spc="-144" dirty="0">
                <a:solidFill>
                  <a:srgbClr val="A680FF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Многообразие организмов и их классификация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7322822" y="2499493"/>
            <a:ext cx="7307578" cy="17132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087"/>
              </a:lnSpc>
              <a:buNone/>
            </a:pPr>
            <a:r>
              <a:rPr lang="en-US" sz="1391" kern="0" spc="-28" dirty="0">
                <a:solidFill>
                  <a:srgbClr val="E0D6DE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Мир живой природы поражает своим невероятным разнообразием. От микроскопических бактерий до грандиозных китов, этот удивительный мир полон захватывающих форм жизни. Каждый организм уникален и занимает свое место в сложной экосистеме нашей планеты. Понимание этого многообразия и его систематизация является ключевой задачей биологической науки. Данная презентация поможет вам глубже познакомиться с основными группами живых организмов, их особенностями и значением для окружающей среды.</a:t>
            </a:r>
            <a:endParaRPr lang="en-US" sz="139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436F9C-4CFE-443B-A1A9-D5DA655B9961}"/>
              </a:ext>
            </a:extLst>
          </p:cNvPr>
          <p:cNvSpPr txBox="1"/>
          <p:nvPr/>
        </p:nvSpPr>
        <p:spPr>
          <a:xfrm>
            <a:off x="7315197" y="4876553"/>
            <a:ext cx="73152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биологии в 6 классе по теме: "Многообразие организмов и их классификация"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F3A169-7A72-48C3-8972-90B51665AD7B}"/>
              </a:ext>
            </a:extLst>
          </p:cNvPr>
          <p:cNvSpPr txBox="1"/>
          <p:nvPr/>
        </p:nvSpPr>
        <p:spPr>
          <a:xfrm>
            <a:off x="96880" y="8602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524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042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94861" y="741521"/>
            <a:ext cx="9383077" cy="132468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216"/>
              </a:lnSpc>
              <a:buNone/>
            </a:pPr>
            <a:r>
              <a:rPr lang="en-US" sz="4173" b="1" kern="0" spc="-125" dirty="0">
                <a:solidFill>
                  <a:srgbClr val="A680FF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Введение в многообразие организмов</a:t>
            </a:r>
            <a:endParaRPr lang="en-US" sz="417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794861" y="2622590"/>
            <a:ext cx="476964" cy="476964"/>
          </a:xfrm>
          <a:prstGeom prst="roundRect">
            <a:avLst>
              <a:gd name="adj" fmla="val 20001"/>
            </a:avLst>
          </a:prstGeom>
          <a:solidFill>
            <a:srgbClr val="2E1A66"/>
          </a:solidFill>
          <a:ln w="7620">
            <a:solidFill>
              <a:srgbClr val="47337F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973574" y="2662357"/>
            <a:ext cx="119539" cy="39743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30"/>
              </a:lnSpc>
              <a:buNone/>
            </a:pPr>
            <a:r>
              <a:rPr lang="en-US" sz="2504" b="1" kern="0" spc="-75" dirty="0">
                <a:solidFill>
                  <a:srgbClr val="E0D6DE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1</a:t>
            </a:r>
            <a:endParaRPr lang="en-US" sz="250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1483757" y="2622590"/>
            <a:ext cx="2649855" cy="33123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08"/>
              </a:lnSpc>
              <a:buNone/>
            </a:pPr>
            <a:r>
              <a:rPr lang="en-US" sz="2087" b="1" kern="0" spc="-63" dirty="0">
                <a:solidFill>
                  <a:srgbClr val="E0D6DE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Живые организмы</a:t>
            </a:r>
            <a:endParaRPr lang="en-US" sz="20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1483757" y="3080980"/>
            <a:ext cx="3896678" cy="254412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04"/>
              </a:lnSpc>
              <a:buNone/>
            </a:pPr>
            <a:r>
              <a:rPr lang="en-US" sz="1669" kern="0" spc="-33" dirty="0">
                <a:solidFill>
                  <a:srgbClr val="E0D6DE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Живые организмы - это любые формы жизни, способные к самостоятельному существованию, размножению и обмену веществ. Они включают в себя широкий спектр существ, от простейших одноклеточных до высокоразвитых многоклеточных видов.</a:t>
            </a:r>
            <a:endParaRPr lang="en-US" sz="166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6"/>
          <p:cNvSpPr/>
          <p:nvPr/>
        </p:nvSpPr>
        <p:spPr>
          <a:xfrm>
            <a:off x="5592366" y="2622590"/>
            <a:ext cx="476964" cy="476964"/>
          </a:xfrm>
          <a:prstGeom prst="roundRect">
            <a:avLst>
              <a:gd name="adj" fmla="val 20001"/>
            </a:avLst>
          </a:prstGeom>
          <a:solidFill>
            <a:srgbClr val="2E1A66"/>
          </a:solidFill>
          <a:ln w="7620">
            <a:solidFill>
              <a:srgbClr val="47337F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5743099" y="2662357"/>
            <a:ext cx="175498" cy="39743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30"/>
              </a:lnSpc>
              <a:buNone/>
            </a:pPr>
            <a:r>
              <a:rPr lang="en-US" sz="2504" b="1" kern="0" spc="-75" dirty="0">
                <a:solidFill>
                  <a:srgbClr val="E0D6DE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2</a:t>
            </a:r>
            <a:endParaRPr lang="en-US" sz="250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6281261" y="2622590"/>
            <a:ext cx="2812137" cy="33123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08"/>
              </a:lnSpc>
              <a:buNone/>
            </a:pPr>
            <a:r>
              <a:rPr lang="en-US" sz="2087" b="1" kern="0" spc="-63" dirty="0">
                <a:solidFill>
                  <a:srgbClr val="E0D6DE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Уровни организации</a:t>
            </a:r>
            <a:endParaRPr lang="en-US" sz="20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9"/>
          <p:cNvSpPr/>
          <p:nvPr/>
        </p:nvSpPr>
        <p:spPr>
          <a:xfrm>
            <a:off x="6281261" y="3080980"/>
            <a:ext cx="3896678" cy="254412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04"/>
              </a:lnSpc>
              <a:buNone/>
            </a:pPr>
            <a:r>
              <a:rPr lang="en-US" sz="1669" kern="0" spc="-33" dirty="0">
                <a:solidFill>
                  <a:srgbClr val="E0D6DE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Живые организмы можно классифицировать по различным уровням организации: от молекул и клеток до тканей, органов, организмов и популяций. Каждый уровень характеризуется собственными свойствами и функциями.</a:t>
            </a:r>
            <a:endParaRPr lang="en-US" sz="166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0"/>
          <p:cNvSpPr/>
          <p:nvPr/>
        </p:nvSpPr>
        <p:spPr>
          <a:xfrm>
            <a:off x="794861" y="6075521"/>
            <a:ext cx="476964" cy="476964"/>
          </a:xfrm>
          <a:prstGeom prst="roundRect">
            <a:avLst>
              <a:gd name="adj" fmla="val 20001"/>
            </a:avLst>
          </a:prstGeom>
          <a:solidFill>
            <a:srgbClr val="2E1A66"/>
          </a:solidFill>
          <a:ln w="7620">
            <a:solidFill>
              <a:srgbClr val="47337F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942856" y="6115288"/>
            <a:ext cx="180975" cy="39743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30"/>
              </a:lnSpc>
              <a:buNone/>
            </a:pPr>
            <a:r>
              <a:rPr lang="en-US" sz="2504" b="1" kern="0" spc="-75" dirty="0">
                <a:solidFill>
                  <a:srgbClr val="E0D6DE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3</a:t>
            </a:r>
            <a:endParaRPr lang="en-US" sz="250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1483757" y="6075521"/>
            <a:ext cx="2649855" cy="33123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08"/>
              </a:lnSpc>
              <a:buNone/>
            </a:pPr>
            <a:r>
              <a:rPr lang="en-US" sz="2087" b="1" kern="0" spc="-63" dirty="0">
                <a:solidFill>
                  <a:srgbClr val="E0D6DE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Экосистемы</a:t>
            </a:r>
            <a:endParaRPr lang="en-US" sz="20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3"/>
          <p:cNvSpPr/>
          <p:nvPr/>
        </p:nvSpPr>
        <p:spPr>
          <a:xfrm>
            <a:off x="1483757" y="6533912"/>
            <a:ext cx="8694182" cy="954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04"/>
              </a:lnSpc>
              <a:buNone/>
            </a:pPr>
            <a:r>
              <a:rPr lang="en-US" sz="1669" kern="0" spc="-33" dirty="0">
                <a:solidFill>
                  <a:srgbClr val="E0D6DE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Организмы существуют не изолированно, а взаимодействуют друг с другом и с неживой природой, формируя сложные экосистемы. Эти экосистемы обеспечивают круговорот веществ и потоки энергии, поддерживая жизнь на Земле.</a:t>
            </a:r>
            <a:endParaRPr lang="en-US" sz="166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6DB29E-6729-4E52-B995-8CF2B64A5D03}"/>
              </a:ext>
            </a:extLst>
          </p:cNvPr>
          <p:cNvSpPr txBox="1"/>
          <p:nvPr/>
        </p:nvSpPr>
        <p:spPr>
          <a:xfrm>
            <a:off x="96880" y="8602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524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037993" y="1091803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A680FF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Основные царства живых организмов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037993" y="3035975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A680FF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Бактерии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2037993" y="3605332"/>
            <a:ext cx="3156347" cy="33325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kern="0" spc="-35" dirty="0">
                <a:solidFill>
                  <a:srgbClr val="E0D6DE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Бактерии – это одноклеточные микроорганизмы, которые являются древнейшими обитателями Земли. Они играют важную роль в круговороте веществ, участвуя в процессах разложения, брожения и фотосинтеза.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5743932" y="3035975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A680FF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Грибы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743932" y="3605332"/>
            <a:ext cx="3156347" cy="29993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kern="0" spc="-35" dirty="0">
                <a:solidFill>
                  <a:srgbClr val="E0D6DE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Грибы – это эукариотические организмы, которые не относятся ни к растениям, ни к животным. Они питаются путём всасывания питательных веществ из окружающей среды и играют ключевую роль в экосистемах.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9449872" y="3035975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A680FF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Растения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9449872" y="3605332"/>
            <a:ext cx="3156347" cy="33325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kern="0" spc="-35" dirty="0">
                <a:solidFill>
                  <a:srgbClr val="E0D6DE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Растения – это многоклеточные эукариотические организмы, способные к фотосинтезу. Они занимают центральное место в наземных экосистемах, обеспечивая других живых существ кислородом и органическими веществами.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8256C3-87B0-41D2-98E2-A868E9BB0624}"/>
              </a:ext>
            </a:extLst>
          </p:cNvPr>
          <p:cNvSpPr txBox="1"/>
          <p:nvPr/>
        </p:nvSpPr>
        <p:spPr>
          <a:xfrm>
            <a:off x="96880" y="8602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524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037993" y="814149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A680FF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Классификация организмов по уровням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2037993" y="2647236"/>
            <a:ext cx="5166122" cy="2273022"/>
          </a:xfrm>
          <a:prstGeom prst="roundRect">
            <a:avLst>
              <a:gd name="adj" fmla="val 4399"/>
            </a:avLst>
          </a:prstGeom>
          <a:solidFill>
            <a:srgbClr val="2E1A66"/>
          </a:solidFill>
          <a:ln w="7620">
            <a:solidFill>
              <a:srgbClr val="47337F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2267783" y="2877026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0D6DE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Вид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267783" y="3357443"/>
            <a:ext cx="4706541" cy="13330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kern="0" spc="-35" dirty="0">
                <a:solidFill>
                  <a:srgbClr val="E0D6DE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Вид – это основная единица классификации живых организмов. Все особи одного вида могут свободно скрещиваться друг с другом и давать плодовитое потомство.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7426285" y="2647236"/>
            <a:ext cx="5166122" cy="2273022"/>
          </a:xfrm>
          <a:prstGeom prst="roundRect">
            <a:avLst>
              <a:gd name="adj" fmla="val 4399"/>
            </a:avLst>
          </a:prstGeom>
          <a:solidFill>
            <a:srgbClr val="2E1A66"/>
          </a:solidFill>
          <a:ln w="7620">
            <a:solidFill>
              <a:srgbClr val="47337F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7656076" y="2877026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0D6DE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Род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7656076" y="3357443"/>
            <a:ext cx="4706541" cy="9997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kern="0" spc="-35" dirty="0">
                <a:solidFill>
                  <a:srgbClr val="E0D6DE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Род объединяет близкородственные виды, обладающие сходными морфологическими и физиологическими признаками.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2037993" y="5142428"/>
            <a:ext cx="5166122" cy="2273022"/>
          </a:xfrm>
          <a:prstGeom prst="roundRect">
            <a:avLst>
              <a:gd name="adj" fmla="val 4399"/>
            </a:avLst>
          </a:prstGeom>
          <a:solidFill>
            <a:srgbClr val="2E1A66"/>
          </a:solidFill>
          <a:ln w="7620">
            <a:solidFill>
              <a:srgbClr val="47337F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2267783" y="5372219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0D6DE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Семейство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2267783" y="5852636"/>
            <a:ext cx="4706541" cy="9997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kern="0" spc="-35" dirty="0">
                <a:solidFill>
                  <a:srgbClr val="E0D6DE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Семейство - это группа родственных родов, объединенных общими морфологическими признаками.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7426285" y="5142428"/>
            <a:ext cx="5166122" cy="2273022"/>
          </a:xfrm>
          <a:prstGeom prst="roundRect">
            <a:avLst>
              <a:gd name="adj" fmla="val 4399"/>
            </a:avLst>
          </a:prstGeom>
          <a:solidFill>
            <a:srgbClr val="2E1A66"/>
          </a:solidFill>
          <a:ln w="7620">
            <a:solidFill>
              <a:srgbClr val="47337F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7656076" y="5372219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0D6DE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Царство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7656076" y="5852636"/>
            <a:ext cx="4706541" cy="13330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kern="0" spc="-35" dirty="0">
                <a:solidFill>
                  <a:srgbClr val="E0D6DE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Царство - высшая единица классификации, объединяющая организмы с наиболее фундаментальными различиями в строении и жизнедеятельности.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21D3AD-D33F-4A8F-96EE-F4FC3C7E068A}"/>
              </a:ext>
            </a:extLst>
          </p:cNvPr>
          <p:cNvSpPr txBox="1"/>
          <p:nvPr/>
        </p:nvSpPr>
        <p:spPr>
          <a:xfrm>
            <a:off x="96880" y="8602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524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524">
              <a:alpha val="80000"/>
            </a:srgbClr>
          </a:solidFill>
          <a:ln/>
        </p:spPr>
      </p:sp>
      <p:sp>
        <p:nvSpPr>
          <p:cNvPr id="6" name="Text 2"/>
          <p:cNvSpPr/>
          <p:nvPr/>
        </p:nvSpPr>
        <p:spPr>
          <a:xfrm>
            <a:off x="2585442" y="547807"/>
            <a:ext cx="9459516" cy="124467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900"/>
              </a:lnSpc>
              <a:buNone/>
            </a:pPr>
            <a:r>
              <a:rPr lang="en-US" sz="3920" b="1" kern="0" spc="-118" dirty="0">
                <a:solidFill>
                  <a:srgbClr val="A680FF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Бактерии: особенности строения и жизнедеятельности</a:t>
            </a:r>
            <a:endParaRPr lang="en-US" sz="39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7295317" y="2091095"/>
            <a:ext cx="39767" cy="5590580"/>
          </a:xfrm>
          <a:prstGeom prst="roundRect">
            <a:avLst>
              <a:gd name="adj" fmla="val 225356"/>
            </a:avLst>
          </a:prstGeom>
          <a:solidFill>
            <a:srgbClr val="47337F"/>
          </a:solidFill>
          <a:ln/>
        </p:spPr>
      </p:sp>
      <p:sp>
        <p:nvSpPr>
          <p:cNvPr id="8" name="Shape 4"/>
          <p:cNvSpPr/>
          <p:nvPr/>
        </p:nvSpPr>
        <p:spPr>
          <a:xfrm>
            <a:off x="6394192" y="2519124"/>
            <a:ext cx="696992" cy="39767"/>
          </a:xfrm>
          <a:prstGeom prst="roundRect">
            <a:avLst>
              <a:gd name="adj" fmla="val 225356"/>
            </a:avLst>
          </a:prstGeom>
          <a:solidFill>
            <a:srgbClr val="47337F"/>
          </a:solidFill>
          <a:ln/>
        </p:spPr>
      </p:sp>
      <p:sp>
        <p:nvSpPr>
          <p:cNvPr id="9" name="Shape 5"/>
          <p:cNvSpPr/>
          <p:nvPr/>
        </p:nvSpPr>
        <p:spPr>
          <a:xfrm>
            <a:off x="7091184" y="2315051"/>
            <a:ext cx="448032" cy="448032"/>
          </a:xfrm>
          <a:prstGeom prst="roundRect">
            <a:avLst>
              <a:gd name="adj" fmla="val 20002"/>
            </a:avLst>
          </a:prstGeom>
          <a:solidFill>
            <a:srgbClr val="2E1A66"/>
          </a:solidFill>
          <a:ln w="7620">
            <a:solidFill>
              <a:srgbClr val="47337F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7259062" y="2352318"/>
            <a:ext cx="112276" cy="37338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40"/>
              </a:lnSpc>
              <a:buNone/>
            </a:pPr>
            <a:r>
              <a:rPr lang="en-US" sz="2352" b="1" kern="0" spc="-71" dirty="0">
                <a:solidFill>
                  <a:srgbClr val="E0D6DE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1</a:t>
            </a:r>
            <a:endParaRPr lang="en-US" sz="23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3730585" y="2290167"/>
            <a:ext cx="2489359" cy="3111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450"/>
              </a:lnSpc>
              <a:buNone/>
            </a:pPr>
            <a:r>
              <a:rPr lang="en-US" sz="1960" b="1" kern="0" spc="-59" dirty="0">
                <a:solidFill>
                  <a:srgbClr val="E0D6DE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Строение</a:t>
            </a:r>
            <a:endParaRPr lang="en-US" sz="19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2585442" y="2720697"/>
            <a:ext cx="3634502" cy="209109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352"/>
              </a:lnSpc>
              <a:buNone/>
            </a:pPr>
            <a:r>
              <a:rPr lang="en-US" sz="1568" kern="0" spc="-31" dirty="0">
                <a:solidFill>
                  <a:srgbClr val="E0D6DE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Бактерии - это одноклеточные микроорганизмы, не имеющие оформленного ядра и мембранных органелл. Их клетка состоит из клеточной стенки, цитоплазмы и генетического материала, организованного в нуклеоид.</a:t>
            </a:r>
            <a:endParaRPr lang="en-US" sz="156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9"/>
          <p:cNvSpPr/>
          <p:nvPr/>
        </p:nvSpPr>
        <p:spPr>
          <a:xfrm>
            <a:off x="7539216" y="3514725"/>
            <a:ext cx="696992" cy="39767"/>
          </a:xfrm>
          <a:prstGeom prst="roundRect">
            <a:avLst>
              <a:gd name="adj" fmla="val 225356"/>
            </a:avLst>
          </a:prstGeom>
          <a:solidFill>
            <a:srgbClr val="47337F"/>
          </a:solidFill>
          <a:ln/>
        </p:spPr>
      </p:sp>
      <p:sp>
        <p:nvSpPr>
          <p:cNvPr id="14" name="Shape 10"/>
          <p:cNvSpPr/>
          <p:nvPr/>
        </p:nvSpPr>
        <p:spPr>
          <a:xfrm>
            <a:off x="7091184" y="3310652"/>
            <a:ext cx="448032" cy="448032"/>
          </a:xfrm>
          <a:prstGeom prst="roundRect">
            <a:avLst>
              <a:gd name="adj" fmla="val 20002"/>
            </a:avLst>
          </a:prstGeom>
          <a:solidFill>
            <a:srgbClr val="2E1A66"/>
          </a:solidFill>
          <a:ln w="7620">
            <a:solidFill>
              <a:srgbClr val="47337F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7232749" y="3347918"/>
            <a:ext cx="164902" cy="37338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40"/>
              </a:lnSpc>
              <a:buNone/>
            </a:pPr>
            <a:r>
              <a:rPr lang="en-US" sz="2352" b="1" kern="0" spc="-71" dirty="0">
                <a:solidFill>
                  <a:srgbClr val="E0D6DE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2</a:t>
            </a:r>
            <a:endParaRPr lang="en-US" sz="23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8410456" y="3285768"/>
            <a:ext cx="2489359" cy="3111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60" b="1" kern="0" spc="-59" dirty="0">
                <a:solidFill>
                  <a:srgbClr val="E0D6DE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Питание</a:t>
            </a:r>
            <a:endParaRPr lang="en-US" sz="19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3"/>
          <p:cNvSpPr/>
          <p:nvPr/>
        </p:nvSpPr>
        <p:spPr>
          <a:xfrm>
            <a:off x="8410456" y="3716298"/>
            <a:ext cx="3634502" cy="179236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52"/>
              </a:lnSpc>
              <a:buNone/>
            </a:pPr>
            <a:r>
              <a:rPr lang="en-US" sz="1568" kern="0" spc="-31" dirty="0">
                <a:solidFill>
                  <a:srgbClr val="E0D6DE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Бактерии - гетеротрофные организмы, которые получают энергию и органические вещества путём поглощения готовых органических соединений из окружающей среды.</a:t>
            </a:r>
            <a:endParaRPr lang="en-US" sz="156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hape 14"/>
          <p:cNvSpPr/>
          <p:nvPr/>
        </p:nvSpPr>
        <p:spPr>
          <a:xfrm>
            <a:off x="6394192" y="5637967"/>
            <a:ext cx="696992" cy="39767"/>
          </a:xfrm>
          <a:prstGeom prst="roundRect">
            <a:avLst>
              <a:gd name="adj" fmla="val 225356"/>
            </a:avLst>
          </a:prstGeom>
          <a:solidFill>
            <a:srgbClr val="47337F"/>
          </a:solidFill>
          <a:ln/>
        </p:spPr>
      </p:sp>
      <p:sp>
        <p:nvSpPr>
          <p:cNvPr id="19" name="Shape 15"/>
          <p:cNvSpPr/>
          <p:nvPr/>
        </p:nvSpPr>
        <p:spPr>
          <a:xfrm>
            <a:off x="7091184" y="5433893"/>
            <a:ext cx="448032" cy="448032"/>
          </a:xfrm>
          <a:prstGeom prst="roundRect">
            <a:avLst>
              <a:gd name="adj" fmla="val 20002"/>
            </a:avLst>
          </a:prstGeom>
          <a:solidFill>
            <a:srgbClr val="2E1A66"/>
          </a:solidFill>
          <a:ln w="7620">
            <a:solidFill>
              <a:srgbClr val="47337F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7230130" y="5471160"/>
            <a:ext cx="170021" cy="37338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40"/>
              </a:lnSpc>
              <a:buNone/>
            </a:pPr>
            <a:r>
              <a:rPr lang="en-US" sz="2352" b="1" kern="0" spc="-71" dirty="0">
                <a:solidFill>
                  <a:srgbClr val="E0D6DE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3</a:t>
            </a:r>
            <a:endParaRPr lang="en-US" sz="23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7"/>
          <p:cNvSpPr/>
          <p:nvPr/>
        </p:nvSpPr>
        <p:spPr>
          <a:xfrm>
            <a:off x="3730585" y="5409009"/>
            <a:ext cx="2489359" cy="3111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450"/>
              </a:lnSpc>
              <a:buNone/>
            </a:pPr>
            <a:r>
              <a:rPr lang="en-US" sz="1960" b="1" kern="0" spc="-59" dirty="0">
                <a:solidFill>
                  <a:srgbClr val="E0D6DE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Размножение</a:t>
            </a:r>
            <a:endParaRPr lang="en-US" sz="19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18"/>
          <p:cNvSpPr/>
          <p:nvPr/>
        </p:nvSpPr>
        <p:spPr>
          <a:xfrm>
            <a:off x="2585442" y="5839539"/>
            <a:ext cx="3634502" cy="149363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352"/>
              </a:lnSpc>
              <a:buNone/>
            </a:pPr>
            <a:r>
              <a:rPr lang="en-US" sz="1568" kern="0" spc="-31" dirty="0">
                <a:solidFill>
                  <a:srgbClr val="E0D6DE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Бактерии размножаются бесполым путем - делением клетки надвое. Это позволяет им быстро увеличивать численность в благоприятных условиях.</a:t>
            </a:r>
            <a:endParaRPr lang="en-US" sz="156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8AAD59B-6173-49D0-89A8-6D00BD97850B}"/>
              </a:ext>
            </a:extLst>
          </p:cNvPr>
          <p:cNvSpPr txBox="1"/>
          <p:nvPr/>
        </p:nvSpPr>
        <p:spPr>
          <a:xfrm>
            <a:off x="96880" y="8602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524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037993" y="925116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A680FF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Грибы: особенности строения и жизнедеятельности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037993" y="2869287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A680FF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Строение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2037993" y="3438644"/>
            <a:ext cx="3156347" cy="29993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kern="0" spc="-35" dirty="0">
                <a:solidFill>
                  <a:srgbClr val="E0D6DE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Грибы - эукариотические организмы, состоящие из тонких нитевидных структур, называемых гифами. Эти гифы образуют разветвленную грибницу, которая может быть как одноклеточной, так и многоклеточной.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5743932" y="2869287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A680FF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Питание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743932" y="3438644"/>
            <a:ext cx="3156347" cy="366581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kern="0" spc="-35" dirty="0">
                <a:solidFill>
                  <a:srgbClr val="E0D6DE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Грибы - гетеротрофные организмы, которые питаются путем всасывания готовых органических веществ из окружающей среды. Они выделяют ферменты, расщепляющие сложные органические молекулы, и затем поглощают образовавшиеся простые соединения.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9449872" y="2869287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A680FF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Размножение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9449872" y="3438644"/>
            <a:ext cx="3156347" cy="33325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kern="0" spc="-35" dirty="0">
                <a:solidFill>
                  <a:srgbClr val="E0D6DE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Грибы размножаются как бесполым путем (с помощью спор), так и половым путем (с образованием плодовых тел). Этот двойной способ размножения позволяет грибам эффективно распространяться и занимать различные экологические ниши.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0BF719-B5B0-4C66-AB12-B32AF3B7F3D8}"/>
              </a:ext>
            </a:extLst>
          </p:cNvPr>
          <p:cNvSpPr txBox="1"/>
          <p:nvPr/>
        </p:nvSpPr>
        <p:spPr>
          <a:xfrm>
            <a:off x="96880" y="8602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0076"/>
          </a:xfrm>
          <a:prstGeom prst="rect">
            <a:avLst/>
          </a:prstGeom>
          <a:solidFill>
            <a:srgbClr val="0C0524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0" y="0"/>
            <a:ext cx="3657600" cy="82300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44127" y="576858"/>
            <a:ext cx="9399746" cy="13111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162"/>
              </a:lnSpc>
              <a:buNone/>
            </a:pPr>
            <a:r>
              <a:rPr lang="en-US" sz="4129" b="1" kern="0" spc="-124" dirty="0">
                <a:solidFill>
                  <a:srgbClr val="A680FF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Растения: особенности строения и жизнедеятельности</a:t>
            </a:r>
            <a:endParaRPr lang="en-US" sz="412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4127" y="2202537"/>
            <a:ext cx="1048822" cy="1816894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5807512" y="2412206"/>
            <a:ext cx="2667953" cy="3276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81"/>
              </a:lnSpc>
              <a:buNone/>
            </a:pPr>
            <a:r>
              <a:rPr lang="en-US" sz="2065" b="1" kern="0" spc="-62" dirty="0">
                <a:solidFill>
                  <a:srgbClr val="E0D6DE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Клеточное строение</a:t>
            </a:r>
            <a:endParaRPr lang="en-US" sz="20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3"/>
          <p:cNvSpPr/>
          <p:nvPr/>
        </p:nvSpPr>
        <p:spPr>
          <a:xfrm>
            <a:off x="5807512" y="2865715"/>
            <a:ext cx="8036362" cy="9440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78"/>
              </a:lnSpc>
              <a:buNone/>
            </a:pPr>
            <a:r>
              <a:rPr lang="en-US" sz="1652" kern="0" spc="-33" dirty="0">
                <a:solidFill>
                  <a:srgbClr val="E0D6DE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Растения состоят из специализированных клеток, которые объединены в ткани и органы. Клетки растений имеют клеточную стенку, вакуоль, пластиды и другие специфические органеллы.</a:t>
            </a:r>
            <a:endParaRPr lang="en-US" sz="16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4127" y="4019431"/>
            <a:ext cx="1048822" cy="1816894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807512" y="4229100"/>
            <a:ext cx="2621994" cy="3276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81"/>
              </a:lnSpc>
              <a:buNone/>
            </a:pPr>
            <a:r>
              <a:rPr lang="en-US" sz="2065" b="1" kern="0" spc="-62" dirty="0">
                <a:solidFill>
                  <a:srgbClr val="E0D6DE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Фотосинтез</a:t>
            </a:r>
            <a:endParaRPr lang="en-US" sz="20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5"/>
          <p:cNvSpPr/>
          <p:nvPr/>
        </p:nvSpPr>
        <p:spPr>
          <a:xfrm>
            <a:off x="5807512" y="4682609"/>
            <a:ext cx="8036362" cy="9440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78"/>
              </a:lnSpc>
              <a:buNone/>
            </a:pPr>
            <a:r>
              <a:rPr lang="en-US" sz="1652" kern="0" spc="-33" dirty="0">
                <a:solidFill>
                  <a:srgbClr val="E0D6DE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Растения - автотрофные организмы, способные синтезировать органические вещества из неорганических соединений (углекислого газа и воды) с помощью фотосинтеза.</a:t>
            </a:r>
            <a:endParaRPr lang="en-US" sz="16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44127" y="5836325"/>
            <a:ext cx="1048822" cy="1816894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5807512" y="6045994"/>
            <a:ext cx="2621994" cy="3276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81"/>
              </a:lnSpc>
              <a:buNone/>
            </a:pPr>
            <a:r>
              <a:rPr lang="en-US" sz="2065" b="1" kern="0" spc="-62" dirty="0">
                <a:solidFill>
                  <a:srgbClr val="E0D6DE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Размножение</a:t>
            </a:r>
            <a:endParaRPr lang="en-US" sz="20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7"/>
          <p:cNvSpPr/>
          <p:nvPr/>
        </p:nvSpPr>
        <p:spPr>
          <a:xfrm>
            <a:off x="5807512" y="6499503"/>
            <a:ext cx="8036362" cy="9440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78"/>
              </a:lnSpc>
              <a:buNone/>
            </a:pPr>
            <a:r>
              <a:rPr lang="en-US" sz="1652" kern="0" spc="-33" dirty="0">
                <a:solidFill>
                  <a:srgbClr val="E0D6DE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Растения размножаются как бесполым (вегетативным) путем, так и половым путем с образованием семян и спор. Это позволяет им эффективно расселяться и занимать различные местообитания.</a:t>
            </a:r>
            <a:endParaRPr lang="en-US" sz="16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02EF12-D3F5-440A-AF5F-3A3E132C13A2}"/>
              </a:ext>
            </a:extLst>
          </p:cNvPr>
          <p:cNvSpPr txBox="1"/>
          <p:nvPr/>
        </p:nvSpPr>
        <p:spPr>
          <a:xfrm>
            <a:off x="96880" y="8602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524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037993" y="722352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A680FF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Значение биологического разнообразия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993" y="2555438"/>
            <a:ext cx="555427" cy="555427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037993" y="3333036"/>
            <a:ext cx="2388632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0D6DE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Поддержание экосистем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2037993" y="4160639"/>
            <a:ext cx="2388632" cy="29993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kern="0" spc="-35" dirty="0">
                <a:solidFill>
                  <a:srgbClr val="E0D6DE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Многообразие видов играет ключевую роль в поддержании устойчивости и продуктивности экосистем, обеспечивая круговорот веществ и потоки энергии.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9881" y="2555438"/>
            <a:ext cx="555427" cy="555427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4759881" y="3333036"/>
            <a:ext cx="2388632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0D6DE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Источник лекарств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4759881" y="4160639"/>
            <a:ext cx="2388632" cy="29993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kern="0" spc="-35" dirty="0">
                <a:solidFill>
                  <a:srgbClr val="E0D6DE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Многие лекарственные препараты получают из редких видов растений и микроорганизмов, что делает сохранение биоразнообразия критически важным.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1768" y="2555438"/>
            <a:ext cx="555427" cy="555427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7481768" y="3333036"/>
            <a:ext cx="2388632" cy="10415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0D6DE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Продовольственная безопасность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7481768" y="4507825"/>
            <a:ext cx="2388632" cy="29993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kern="0" spc="-35" dirty="0">
                <a:solidFill>
                  <a:srgbClr val="E0D6DE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Разнообразие сельскохозяйственных культур и их диких родственников обеспечивает генетический резерв для селекции новых, более продуктивных и устойчивых сортов.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03656" y="2555438"/>
            <a:ext cx="555427" cy="555427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10203656" y="3333036"/>
            <a:ext cx="2388751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0D6DE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Рекреационная ценность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9"/>
          <p:cNvSpPr/>
          <p:nvPr/>
        </p:nvSpPr>
        <p:spPr>
          <a:xfrm>
            <a:off x="10203656" y="4160639"/>
            <a:ext cx="2388751" cy="29993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kern="0" spc="-35" dirty="0">
                <a:solidFill>
                  <a:srgbClr val="E0D6DE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Биологическое разнообразие создает основу для развития туризма и рекреации, позволяя людям наслаждаться красотой и уникальностью природы.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70D907-4050-4F36-9672-29903C641E0F}"/>
              </a:ext>
            </a:extLst>
          </p:cNvPr>
          <p:cNvSpPr txBox="1"/>
          <p:nvPr/>
        </p:nvSpPr>
        <p:spPr>
          <a:xfrm>
            <a:off x="96880" y="8602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775</Words>
  <Application>Microsoft Office PowerPoint</Application>
  <PresentationFormat>Произвольный</PresentationFormat>
  <Paragraphs>80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2024-06-06T06:58:20Z</dcterms:created>
  <dcterms:modified xsi:type="dcterms:W3CDTF">2024-06-06T07:05:48Z</dcterms:modified>
</cp:coreProperties>
</file>