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36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22822" y="41991"/>
            <a:ext cx="7307577" cy="1703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707"/>
              </a:lnSpc>
              <a:buNone/>
            </a:pPr>
            <a:r>
              <a:rPr lang="en-US" sz="5365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Химический состав клетки</a:t>
            </a:r>
            <a:endParaRPr lang="en-US" sz="53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22822" y="2078555"/>
            <a:ext cx="7307577" cy="18729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Клетка - это основная структурная и функциональная единица всех живых организмов. Понимание её химического состава является ключевым для изучения жизнедеятельности клеток и организма в целом. В данной презентации мы рассмотрим основные химические вещества, из которых состоит клетка, и их роль в поддержании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B7270-09DA-424E-AAB4-12F4718DDA7E}"/>
              </a:ext>
            </a:extLst>
          </p:cNvPr>
          <p:cNvSpPr txBox="1"/>
          <p:nvPr/>
        </p:nvSpPr>
        <p:spPr>
          <a:xfrm>
            <a:off x="7322823" y="4680190"/>
            <a:ext cx="7315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"Химический состав клетки"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BBD72-15DC-4D59-BB11-61351183BDCE}"/>
              </a:ext>
            </a:extLst>
          </p:cNvPr>
          <p:cNvSpPr txBox="1"/>
          <p:nvPr/>
        </p:nvSpPr>
        <p:spPr>
          <a:xfrm>
            <a:off x="7946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255276"/>
            <a:ext cx="9381649" cy="1234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Основные элементы, составляющие клетку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3044904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Кислород (O)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24376" y="3575685"/>
            <a:ext cx="27654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Кислород является одним из наиболее распространенных элементов в клетке. Он участвует в процессах клеточного дыхания и окисления, обеспечивая клетку энергией.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39433" y="3044904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Углерод (C)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939433" y="3575685"/>
            <a:ext cx="27654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Углерод - основной элемент, из которого состоят многие органические молекулы клетки, такие как белки, жиры и углеводы. Он играет ключевую роль в построении клеточных структур.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54490" y="3044904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Водород (H)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54490" y="3575685"/>
            <a:ext cx="27654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Водород - легкий газ, который входит в состав многих органических соединений клетки. Он участвует в химических реакциях, связывая отдельные молекулы в целостные структуры.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D6B5E-AC03-4CAB-B0A6-6DEEB007F396}"/>
              </a:ext>
            </a:extLst>
          </p:cNvPr>
          <p:cNvSpPr txBox="1"/>
          <p:nvPr/>
        </p:nvSpPr>
        <p:spPr>
          <a:xfrm>
            <a:off x="7946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672346"/>
            <a:ext cx="6810851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Вода и минеральные соли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90799" y="1622703"/>
            <a:ext cx="4542115" cy="3744635"/>
          </a:xfrm>
          <a:prstGeom prst="roundRect">
            <a:avLst>
              <a:gd name="adj" fmla="val 267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720590" y="1852493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Вода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720590" y="2294334"/>
            <a:ext cx="408253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Вода - самое распространенное вещество в клетке, составляя около 60-90% ее массы. Она участвует во многих химических реакциях, а также обеспечивает структурную целостность биомолекул.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255085" y="1622703"/>
            <a:ext cx="4542115" cy="3744635"/>
          </a:xfrm>
          <a:prstGeom prst="roundRect">
            <a:avLst>
              <a:gd name="adj" fmla="val 267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84876" y="1852493"/>
            <a:ext cx="252079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Минеральные соли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484876" y="2294334"/>
            <a:ext cx="4082534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Минеральные соли, такие как натрий, калий, кальций и фосфор, выполняют важные функции в клетке. Они участвуют в поддержании кислотно-щелочного баланса, передаче нервных импульсов и построении костной ткани.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490799" y="5589508"/>
            <a:ext cx="9306401" cy="1967627"/>
          </a:xfrm>
          <a:prstGeom prst="roundRect">
            <a:avLst>
              <a:gd name="adj" fmla="val 5082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720590" y="5819299"/>
            <a:ext cx="3194566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Осмотическое давление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720590" y="6261140"/>
            <a:ext cx="88468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Вода и минеральные соли играют ключевую роль в поддержании осмотического давления внутри клетки, что необходимо для ее нормального функционирования.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87200E-20C4-45B4-8238-10C4939A1238}"/>
              </a:ext>
            </a:extLst>
          </p:cNvPr>
          <p:cNvSpPr txBox="1"/>
          <p:nvPr/>
        </p:nvSpPr>
        <p:spPr>
          <a:xfrm>
            <a:off x="7946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061454" y="554712"/>
            <a:ext cx="8507373" cy="11194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07"/>
              </a:lnSpc>
              <a:buNone/>
            </a:pPr>
            <a:r>
              <a:rPr lang="en-US" sz="3526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Органические вещества: белки, углеводы, липиды</a:t>
            </a:r>
            <a:endParaRPr lang="en-US" sz="35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3061454" y="2177772"/>
            <a:ext cx="2238732" cy="2797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1763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Белки</a:t>
            </a:r>
            <a:endParaRPr lang="en-US" sz="17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061454" y="2659023"/>
            <a:ext cx="2507813" cy="48345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8"/>
              </a:lnSpc>
              <a:buNone/>
            </a:pPr>
            <a:r>
              <a:rPr lang="en-US" sz="1587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Белки - это макромолекулы, состоящие из аминокислот. Они выполняют множество функций в клетке, включая структурные, транспортные, каталитические и рецепторные. Белки являются основой для построения клеточных органелл и биохимических процессов.</a:t>
            </a:r>
            <a:endParaRPr lang="en-US" sz="15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068378" y="2177772"/>
            <a:ext cx="2238732" cy="2797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1763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Углеводы</a:t>
            </a:r>
            <a:endParaRPr lang="en-US" sz="17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068378" y="2659023"/>
            <a:ext cx="2507813" cy="2900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8"/>
              </a:lnSpc>
              <a:buNone/>
            </a:pPr>
            <a:r>
              <a:rPr lang="en-US" sz="1587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Углеводы, такие как глюкоза и гликоген, служат основным источником энергии для клетки. Они также участвуют в клеточной сигнализации и построении клеточных стенок.</a:t>
            </a:r>
            <a:endParaRPr lang="en-US" sz="15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075301" y="2177772"/>
            <a:ext cx="2238732" cy="2797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04"/>
              </a:lnSpc>
              <a:buNone/>
            </a:pPr>
            <a:r>
              <a:rPr lang="en-US" sz="1763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Липиды</a:t>
            </a:r>
            <a:endParaRPr lang="en-US" sz="17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075301" y="2659023"/>
            <a:ext cx="2507813" cy="32230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8"/>
              </a:lnSpc>
              <a:buNone/>
            </a:pPr>
            <a:r>
              <a:rPr lang="en-US" sz="1587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Липиды, включая жиры и фосфолипиды, выполняют структурную, энергетическую и сигнальную роль в клетке. Они являются основным компонентом клеточных мембран, обеспечивая их гибкость и проницаемость.</a:t>
            </a:r>
            <a:endParaRPr lang="en-US" sz="15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F5EB2-2B5D-47EE-B268-A457F003A4B6}"/>
              </a:ext>
            </a:extLst>
          </p:cNvPr>
          <p:cNvSpPr txBox="1"/>
          <p:nvPr/>
        </p:nvSpPr>
        <p:spPr>
          <a:xfrm>
            <a:off x="7946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083112"/>
            <a:ext cx="884932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Нуклеиновые кислоты: ДНК и РНК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33199" y="22833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30843" y="2348151"/>
            <a:ext cx="104656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55313" y="2283381"/>
            <a:ext cx="3820001" cy="9258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ДНК (Дезоксирибонуклеиновая кислота)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342442"/>
            <a:ext cx="38200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ДНК содержит генетическую информацию, необходимую для построения и функционирования клетки. Она отвечает за наследственность и хранение генетического кода.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7485" y="22833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65840" y="2348151"/>
            <a:ext cx="163235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319599" y="2283381"/>
            <a:ext cx="3820001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РНК (Рибонуклеиновая кислота)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3033832"/>
            <a:ext cx="38200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РНК участвует в синтезе белков, переносе генетической информации и регуляции клеточных процессов. Она играет ключевую роль в реализации наследственной информации, закодированной в ДНК.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33199" y="599372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1004411" y="6058495"/>
            <a:ext cx="157401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55313" y="5993725"/>
            <a:ext cx="3386733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нуклеиновых кислот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55313" y="643556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Нуклеиновые кислоты обеспечивают хранение, передачу и реализацию генетической информации, необходимой для жизнедеятельности клетки.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85C95-8753-4F34-AEA9-DD8FDA208E2F}"/>
              </a:ext>
            </a:extLst>
          </p:cNvPr>
          <p:cNvSpPr txBox="1"/>
          <p:nvPr/>
        </p:nvSpPr>
        <p:spPr>
          <a:xfrm>
            <a:off x="7946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664845"/>
            <a:ext cx="9306401" cy="1234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химических веществ в жизнедеятельности клетки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2232303"/>
            <a:ext cx="1110972" cy="177748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935028" y="2454473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Структура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935028" y="2896314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Химические вещества, такие как белки, липиды и углеводы, образуют основу клеточных структур, обеспечивая их форму и целостность.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4009787"/>
            <a:ext cx="1110972" cy="17774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935028" y="423195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Энергия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935028" y="4673798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Углеводы и некоторые жиры являются основными источниками энергии для клетки, обеспечивая ее жизнедеятельность.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799" y="5787271"/>
            <a:ext cx="1110972" cy="177748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935028" y="600944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Регуляция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935028" y="6451283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Нуклеиновые кислоты (ДНК и РНК) хранят и передают генетическую информацию, которая регулирует все процессы в клетке.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804CD5-AD4C-4D80-A596-E3C137859D16}"/>
              </a:ext>
            </a:extLst>
          </p:cNvPr>
          <p:cNvSpPr txBox="1"/>
          <p:nvPr/>
        </p:nvSpPr>
        <p:spPr>
          <a:xfrm>
            <a:off x="7946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815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3281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65728" y="575786"/>
            <a:ext cx="8841343" cy="11632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80"/>
              </a:lnSpc>
              <a:buNone/>
            </a:pPr>
            <a:r>
              <a:rPr lang="en-US" sz="3664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Лабораторная работа: обнаружение веществ в растении</a:t>
            </a:r>
            <a:endParaRPr lang="en-US" sz="36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358979" y="2053114"/>
            <a:ext cx="41791" cy="5603915"/>
          </a:xfrm>
          <a:prstGeom prst="roundRect">
            <a:avLst>
              <a:gd name="adj" fmla="val 225481"/>
            </a:avLst>
          </a:prstGeom>
          <a:solidFill>
            <a:srgbClr val="922022"/>
          </a:solidFill>
          <a:ln/>
        </p:spPr>
      </p:sp>
      <p:sp>
        <p:nvSpPr>
          <p:cNvPr id="7" name="Shape 3"/>
          <p:cNvSpPr/>
          <p:nvPr/>
        </p:nvSpPr>
        <p:spPr>
          <a:xfrm>
            <a:off x="1615380" y="2503230"/>
            <a:ext cx="732830" cy="41791"/>
          </a:xfrm>
          <a:prstGeom prst="roundRect">
            <a:avLst>
              <a:gd name="adj" fmla="val 225481"/>
            </a:avLst>
          </a:prstGeom>
          <a:solidFill>
            <a:srgbClr val="922022"/>
          </a:solidFill>
          <a:ln/>
        </p:spPr>
      </p:sp>
      <p:sp>
        <p:nvSpPr>
          <p:cNvPr id="8" name="Shape 4"/>
          <p:cNvSpPr/>
          <p:nvPr/>
        </p:nvSpPr>
        <p:spPr>
          <a:xfrm>
            <a:off x="1144250" y="2288619"/>
            <a:ext cx="471130" cy="471130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330464" y="2349698"/>
            <a:ext cx="98584" cy="348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8"/>
              </a:lnSpc>
              <a:buNone/>
            </a:pPr>
            <a:r>
              <a:rPr lang="en-US" sz="219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531507" y="2262426"/>
            <a:ext cx="2326600" cy="2907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0"/>
              </a:lnSpc>
              <a:buNone/>
            </a:pPr>
            <a:r>
              <a:rPr lang="en-US" sz="183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Подготовка</a:t>
            </a:r>
            <a:endParaRPr lang="en-US" sz="18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531507" y="2678787"/>
            <a:ext cx="7375565" cy="670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Соберите необходимые материалы: растение, пробирки, реактивы для обнаружения белков, углеводов и липидов.</a:t>
            </a:r>
            <a:endParaRPr lang="en-US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615380" y="4217610"/>
            <a:ext cx="732830" cy="41791"/>
          </a:xfrm>
          <a:prstGeom prst="roundRect">
            <a:avLst>
              <a:gd name="adj" fmla="val 225481"/>
            </a:avLst>
          </a:prstGeom>
          <a:solidFill>
            <a:srgbClr val="922022"/>
          </a:solidFill>
          <a:ln/>
        </p:spPr>
      </p:sp>
      <p:sp>
        <p:nvSpPr>
          <p:cNvPr id="13" name="Shape 9"/>
          <p:cNvSpPr/>
          <p:nvPr/>
        </p:nvSpPr>
        <p:spPr>
          <a:xfrm>
            <a:off x="1144250" y="4003000"/>
            <a:ext cx="471130" cy="471130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302841" y="4064079"/>
            <a:ext cx="153829" cy="348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8"/>
              </a:lnSpc>
              <a:buNone/>
            </a:pPr>
            <a:r>
              <a:rPr lang="en-US" sz="219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531507" y="3976807"/>
            <a:ext cx="3288149" cy="2907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0"/>
              </a:lnSpc>
              <a:buNone/>
            </a:pPr>
            <a:r>
              <a:rPr lang="en-US" sz="183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Проведение эксперимента</a:t>
            </a:r>
            <a:endParaRPr lang="en-US" sz="18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531507" y="4393168"/>
            <a:ext cx="7375565" cy="1005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Приготовьте экстракты из растения и проведите качественные реакции на выявление различных органических веществ. Сравните результаты с контрольными пробами.</a:t>
            </a:r>
            <a:endParaRPr lang="en-US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615380" y="6267033"/>
            <a:ext cx="732830" cy="41791"/>
          </a:xfrm>
          <a:prstGeom prst="roundRect">
            <a:avLst>
              <a:gd name="adj" fmla="val 225481"/>
            </a:avLst>
          </a:prstGeom>
          <a:solidFill>
            <a:srgbClr val="922022"/>
          </a:solidFill>
          <a:ln/>
        </p:spPr>
      </p:sp>
      <p:sp>
        <p:nvSpPr>
          <p:cNvPr id="18" name="Shape 14"/>
          <p:cNvSpPr/>
          <p:nvPr/>
        </p:nvSpPr>
        <p:spPr>
          <a:xfrm>
            <a:off x="1144250" y="6052423"/>
            <a:ext cx="471130" cy="471130"/>
          </a:xfrm>
          <a:prstGeom prst="roundRect">
            <a:avLst>
              <a:gd name="adj" fmla="val 20001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305699" y="6113502"/>
            <a:ext cx="148233" cy="348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48"/>
              </a:lnSpc>
              <a:buNone/>
            </a:pPr>
            <a:r>
              <a:rPr lang="en-US" sz="2198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1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531507" y="6026229"/>
            <a:ext cx="2709505" cy="2907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0"/>
              </a:lnSpc>
              <a:buNone/>
            </a:pPr>
            <a:r>
              <a:rPr lang="en-US" sz="1832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Наблюдение и анализ</a:t>
            </a:r>
            <a:endParaRPr lang="en-US" sz="18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531507" y="6442591"/>
            <a:ext cx="7375565" cy="1005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8"/>
              </a:lnSpc>
              <a:buNone/>
            </a:pPr>
            <a:r>
              <a:rPr lang="en-US" sz="1649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Зафиксируйте изменения в цвете и характере растворов. Сделайте выводы о присутствии или отсутствии исследуемых веществ в растении.</a:t>
            </a:r>
            <a:endParaRPr lang="en-US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D8F3D1-4EEB-4DC9-977A-205EECF7CB36}"/>
              </a:ext>
            </a:extLst>
          </p:cNvPr>
          <p:cNvSpPr txBox="1"/>
          <p:nvPr/>
        </p:nvSpPr>
        <p:spPr>
          <a:xfrm>
            <a:off x="7946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089898"/>
            <a:ext cx="9381649" cy="1234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Итоги и обсуждение результатов эксперимента</a:t>
            </a:r>
            <a:endParaRPr lang="en-US" sz="3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2768441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3546038"/>
            <a:ext cx="2905006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Подтверждение теории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624376" y="4296489"/>
            <a:ext cx="290500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Результаты эксперимента подтвердили наличие основных химических веществ, таких как белки, углеводы и липиды, в растительных тканях.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8" y="2768441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3546038"/>
            <a:ext cx="2905006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Дальнейшие исследования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862638" y="4296489"/>
            <a:ext cx="2905006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Эксперимент вызвал новые вопросы о роли и взаимодействии различных химических компонентов в клетках растений. Это побуждает к дальнейшим исследованиям.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899" y="2768441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3546038"/>
            <a:ext cx="2686169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Применение знаний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00899" y="3987879"/>
            <a:ext cx="290512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Полученные знания о химическом составе клетки могут быть применены в различных областях, таких как сельское хозяйство, биотехнология и медицина.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283D89-44FE-4A58-BB6E-A66FF9C50D61}"/>
              </a:ext>
            </a:extLst>
          </p:cNvPr>
          <p:cNvSpPr txBox="1"/>
          <p:nvPr/>
        </p:nvSpPr>
        <p:spPr>
          <a:xfrm>
            <a:off x="79464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703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2</cp:revision>
  <dcterms:created xsi:type="dcterms:W3CDTF">2024-06-03T12:44:25Z</dcterms:created>
  <dcterms:modified xsi:type="dcterms:W3CDTF">2024-06-03T12:51:16Z</dcterms:modified>
</cp:coreProperties>
</file>