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70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82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-7620" y="109790"/>
            <a:ext cx="7322820" cy="14904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663"/>
              </a:lnSpc>
              <a:buNone/>
            </a:pPr>
            <a:r>
              <a:rPr lang="en-US" sz="453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биологии в жизни современного человека</a:t>
            </a:r>
            <a:endParaRPr lang="en-US" sz="45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-7620" y="2104258"/>
            <a:ext cx="7322820" cy="18581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1"/>
              </a:lnSpc>
              <a:buNone/>
            </a:pPr>
            <a:r>
              <a:rPr lang="en-US" sz="1313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- это наука, которая изучает живые организмы и их взаимодействие с окружающей средой. Эта фундаментальная дисциплина играет ключевую роль в понимании жизни и процессов, происходящих в природе. Современный человек все больше осознает важность биологии в повседневной жизни, будь то в области медицины, сельского хозяйства, экологии или промышленности. В данной презентации мы рассмотрим, как биология влияет на различные аспекты нашей жизни и почему ее изучение так важно для сегодняшних и будущих поколений.</a:t>
            </a:r>
            <a:endParaRPr lang="en-US" sz="13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4D552B-F762-41B7-B3CD-CAB43A11F5B0}"/>
              </a:ext>
            </a:extLst>
          </p:cNvPr>
          <p:cNvSpPr txBox="1"/>
          <p:nvPr/>
        </p:nvSpPr>
        <p:spPr>
          <a:xfrm>
            <a:off x="-22860" y="4902721"/>
            <a:ext cx="7345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"Роль биологии в жизни современного человека"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38EC6-1A0B-4899-A5F0-F882DD685EDB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8311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48965" y="2541984"/>
            <a:ext cx="8332470" cy="10413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01"/>
              </a:lnSpc>
              <a:buNone/>
            </a:pPr>
            <a:r>
              <a:rPr lang="en-US" sz="3281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Значимость биологии в повседневной жизни человека</a:t>
            </a:r>
            <a:endParaRPr lang="en-US" sz="328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148965" y="3999786"/>
            <a:ext cx="2421969" cy="260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4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Здоровье и медицина</a:t>
            </a:r>
            <a:endParaRPr lang="en-US" sz="16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148965" y="4426744"/>
            <a:ext cx="2506147" cy="2667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1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лежит в основе медицинских исследований и практики. Она помогает нам понять строение и функции человеческого организма, процессы, происходящие в нем, а также разрабатывать новые методы диагностики и лечения заболеваний.</a:t>
            </a:r>
            <a:endParaRPr lang="en-US" sz="1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069211" y="3999786"/>
            <a:ext cx="2506147" cy="520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4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Безопасность пищевых продуктов</a:t>
            </a:r>
            <a:endParaRPr lang="en-US" sz="16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069211" y="4687133"/>
            <a:ext cx="2506147" cy="26670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1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играет ключевую роль в обеспечении безопасности и качества пищевых продуктов. Знания в области микробиологии, биохимии и физиологии помогают контролировать производство, хранение и обработку продуктов питания.</a:t>
            </a:r>
            <a:endParaRPr lang="en-US" sz="1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989457" y="3999786"/>
            <a:ext cx="2506147" cy="5207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4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Охрана окружающей среды</a:t>
            </a:r>
            <a:endParaRPr lang="en-US" sz="164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989457" y="4687133"/>
            <a:ext cx="2506147" cy="2933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1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помогает нам понять сложные экологические системы и разрабатывать стратегии по сохранению и восстановлению окружающей среды. Это крайне важно для обеспечения устойчивого развития и благополучия планеты.</a:t>
            </a:r>
            <a:endParaRPr lang="en-US" sz="1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AE7E7-925B-40B3-8758-78EBD1DEF3D6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3087291" y="465058"/>
            <a:ext cx="8455700" cy="10567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161"/>
              </a:lnSpc>
              <a:buNone/>
            </a:pPr>
            <a:r>
              <a:rPr lang="en-US" sz="332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Биологические процессы в пищевой промышленности</a:t>
            </a:r>
            <a:endParaRPr lang="en-US" sz="332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087291" y="1859994"/>
            <a:ext cx="4143375" cy="2867739"/>
          </a:xfrm>
          <a:prstGeom prst="roundRect">
            <a:avLst>
              <a:gd name="adj" fmla="val 3538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3256359" y="2029063"/>
            <a:ext cx="2113836" cy="264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1"/>
              </a:lnSpc>
              <a:buNone/>
            </a:pPr>
            <a:r>
              <a:rPr lang="en-US" sz="166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Ферментация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256359" y="2394585"/>
            <a:ext cx="3805237" cy="2164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процессы, такие как ферментация, лежат в основе производства многих продуктов питания и напитков, от хлеба и сыра до вина и пива. Знания в области микробиологии позволяют контролировать эти процессы для получения желаемых вкусовых качеств и свойств.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399734" y="1859994"/>
            <a:ext cx="4143375" cy="2867739"/>
          </a:xfrm>
          <a:prstGeom prst="roundRect">
            <a:avLst>
              <a:gd name="adj" fmla="val 3538"/>
            </a:avLst>
          </a:prstGeom>
          <a:solidFill>
            <a:srgbClr val="282C32"/>
          </a:solidFill>
          <a:ln/>
        </p:spPr>
      </p:sp>
      <p:sp>
        <p:nvSpPr>
          <p:cNvPr id="9" name="Text 7"/>
          <p:cNvSpPr/>
          <p:nvPr/>
        </p:nvSpPr>
        <p:spPr>
          <a:xfrm>
            <a:off x="7568803" y="2029063"/>
            <a:ext cx="2113836" cy="264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1"/>
              </a:lnSpc>
              <a:buNone/>
            </a:pPr>
            <a:r>
              <a:rPr lang="en-US" sz="166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Консервирование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68803" y="2394585"/>
            <a:ext cx="3805237" cy="2164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Понимание биологических механизмов порчи продуктов позволяет разрабатывать эффективные методы консервирования, такие как пастеризация, стерилизация и использование консервантов. Это помогает увеличить срок годности продуктов и обеспечить их безопасность.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087291" y="4896803"/>
            <a:ext cx="4143375" cy="2867739"/>
          </a:xfrm>
          <a:prstGeom prst="roundRect">
            <a:avLst>
              <a:gd name="adj" fmla="val 3538"/>
            </a:avLst>
          </a:prstGeom>
          <a:solidFill>
            <a:srgbClr val="282C32"/>
          </a:solidFill>
          <a:ln/>
        </p:spPr>
      </p:sp>
      <p:sp>
        <p:nvSpPr>
          <p:cNvPr id="12" name="Text 10"/>
          <p:cNvSpPr/>
          <p:nvPr/>
        </p:nvSpPr>
        <p:spPr>
          <a:xfrm>
            <a:off x="3256359" y="5065871"/>
            <a:ext cx="2332315" cy="264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1"/>
              </a:lnSpc>
              <a:buNone/>
            </a:pPr>
            <a:r>
              <a:rPr lang="en-US" sz="166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Улучшение качества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256359" y="5431393"/>
            <a:ext cx="3805237" cy="2164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знания применяются для улучшения вкусовых качеств, текстуры и питательной ценности пищевых продуктов. Селекция растений и животных, а также использование ферментов и микроорганизмов позволяют создавать более совершенные продукты.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399734" y="4896803"/>
            <a:ext cx="4143375" cy="2867739"/>
          </a:xfrm>
          <a:prstGeom prst="roundRect">
            <a:avLst>
              <a:gd name="adj" fmla="val 3538"/>
            </a:avLst>
          </a:prstGeom>
          <a:solidFill>
            <a:srgbClr val="282C32"/>
          </a:solidFill>
          <a:ln/>
        </p:spPr>
      </p:sp>
      <p:sp>
        <p:nvSpPr>
          <p:cNvPr id="15" name="Text 13"/>
          <p:cNvSpPr/>
          <p:nvPr/>
        </p:nvSpPr>
        <p:spPr>
          <a:xfrm>
            <a:off x="7568803" y="5065871"/>
            <a:ext cx="2629733" cy="2640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081"/>
              </a:lnSpc>
              <a:buNone/>
            </a:pPr>
            <a:r>
              <a:rPr lang="en-US" sz="166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Контроль безопасности</a:t>
            </a:r>
            <a:endParaRPr lang="en-US" sz="16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68803" y="5431393"/>
            <a:ext cx="3805237" cy="16230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31"/>
              </a:lnSpc>
              <a:buNone/>
            </a:pPr>
            <a:r>
              <a:rPr lang="en-US" sz="1332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помогает выявлять и предотвращать загрязнение пищевых продуктов вредными веществами, микроорганизмами и токсинами. Это крайне важно для обеспечения безопасности потребителей.</a:t>
            </a:r>
            <a:endParaRPr lang="en-US" sz="13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123FAF-4F76-4D77-95F7-F802E8BA4C78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8432" y="816650"/>
            <a:ext cx="6744653" cy="58721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24"/>
              </a:lnSpc>
              <a:buNone/>
            </a:pPr>
            <a:r>
              <a:rPr lang="en-US" sz="369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Роль биологии в медицине</a:t>
            </a:r>
            <a:endParaRPr lang="en-US" sz="36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1027986" y="1685687"/>
            <a:ext cx="84534" cy="5727263"/>
          </a:xfrm>
          <a:prstGeom prst="roundRect">
            <a:avLst>
              <a:gd name="adj" fmla="val 133382"/>
            </a:avLst>
          </a:prstGeom>
          <a:solidFill>
            <a:srgbClr val="282C32"/>
          </a:solidFill>
          <a:ln/>
        </p:spPr>
      </p:sp>
      <p:sp>
        <p:nvSpPr>
          <p:cNvPr id="7" name="Shape 4"/>
          <p:cNvSpPr/>
          <p:nvPr/>
        </p:nvSpPr>
        <p:spPr>
          <a:xfrm>
            <a:off x="1281648" y="2001560"/>
            <a:ext cx="657701" cy="84534"/>
          </a:xfrm>
          <a:prstGeom prst="roundRect">
            <a:avLst>
              <a:gd name="adj" fmla="val 133382"/>
            </a:avLst>
          </a:prstGeom>
          <a:solidFill>
            <a:srgbClr val="282C32"/>
          </a:solidFill>
          <a:ln/>
        </p:spPr>
      </p:sp>
      <p:sp>
        <p:nvSpPr>
          <p:cNvPr id="8" name="Shape 5"/>
          <p:cNvSpPr/>
          <p:nvPr/>
        </p:nvSpPr>
        <p:spPr>
          <a:xfrm>
            <a:off x="858857" y="1832491"/>
            <a:ext cx="422791" cy="422791"/>
          </a:xfrm>
          <a:prstGeom prst="roundRect">
            <a:avLst>
              <a:gd name="adj" fmla="val 26669"/>
            </a:avLst>
          </a:prstGeom>
          <a:solidFill>
            <a:srgbClr val="282C32"/>
          </a:solidFill>
          <a:ln/>
        </p:spPr>
      </p:sp>
      <p:sp>
        <p:nvSpPr>
          <p:cNvPr id="9" name="Text 6"/>
          <p:cNvSpPr/>
          <p:nvPr/>
        </p:nvSpPr>
        <p:spPr>
          <a:xfrm>
            <a:off x="1020306" y="1867614"/>
            <a:ext cx="99774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103715" y="1873568"/>
            <a:ext cx="2348984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Диагностика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103715" y="2279928"/>
            <a:ext cx="8080653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48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методы диагностики, такие как анализы крови, биопсия и генетическое тестирование, помогают врачам выявлять заболевания на ранних стадиях и назначать эффективное лечение.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1281648" y="3873103"/>
            <a:ext cx="657701" cy="84534"/>
          </a:xfrm>
          <a:prstGeom prst="roundRect">
            <a:avLst>
              <a:gd name="adj" fmla="val 133382"/>
            </a:avLst>
          </a:prstGeom>
          <a:solidFill>
            <a:srgbClr val="282C32"/>
          </a:solidFill>
          <a:ln/>
        </p:spPr>
      </p:sp>
      <p:sp>
        <p:nvSpPr>
          <p:cNvPr id="13" name="Shape 10"/>
          <p:cNvSpPr/>
          <p:nvPr/>
        </p:nvSpPr>
        <p:spPr>
          <a:xfrm>
            <a:off x="858857" y="3704034"/>
            <a:ext cx="422791" cy="422791"/>
          </a:xfrm>
          <a:prstGeom prst="roundRect">
            <a:avLst>
              <a:gd name="adj" fmla="val 26669"/>
            </a:avLst>
          </a:prstGeom>
          <a:solidFill>
            <a:srgbClr val="282C32"/>
          </a:solidFill>
          <a:ln/>
        </p:spPr>
      </p:sp>
      <p:sp>
        <p:nvSpPr>
          <p:cNvPr id="14" name="Text 11"/>
          <p:cNvSpPr/>
          <p:nvPr/>
        </p:nvSpPr>
        <p:spPr>
          <a:xfrm>
            <a:off x="991255" y="3739158"/>
            <a:ext cx="157877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103715" y="3745111"/>
            <a:ext cx="2589728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Разработка лекарств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103715" y="4151471"/>
            <a:ext cx="8080653" cy="9015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48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Изучение биологических процессов, происходящих в организме, позволяет создавать новые лекарственные препараты, которые воздействуют на определенные мишени и устраняют причины заболеваний.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1281648" y="5744647"/>
            <a:ext cx="657701" cy="84534"/>
          </a:xfrm>
          <a:prstGeom prst="roundRect">
            <a:avLst>
              <a:gd name="adj" fmla="val 133382"/>
            </a:avLst>
          </a:prstGeom>
          <a:solidFill>
            <a:srgbClr val="282C32"/>
          </a:solidFill>
          <a:ln/>
        </p:spPr>
      </p:sp>
      <p:sp>
        <p:nvSpPr>
          <p:cNvPr id="18" name="Shape 15"/>
          <p:cNvSpPr/>
          <p:nvPr/>
        </p:nvSpPr>
        <p:spPr>
          <a:xfrm>
            <a:off x="858857" y="5575578"/>
            <a:ext cx="422791" cy="422791"/>
          </a:xfrm>
          <a:prstGeom prst="roundRect">
            <a:avLst>
              <a:gd name="adj" fmla="val 26669"/>
            </a:avLst>
          </a:prstGeom>
          <a:solidFill>
            <a:srgbClr val="282C32"/>
          </a:solidFill>
          <a:ln/>
        </p:spPr>
      </p:sp>
      <p:sp>
        <p:nvSpPr>
          <p:cNvPr id="19" name="Text 16"/>
          <p:cNvSpPr/>
          <p:nvPr/>
        </p:nvSpPr>
        <p:spPr>
          <a:xfrm>
            <a:off x="994112" y="5610701"/>
            <a:ext cx="152281" cy="3524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4"/>
              </a:lnSpc>
              <a:buNone/>
            </a:pPr>
            <a:r>
              <a:rPr lang="en-US" sz="222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103715" y="5616654"/>
            <a:ext cx="3341608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2"/>
              </a:lnSpc>
              <a:buNone/>
            </a:pPr>
            <a:r>
              <a:rPr lang="en-US" sz="1850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Регенеративная медицина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103715" y="6023015"/>
            <a:ext cx="8080653" cy="12020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68"/>
              </a:lnSpc>
              <a:buNone/>
            </a:pPr>
            <a:r>
              <a:rPr lang="en-US" sz="148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исследования в области стволовых клеток и тканевой инженерии открывают новые возможности для восстановления поврежденных органов и тканей, что может изменить подход к лечению травм и хронических заболеваний.</a:t>
            </a:r>
            <a:endParaRPr lang="en-US" sz="14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F084-B2D3-4A32-B13F-DFF6DDC7724D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055914" y="518636"/>
            <a:ext cx="12496800" cy="11770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35"/>
              </a:lnSpc>
              <a:buNone/>
            </a:pPr>
            <a:r>
              <a:rPr lang="en-US" sz="370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Охрана окружающей среды: биологический подход</a:t>
            </a:r>
            <a:endParaRPr lang="en-US" sz="3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606159" y="2219444"/>
            <a:ext cx="423743" cy="423743"/>
          </a:xfrm>
          <a:prstGeom prst="roundRect">
            <a:avLst>
              <a:gd name="adj" fmla="val 26671"/>
            </a:avLst>
          </a:prstGeom>
          <a:solidFill>
            <a:srgbClr val="282C32"/>
          </a:solidFill>
          <a:ln/>
        </p:spPr>
      </p:sp>
      <p:sp>
        <p:nvSpPr>
          <p:cNvPr id="6" name="Text 4"/>
          <p:cNvSpPr/>
          <p:nvPr/>
        </p:nvSpPr>
        <p:spPr>
          <a:xfrm>
            <a:off x="2767965" y="2254687"/>
            <a:ext cx="100013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1"/>
              </a:lnSpc>
              <a:buNone/>
            </a:pPr>
            <a:r>
              <a:rPr lang="en-US" sz="222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218259" y="2284214"/>
            <a:ext cx="3735705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7"/>
              </a:lnSpc>
              <a:buNone/>
            </a:pPr>
            <a:r>
              <a:rPr lang="en-US" sz="185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Сохранение биоразнообразия</a:t>
            </a:r>
            <a:endParaRPr lang="en-US" sz="18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18259" y="2691527"/>
            <a:ext cx="4002762" cy="1808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3"/>
              </a:lnSpc>
              <a:buNone/>
            </a:pPr>
            <a:r>
              <a:rPr lang="en-US" sz="1483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помогает нам понять важность сохранения различных видов растений и животных, их взаимосвязей и роли в экосистемах. Это является ключом к обеспечению устойчивости окружающей среды.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9378" y="2219444"/>
            <a:ext cx="423743" cy="423743"/>
          </a:xfrm>
          <a:prstGeom prst="roundRect">
            <a:avLst>
              <a:gd name="adj" fmla="val 26671"/>
            </a:avLst>
          </a:prstGeom>
          <a:solidFill>
            <a:srgbClr val="282C32"/>
          </a:solidFill>
          <a:ln/>
        </p:spPr>
      </p:sp>
      <p:sp>
        <p:nvSpPr>
          <p:cNvPr id="10" name="Text 8"/>
          <p:cNvSpPr/>
          <p:nvPr/>
        </p:nvSpPr>
        <p:spPr>
          <a:xfrm>
            <a:off x="7542133" y="2254687"/>
            <a:ext cx="158234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1"/>
              </a:lnSpc>
              <a:buNone/>
            </a:pPr>
            <a:r>
              <a:rPr lang="en-US" sz="222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21479" y="2284214"/>
            <a:ext cx="4002762" cy="588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17"/>
              </a:lnSpc>
              <a:buNone/>
            </a:pPr>
            <a:r>
              <a:rPr lang="en-US" sz="185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Рациональное природопользование</a:t>
            </a:r>
            <a:endParaRPr lang="en-US" sz="18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21479" y="2985849"/>
            <a:ext cx="4002762" cy="1808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3"/>
              </a:lnSpc>
              <a:buNone/>
            </a:pPr>
            <a:r>
              <a:rPr lang="en-US" sz="1483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знания позволяют разрабатывать экологически безопасные методы добычи и использования природных ресурсов, минимизируя негативное воздействие на окружающую среду.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606159" y="5129332"/>
            <a:ext cx="423743" cy="423743"/>
          </a:xfrm>
          <a:prstGeom prst="roundRect">
            <a:avLst>
              <a:gd name="adj" fmla="val 26671"/>
            </a:avLst>
          </a:prstGeom>
          <a:solidFill>
            <a:srgbClr val="282C32"/>
          </a:solidFill>
          <a:ln/>
        </p:spPr>
      </p:sp>
      <p:sp>
        <p:nvSpPr>
          <p:cNvPr id="14" name="Text 12"/>
          <p:cNvSpPr/>
          <p:nvPr/>
        </p:nvSpPr>
        <p:spPr>
          <a:xfrm>
            <a:off x="2741771" y="5164574"/>
            <a:ext cx="152519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1"/>
              </a:lnSpc>
              <a:buNone/>
            </a:pPr>
            <a:r>
              <a:rPr lang="en-US" sz="222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218259" y="5194102"/>
            <a:ext cx="3360420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7"/>
              </a:lnSpc>
              <a:buNone/>
            </a:pPr>
            <a:r>
              <a:rPr lang="en-US" sz="185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Восстановление экосистем</a:t>
            </a:r>
            <a:endParaRPr lang="en-US" sz="18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218259" y="5601414"/>
            <a:ext cx="4002762" cy="18080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3"/>
              </a:lnSpc>
              <a:buNone/>
            </a:pPr>
            <a:r>
              <a:rPr lang="en-US" sz="1483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Биология помогает нам понять процессы, происходящие в природных сообществах, и применять научно обоснованные методы для восстановления нарушенных или деградированных экосистем.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09378" y="5129332"/>
            <a:ext cx="423743" cy="423743"/>
          </a:xfrm>
          <a:prstGeom prst="roundRect">
            <a:avLst>
              <a:gd name="adj" fmla="val 26671"/>
            </a:avLst>
          </a:prstGeom>
          <a:solidFill>
            <a:srgbClr val="282C32"/>
          </a:solidFill>
          <a:ln/>
        </p:spPr>
      </p:sp>
      <p:sp>
        <p:nvSpPr>
          <p:cNvPr id="18" name="Text 16"/>
          <p:cNvSpPr/>
          <p:nvPr/>
        </p:nvSpPr>
        <p:spPr>
          <a:xfrm>
            <a:off x="7535704" y="5164574"/>
            <a:ext cx="170974" cy="3531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81"/>
              </a:lnSpc>
              <a:buNone/>
            </a:pPr>
            <a:r>
              <a:rPr lang="en-US" sz="2225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4</a:t>
            </a:r>
            <a:endParaRPr lang="en-US" sz="2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021479" y="5194102"/>
            <a:ext cx="2354461" cy="2943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17"/>
              </a:lnSpc>
              <a:buNone/>
            </a:pPr>
            <a:r>
              <a:rPr lang="en-US" sz="185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Биоремедиация</a:t>
            </a:r>
            <a:endParaRPr lang="en-US" sz="185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21479" y="5601414"/>
            <a:ext cx="4002762" cy="2109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73"/>
              </a:lnSpc>
              <a:buNone/>
            </a:pPr>
            <a:r>
              <a:rPr lang="en-US" sz="1483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живых организмов, таких как бактерии и грибы, для очистки загрязненной окружающей среды - это один из примеров практического применения биологических знаний в охране окружающей среды.</a:t>
            </a:r>
            <a:endParaRPr lang="en-US" sz="14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C49813-A320-440A-9280-5EAE703CC33F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965835"/>
            <a:ext cx="10296763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Энергия из природных источников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2104549"/>
            <a:ext cx="555427" cy="55542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60220" y="2882146"/>
            <a:ext cx="252745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Солнечная энергия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3709749"/>
            <a:ext cx="2527459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солнечной энергии становится все более популярным благодаря развитию фотоэлектрических технологий, основанных на биологических принципах.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35" y="2104549"/>
            <a:ext cx="555427" cy="555427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620935" y="2882146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Ветроэнергетика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620935" y="3362563"/>
            <a:ext cx="252757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Энергия ветра, преобразуемая в электричество с помощью ветровых турбин, является экологически чистым и возобновляемым источником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104549"/>
            <a:ext cx="555427" cy="55542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8" y="2882146"/>
            <a:ext cx="252757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Гидроэнергетика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3709749"/>
            <a:ext cx="2527578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энергии воды, в том числе малых гидроэлектростанций, является еще одним примером применения биологических знаний для получения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2602" y="2104549"/>
            <a:ext cx="555427" cy="555427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42602" y="2882146"/>
            <a:ext cx="252757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Биогаз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342602" y="3362563"/>
            <a:ext cx="2527578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Биометаногенез, процесс анаэробного брожения органических отходов, позволяет получать биогаз - экологически чистый источник энергии.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DB9514-452A-46CD-AB27-A3720CBD7548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50371" y="661749"/>
            <a:ext cx="10591800" cy="12818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Биотопливо: перспективы использования</a:t>
            </a:r>
            <a:endParaRPr lang="en-US" sz="40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144" y="2251234"/>
            <a:ext cx="1025485" cy="18378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02287" y="2456259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Сырье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02287" y="2899648"/>
            <a:ext cx="81013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Для производства биотоплива используются различные виды сырья, включая сельскохозяйственные отходы, энергетические культуры и микроорганизмы.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4" y="4089083"/>
            <a:ext cx="1025485" cy="164080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02287" y="4294108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Технологии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02287" y="4737497"/>
            <a:ext cx="8101370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Биологические технологии, такие как ферментация и биокатализ, играют ключевую роль в эффективном превращении сырья в биотопливо.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144" y="5729883"/>
            <a:ext cx="1025485" cy="18378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02287" y="5934908"/>
            <a:ext cx="2563773" cy="3203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23"/>
              </a:lnSpc>
              <a:buNone/>
            </a:pPr>
            <a:r>
              <a:rPr lang="en-US" sz="2019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Продукты</a:t>
            </a:r>
            <a:endParaRPr lang="en-US" sz="20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102287" y="6378297"/>
            <a:ext cx="8101370" cy="984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4"/>
              </a:lnSpc>
              <a:buNone/>
            </a:pPr>
            <a:r>
              <a:rPr lang="en-US" sz="161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Биотопливо, включая биоэтанол, биодизель и биогаз, становится все более доступным и широко используется в качестве альтернативы ископаемому топливу.</a:t>
            </a:r>
            <a:endParaRPr lang="en-US" sz="16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E392A-61D0-423E-B975-6B4935F86FF4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9839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424543" y="515064"/>
            <a:ext cx="13759543" cy="11708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610"/>
              </a:lnSpc>
              <a:buNone/>
            </a:pPr>
            <a:r>
              <a:rPr lang="en-US" sz="3688" b="1" dirty="0">
                <a:solidFill>
                  <a:srgbClr val="60A9FF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Рефлексия: важность понимания роли биологии в жизни</a:t>
            </a:r>
            <a:endParaRPr lang="en-US" sz="36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819162" y="2180511"/>
            <a:ext cx="4304943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Применение в медицине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06295" y="2180511"/>
            <a:ext cx="4304943" cy="59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Повышение качества жизни, внедрение новых методов диагностики и лечения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631877" y="2899648"/>
            <a:ext cx="9366647" cy="839153"/>
          </a:xfrm>
          <a:prstGeom prst="rect">
            <a:avLst/>
          </a:prstGeom>
          <a:solidFill>
            <a:srgbClr val="60A9FF">
              <a:alpha val="5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2819162" y="3019663"/>
            <a:ext cx="4304943" cy="59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Обеспечение безопасности пищевых продуктов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06295" y="3019663"/>
            <a:ext cx="4304943" cy="59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Контроль производства, хранения и обработки продуктов питания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819162" y="3858816"/>
            <a:ext cx="4304943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Охрана окружающей среды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06295" y="3858816"/>
            <a:ext cx="4304943" cy="8986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Сохранение биоразнообразия, восстановление экосистем, экологически безопасные технологии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631877" y="4877514"/>
            <a:ext cx="9366647" cy="1138714"/>
          </a:xfrm>
          <a:prstGeom prst="rect">
            <a:avLst/>
          </a:prstGeom>
          <a:solidFill>
            <a:srgbClr val="60A9FF">
              <a:alpha val="5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2819162" y="4997529"/>
            <a:ext cx="4304943" cy="2995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Получение экологически чистой энергии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06295" y="4997529"/>
            <a:ext cx="4304943" cy="8986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Использование возобновляемых источников энергии, таких как солнце, ветер, вода и биомасса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631877" y="6226969"/>
            <a:ext cx="9366647" cy="14978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60"/>
              </a:lnSpc>
              <a:buNone/>
            </a:pPr>
            <a:r>
              <a:rPr lang="en-US" sz="1475" dirty="0">
                <a:solidFill>
                  <a:srgbClr val="EEEFF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Понимание роли биологии в нашей повседневной жизни помогает нам ценить окружающий мир, бережно относиться к природным ресурсам и принимать обоснованные решения, направленные на улучшение качества жизни. Изучение биологии не только расширяет наши познания, но и вдохновляет нас на поиск новых инновационных решений, которые могут кардинально изменить будущее человечества.</a:t>
            </a:r>
            <a:endParaRPr lang="en-US" sz="14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8AF653-F7B1-4B8C-9CF3-472159AEE287}"/>
              </a:ext>
            </a:extLst>
          </p:cNvPr>
          <p:cNvSpPr txBox="1"/>
          <p:nvPr/>
        </p:nvSpPr>
        <p:spPr>
          <a:xfrm>
            <a:off x="12845142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873</Words>
  <Application>Microsoft Office PowerPoint</Application>
  <PresentationFormat>Произвольный</PresentationFormat>
  <Paragraphs>86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2024-05-24T13:46:25Z</dcterms:created>
  <dcterms:modified xsi:type="dcterms:W3CDTF">2024-05-24T13:51:45Z</dcterms:modified>
</cp:coreProperties>
</file>