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69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8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-7619" y="26207"/>
            <a:ext cx="7330440" cy="18679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4000" b="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Профессия: биомедицинский инженер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-7619" y="2287047"/>
            <a:ext cx="7330440" cy="26224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 Биомедицинские инженеры играют ключевую роль в развитии современной медицины и здравоохранения. Они используют инженерные принципы и технологии для разработки инновационных решений, которые помогают улучшить качество жизни людей и спасают жизни. В этой презентации мы рассмотрим, что такое биоинженерия, каковы ее области применения, а также какие навыки и возможности карьерного роста она предоставляет.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0C3A8-5511-4CF3-8F24-DE7DE1C161E3}"/>
              </a:ext>
            </a:extLst>
          </p:cNvPr>
          <p:cNvSpPr txBox="1"/>
          <p:nvPr/>
        </p:nvSpPr>
        <p:spPr>
          <a:xfrm>
            <a:off x="-15239" y="5132162"/>
            <a:ext cx="7338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"Профессия: </a:t>
            </a:r>
            <a:r>
              <a:rPr lang="ru-RU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биоинженер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3DB3C-8ED8-4CF3-9FA1-51AA5D937B06}"/>
              </a:ext>
            </a:extLst>
          </p:cNvPr>
          <p:cNvSpPr txBox="1"/>
          <p:nvPr/>
        </p:nvSpPr>
        <p:spPr>
          <a:xfrm>
            <a:off x="12866918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21831" y="736163"/>
            <a:ext cx="5817394" cy="5292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67"/>
              </a:lnSpc>
              <a:buNone/>
            </a:pPr>
            <a:r>
              <a:rPr lang="en-US" sz="3334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Введение в биоинженерию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5365313" y="1519357"/>
            <a:ext cx="21074" cy="5974080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7" name="Shape 3"/>
          <p:cNvSpPr/>
          <p:nvPr/>
        </p:nvSpPr>
        <p:spPr>
          <a:xfrm>
            <a:off x="5566291" y="1831598"/>
            <a:ext cx="592693" cy="21074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8" name="Shape 4"/>
          <p:cNvSpPr/>
          <p:nvPr/>
        </p:nvSpPr>
        <p:spPr>
          <a:xfrm>
            <a:off x="5185291" y="1651635"/>
            <a:ext cx="381000" cy="381000"/>
          </a:xfrm>
          <a:prstGeom prst="roundRect">
            <a:avLst>
              <a:gd name="adj" fmla="val 13335"/>
            </a:avLst>
          </a:prstGeom>
          <a:solidFill>
            <a:srgbClr val="2D3033"/>
          </a:solidFill>
          <a:ln/>
        </p:spPr>
      </p:sp>
      <p:sp>
        <p:nvSpPr>
          <p:cNvPr id="9" name="Text 5"/>
          <p:cNvSpPr/>
          <p:nvPr/>
        </p:nvSpPr>
        <p:spPr>
          <a:xfrm>
            <a:off x="5331976" y="1683306"/>
            <a:ext cx="87630" cy="3175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307217" y="1688663"/>
            <a:ext cx="2842974" cy="2645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4"/>
              </a:lnSpc>
              <a:buNone/>
            </a:pPr>
            <a:r>
              <a:rPr lang="en-US" sz="166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Что такое биоинженерия?</a:t>
            </a:r>
            <a:endParaRPr lang="en-US" sz="1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307217" y="2054781"/>
            <a:ext cx="6858833" cy="10834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4"/>
              </a:lnSpc>
              <a:buNone/>
            </a:pPr>
            <a:r>
              <a:rPr lang="en-US" sz="1334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Биоинженерия - это междисциплинарная область, которая объединяет знания из различных научных дисциплин, таких как биология, медицина, материаловедение и инженерия. Она фокусируется на разработке новых технологий, устройств и методов, которые могут улучшить здоровье и качество жизни людей.</a:t>
            </a:r>
            <a:endParaRPr lang="en-US" sz="1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566291" y="3789105"/>
            <a:ext cx="592693" cy="21074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13" name="Shape 9"/>
          <p:cNvSpPr/>
          <p:nvPr/>
        </p:nvSpPr>
        <p:spPr>
          <a:xfrm>
            <a:off x="5185291" y="3609142"/>
            <a:ext cx="381000" cy="381000"/>
          </a:xfrm>
          <a:prstGeom prst="roundRect">
            <a:avLst>
              <a:gd name="adj" fmla="val 13335"/>
            </a:avLst>
          </a:prstGeom>
          <a:solidFill>
            <a:srgbClr val="2D3033"/>
          </a:solidFill>
          <a:ln/>
        </p:spPr>
      </p:sp>
      <p:sp>
        <p:nvSpPr>
          <p:cNvPr id="14" name="Text 10"/>
          <p:cNvSpPr/>
          <p:nvPr/>
        </p:nvSpPr>
        <p:spPr>
          <a:xfrm>
            <a:off x="5297924" y="3640812"/>
            <a:ext cx="155734" cy="3175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307217" y="3646170"/>
            <a:ext cx="2557939" cy="2645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4"/>
              </a:lnSpc>
              <a:buNone/>
            </a:pPr>
            <a:r>
              <a:rPr lang="en-US" sz="166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Основные направления</a:t>
            </a:r>
            <a:endParaRPr lang="en-US" sz="1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307217" y="4012287"/>
            <a:ext cx="6858833" cy="10834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4"/>
              </a:lnSpc>
              <a:buNone/>
            </a:pPr>
            <a:r>
              <a:rPr lang="en-US" sz="1334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Биоинженерия охватывает широкий спектр приложений, включая протезирование, тканевую инженерию, искусственные органы, биомедицинскую визуализацию, фармацевтические разработки и многое другое. Специалисты в этой области работают на стыке науки, техники и медицины.</a:t>
            </a:r>
            <a:endParaRPr lang="en-US" sz="1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566291" y="5746611"/>
            <a:ext cx="592693" cy="21074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18" name="Shape 14"/>
          <p:cNvSpPr/>
          <p:nvPr/>
        </p:nvSpPr>
        <p:spPr>
          <a:xfrm>
            <a:off x="5185291" y="5566648"/>
            <a:ext cx="381000" cy="381000"/>
          </a:xfrm>
          <a:prstGeom prst="roundRect">
            <a:avLst>
              <a:gd name="adj" fmla="val 13335"/>
            </a:avLst>
          </a:prstGeom>
          <a:solidFill>
            <a:srgbClr val="2D3033"/>
          </a:solidFill>
          <a:ln/>
        </p:spPr>
      </p:sp>
      <p:sp>
        <p:nvSpPr>
          <p:cNvPr id="19" name="Text 15"/>
          <p:cNvSpPr/>
          <p:nvPr/>
        </p:nvSpPr>
        <p:spPr>
          <a:xfrm>
            <a:off x="5296972" y="5598319"/>
            <a:ext cx="157520" cy="3175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6307217" y="5603677"/>
            <a:ext cx="3188018" cy="2645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4"/>
              </a:lnSpc>
              <a:buNone/>
            </a:pPr>
            <a:r>
              <a:rPr lang="en-US" sz="166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Уникальность биоинженерии</a:t>
            </a:r>
            <a:endParaRPr lang="en-US" sz="1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6307217" y="5969794"/>
            <a:ext cx="6858833" cy="1354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4"/>
              </a:lnSpc>
              <a:buNone/>
            </a:pPr>
            <a:r>
              <a:rPr lang="en-US" sz="1334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То, что отличает биоинженерию от других технических дисциплин, - это ее непосредственная связь с живыми организмами, и в первую очередь с человеческим телом. Биоинженеры стремятся понять, как технологии могут быть интегрированы с биологическими системами для улучшения здоровья и функций организма.</a:t>
            </a:r>
            <a:endParaRPr lang="en-US" sz="1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8AB66B-8D9F-467A-A5B3-E9AC3C114F57}"/>
              </a:ext>
            </a:extLst>
          </p:cNvPr>
          <p:cNvSpPr txBox="1"/>
          <p:nvPr/>
        </p:nvSpPr>
        <p:spPr>
          <a:xfrm>
            <a:off x="12866918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976908"/>
            <a:ext cx="924627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Значение и области применения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2226707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Медицина и здравоохранение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3143250"/>
            <a:ext cx="3156347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Биоинженерия играет ключевую роль в разработке новых лекарств, протезов, имплантатов, диагностических инструментов и других медицинских технологий. Эти инновации помогают улучшить качество жизни пациентов и сохранить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2226707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Промышленность и технологии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3143250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Биоинженерные подходы также применяются в промышленности, например, для создания биосенсоров, биотоплива, биоразлагаемых материалов и других экологически чистых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2226707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Научные исследования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3143250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Биоинженеры участвуют в фундаментальных исследованиях, направленных на понимание биологических процессов и механизмов. Эти знания затем применяются для разработки новых решений в медицине и других областях.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67905-289C-474C-99DA-C13C6ADB62DB}"/>
              </a:ext>
            </a:extLst>
          </p:cNvPr>
          <p:cNvSpPr txBox="1"/>
          <p:nvPr/>
        </p:nvSpPr>
        <p:spPr>
          <a:xfrm>
            <a:off x="12866918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564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17902" y="2630805"/>
            <a:ext cx="8194596" cy="10779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45"/>
              </a:lnSpc>
              <a:buNone/>
            </a:pPr>
            <a:r>
              <a:rPr lang="en-US" sz="3396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Роль биоинженера в современном мире</a:t>
            </a:r>
            <a:endParaRPr lang="en-US" sz="33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3217902" y="4102298"/>
            <a:ext cx="388144" cy="388144"/>
          </a:xfrm>
          <a:prstGeom prst="roundRect">
            <a:avLst>
              <a:gd name="adj" fmla="val 13334"/>
            </a:avLst>
          </a:prstGeom>
          <a:solidFill>
            <a:srgbClr val="2D3033"/>
          </a:solidFill>
          <a:ln/>
        </p:spPr>
      </p:sp>
      <p:sp>
        <p:nvSpPr>
          <p:cNvPr id="7" name="Text 3"/>
          <p:cNvSpPr/>
          <p:nvPr/>
        </p:nvSpPr>
        <p:spPr>
          <a:xfrm>
            <a:off x="3367326" y="4134683"/>
            <a:ext cx="89297" cy="323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7"/>
              </a:lnSpc>
              <a:buNone/>
            </a:pPr>
            <a:r>
              <a:rPr lang="en-US" sz="2038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1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778448" y="4161592"/>
            <a:ext cx="3005137" cy="269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3"/>
              </a:lnSpc>
              <a:buNone/>
            </a:pPr>
            <a:r>
              <a:rPr lang="en-US" sz="1698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Улучшение качества жизни</a:t>
            </a:r>
            <a:endParaRPr lang="en-US" sz="16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778448" y="4534495"/>
            <a:ext cx="3450550" cy="1379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3"/>
              </a:lnSpc>
              <a:buNone/>
            </a:pPr>
            <a:r>
              <a:rPr lang="en-US" sz="1358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Биоинженеры разрабатывают технологии, которые помогают людям с ограниченными возможностями восстанавливать функции организма и вести более независимую жизнь.</a:t>
            </a:r>
            <a:endParaRPr lang="en-US" sz="13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7401401" y="4102298"/>
            <a:ext cx="388144" cy="388144"/>
          </a:xfrm>
          <a:prstGeom prst="roundRect">
            <a:avLst>
              <a:gd name="adj" fmla="val 13334"/>
            </a:avLst>
          </a:prstGeom>
          <a:solidFill>
            <a:srgbClr val="2D3033"/>
          </a:solidFill>
          <a:ln/>
        </p:spPr>
      </p:sp>
      <p:sp>
        <p:nvSpPr>
          <p:cNvPr id="11" name="Text 7"/>
          <p:cNvSpPr/>
          <p:nvPr/>
        </p:nvSpPr>
        <p:spPr>
          <a:xfrm>
            <a:off x="7516058" y="4134683"/>
            <a:ext cx="158710" cy="323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7"/>
              </a:lnSpc>
              <a:buNone/>
            </a:pPr>
            <a:r>
              <a:rPr lang="en-US" sz="2038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2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961948" y="4161592"/>
            <a:ext cx="2156460" cy="269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3"/>
              </a:lnSpc>
              <a:buNone/>
            </a:pPr>
            <a:r>
              <a:rPr lang="en-US" sz="1698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Спасение жизней</a:t>
            </a:r>
            <a:endParaRPr lang="en-US" sz="16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961948" y="4534495"/>
            <a:ext cx="3450550" cy="1379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3"/>
              </a:lnSpc>
              <a:buNone/>
            </a:pPr>
            <a:r>
              <a:rPr lang="en-US" sz="1358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Их работа над искусственными органами, протезами и диагностическими инструментами позволяет спасать жизни и лечить серьезные заболевания.</a:t>
            </a:r>
            <a:endParaRPr lang="en-US" sz="13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3217902" y="6221611"/>
            <a:ext cx="388144" cy="388144"/>
          </a:xfrm>
          <a:prstGeom prst="roundRect">
            <a:avLst>
              <a:gd name="adj" fmla="val 13334"/>
            </a:avLst>
          </a:prstGeom>
          <a:solidFill>
            <a:srgbClr val="2D3033"/>
          </a:solidFill>
          <a:ln/>
        </p:spPr>
      </p:sp>
      <p:sp>
        <p:nvSpPr>
          <p:cNvPr id="15" name="Text 11"/>
          <p:cNvSpPr/>
          <p:nvPr/>
        </p:nvSpPr>
        <p:spPr>
          <a:xfrm>
            <a:off x="3331726" y="6253996"/>
            <a:ext cx="160496" cy="323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7"/>
              </a:lnSpc>
              <a:buNone/>
            </a:pPr>
            <a:r>
              <a:rPr lang="en-US" sz="2038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3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3778448" y="6280904"/>
            <a:ext cx="2346841" cy="269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3"/>
              </a:lnSpc>
              <a:buNone/>
            </a:pPr>
            <a:r>
              <a:rPr lang="en-US" sz="1698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Устойчивое развитие</a:t>
            </a:r>
            <a:endParaRPr lang="en-US" sz="16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3778448" y="6653808"/>
            <a:ext cx="3450550" cy="1103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3"/>
              </a:lnSpc>
              <a:buNone/>
            </a:pPr>
            <a:r>
              <a:rPr lang="en-US" sz="1358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Биоинженерные решения в области экологии и энергетики способствуют устойчивому развитию и защите окружающей среды.</a:t>
            </a:r>
            <a:endParaRPr lang="en-US" sz="13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7401401" y="6221611"/>
            <a:ext cx="388144" cy="388144"/>
          </a:xfrm>
          <a:prstGeom prst="roundRect">
            <a:avLst>
              <a:gd name="adj" fmla="val 13334"/>
            </a:avLst>
          </a:prstGeom>
          <a:solidFill>
            <a:srgbClr val="2D3033"/>
          </a:solidFill>
          <a:ln/>
        </p:spPr>
      </p:sp>
      <p:sp>
        <p:nvSpPr>
          <p:cNvPr id="19" name="Text 15"/>
          <p:cNvSpPr/>
          <p:nvPr/>
        </p:nvSpPr>
        <p:spPr>
          <a:xfrm>
            <a:off x="7519749" y="6253996"/>
            <a:ext cx="151448" cy="323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7"/>
              </a:lnSpc>
              <a:buNone/>
            </a:pPr>
            <a:r>
              <a:rPr lang="en-US" sz="2038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4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7961948" y="6280904"/>
            <a:ext cx="2156460" cy="269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3"/>
              </a:lnSpc>
              <a:buNone/>
            </a:pPr>
            <a:r>
              <a:rPr lang="en-US" sz="1698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Научные открытия</a:t>
            </a:r>
            <a:endParaRPr lang="en-US" sz="16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7961948" y="6653808"/>
            <a:ext cx="3450550" cy="1103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3"/>
              </a:lnSpc>
              <a:buNone/>
            </a:pPr>
            <a:r>
              <a:rPr lang="en-US" sz="1358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Фундаментальные исследования биоинженеров ведут к новым научным открытиям, которые расширяют границы знаний.</a:t>
            </a:r>
            <a:endParaRPr lang="en-US" sz="13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C08B00-0424-4E84-A7E5-8EED1CA4FDC5}"/>
              </a:ext>
            </a:extLst>
          </p:cNvPr>
          <p:cNvSpPr txBox="1"/>
          <p:nvPr/>
        </p:nvSpPr>
        <p:spPr>
          <a:xfrm>
            <a:off x="12866918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74080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Основные направления и специализации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2573893"/>
            <a:ext cx="5166122" cy="2346365"/>
          </a:xfrm>
          <a:prstGeom prst="roundRect">
            <a:avLst>
              <a:gd name="adj" fmla="val 2841"/>
            </a:avLst>
          </a:prstGeom>
          <a:solidFill>
            <a:srgbClr val="2D3033"/>
          </a:solidFill>
          <a:ln/>
        </p:spPr>
      </p:sp>
      <p:sp>
        <p:nvSpPr>
          <p:cNvPr id="6" name="Text 3"/>
          <p:cNvSpPr/>
          <p:nvPr/>
        </p:nvSpPr>
        <p:spPr>
          <a:xfrm>
            <a:off x="2260163" y="2796064"/>
            <a:ext cx="29732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Тканевая инженерия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60163" y="3276481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Разработка искусственных тканей и органов для трансплантации, с использованием стволовых клеток и биосовместимых материалов.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2573893"/>
            <a:ext cx="5166122" cy="2346365"/>
          </a:xfrm>
          <a:prstGeom prst="roundRect">
            <a:avLst>
              <a:gd name="adj" fmla="val 2841"/>
            </a:avLst>
          </a:prstGeom>
          <a:solidFill>
            <a:srgbClr val="2D3033"/>
          </a:solidFill>
          <a:ln/>
        </p:spPr>
      </p:sp>
      <p:sp>
        <p:nvSpPr>
          <p:cNvPr id="9" name="Text 6"/>
          <p:cNvSpPr/>
          <p:nvPr/>
        </p:nvSpPr>
        <p:spPr>
          <a:xfrm>
            <a:off x="7648456" y="279606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Нейроинженерия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48456" y="3276481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Создание нейропротезов и интерфейсов "мозг-компьютер" для восстановления двигательных и сенсорных функций.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037993" y="5142428"/>
            <a:ext cx="5166122" cy="2346365"/>
          </a:xfrm>
          <a:prstGeom prst="roundRect">
            <a:avLst>
              <a:gd name="adj" fmla="val 2841"/>
            </a:avLst>
          </a:prstGeom>
          <a:solidFill>
            <a:srgbClr val="2D3033"/>
          </a:solidFill>
          <a:ln/>
        </p:spPr>
      </p:sp>
      <p:sp>
        <p:nvSpPr>
          <p:cNvPr id="12" name="Text 9"/>
          <p:cNvSpPr/>
          <p:nvPr/>
        </p:nvSpPr>
        <p:spPr>
          <a:xfrm>
            <a:off x="2260163" y="5364599"/>
            <a:ext cx="441257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Биомедицинская визуализация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260163" y="5845016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Разработка новых методов визуализации организма, таких как МРТ, ПЭТ-КТ, для улучшения диагностики и мониторинга состояния пациентов.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5142428"/>
            <a:ext cx="5166122" cy="2346365"/>
          </a:xfrm>
          <a:prstGeom prst="roundRect">
            <a:avLst>
              <a:gd name="adj" fmla="val 2841"/>
            </a:avLst>
          </a:prstGeom>
          <a:solidFill>
            <a:srgbClr val="2D3033"/>
          </a:solidFill>
          <a:ln/>
        </p:spPr>
      </p:sp>
      <p:sp>
        <p:nvSpPr>
          <p:cNvPr id="15" name="Text 12"/>
          <p:cNvSpPr/>
          <p:nvPr/>
        </p:nvSpPr>
        <p:spPr>
          <a:xfrm>
            <a:off x="7648456" y="5364599"/>
            <a:ext cx="27882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Био-робототехника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48456" y="5845016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Создание роботизированных систем, которые могут взаимодействовать с живыми организмами, например, хирургические роботы.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F77826-414E-4113-8E7E-9BC0B3777424}"/>
              </a:ext>
            </a:extLst>
          </p:cNvPr>
          <p:cNvSpPr txBox="1"/>
          <p:nvPr/>
        </p:nvSpPr>
        <p:spPr>
          <a:xfrm>
            <a:off x="12866918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15169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Ключевые навыки и качества биоинженера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984778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762375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Аналитическое мышление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4589978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Способность решать сложные проблемы, анализировать данные и принимать обоснованные решения.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2984778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376237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Креативность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759881" y="4242792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Умение находить нестандартные решения и создавать инновационные продукты и технологии.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984778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762375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Междисциплинарность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4589978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Способность работать на стыке различных областей знаний, таких как биология, медицина, инженерия и технологии.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2984778"/>
            <a:ext cx="555427" cy="55542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3762375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Командная работа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203656" y="4589978"/>
            <a:ext cx="238875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Навыки эффективного взаимодействия с коллегами из разных специальностей для достижения общих целей.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303CAE-E800-45A5-BBCD-4AEC0FE2B674}"/>
              </a:ext>
            </a:extLst>
          </p:cNvPr>
          <p:cNvSpPr txBox="1"/>
          <p:nvPr/>
        </p:nvSpPr>
        <p:spPr>
          <a:xfrm>
            <a:off x="12866918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306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65320" y="592336"/>
            <a:ext cx="9357360" cy="1346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01"/>
              </a:lnSpc>
              <a:buNone/>
            </a:pPr>
            <a:r>
              <a:rPr lang="en-US" sz="424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Возможности обучения и развития карьеры</a:t>
            </a:r>
            <a:endParaRPr lang="en-US" sz="42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320" y="2261473"/>
            <a:ext cx="1077039" cy="193024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865376" y="2476857"/>
            <a:ext cx="2926318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Высшее образование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865376" y="2942630"/>
            <a:ext cx="7957304" cy="1033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Обучение по программам бакалавриата и магистратуры в области биоинженерии, биомедицинской инженерии или смежным специальностям.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320" y="4191714"/>
            <a:ext cx="1077039" cy="172331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5376" y="4407098"/>
            <a:ext cx="2759393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Практический опыт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865376" y="4872871"/>
            <a:ext cx="795730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Стажировки, практики и участие в научно-исследовательских проектах для приобретения навыков работы в лабораториях и на производстве.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320" y="5915025"/>
            <a:ext cx="1077039" cy="172331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865376" y="6130409"/>
            <a:ext cx="3611166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Дополнительное обучение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865376" y="6596182"/>
            <a:ext cx="795730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Курсы повышения квалификации, сертификации и профессиональные ассоциации для непрерывного развития компетенций.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9E947-7182-46F3-A085-C2530B2EE25E}"/>
              </a:ext>
            </a:extLst>
          </p:cNvPr>
          <p:cNvSpPr txBox="1"/>
          <p:nvPr/>
        </p:nvSpPr>
        <p:spPr>
          <a:xfrm>
            <a:off x="12866918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4734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3343513" y="459819"/>
            <a:ext cx="7943374" cy="10448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15"/>
              </a:lnSpc>
              <a:buNone/>
            </a:pPr>
            <a:r>
              <a:rPr lang="en-US" sz="3292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Заключение: перспективы в сфере биоинженерии</a:t>
            </a:r>
            <a:endParaRPr lang="en-US" sz="32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510677" y="1947029"/>
            <a:ext cx="3633549" cy="267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07"/>
              </a:lnSpc>
              <a:buNone/>
            </a:pPr>
            <a:r>
              <a:rPr lang="en-US" sz="131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Устойчивый спрос</a:t>
            </a:r>
            <a:endParaRPr lang="en-US" sz="13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486174" y="1947029"/>
            <a:ext cx="3633549" cy="1338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7"/>
              </a:lnSpc>
              <a:buNone/>
            </a:pPr>
            <a:r>
              <a:rPr lang="en-US" sz="131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Благодаря быстрому развитию медицинских технологий и растущим потребностям в улучшении качества жизни, биоинженеры будут пользоваться высоким спросом на рынке труда.</a:t>
            </a:r>
            <a:endParaRPr lang="en-US" sz="13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343513" y="3393162"/>
            <a:ext cx="7943374" cy="1554004"/>
          </a:xfrm>
          <a:prstGeom prst="rect">
            <a:avLst/>
          </a:prstGeom>
          <a:solidFill>
            <a:srgbClr val="2D3033"/>
          </a:solidFill>
          <a:ln/>
        </p:spPr>
      </p:sp>
      <p:sp>
        <p:nvSpPr>
          <p:cNvPr id="8" name="Text 5"/>
          <p:cNvSpPr/>
          <p:nvPr/>
        </p:nvSpPr>
        <p:spPr>
          <a:xfrm>
            <a:off x="3510677" y="3501033"/>
            <a:ext cx="3633549" cy="267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07"/>
              </a:lnSpc>
              <a:buNone/>
            </a:pPr>
            <a:r>
              <a:rPr lang="en-US" sz="131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Широкие возможности</a:t>
            </a:r>
            <a:endParaRPr lang="en-US" sz="13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86174" y="3501033"/>
            <a:ext cx="3633549" cy="1338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7"/>
              </a:lnSpc>
              <a:buNone/>
            </a:pPr>
            <a:r>
              <a:rPr lang="en-US" sz="131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Биоинженерия предлагает множество вариантов карьеры, от разработки инновационных медицинских устройств до исследований в области регенеративной медицины.</a:t>
            </a:r>
            <a:endParaRPr lang="en-US" sz="13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510677" y="5055037"/>
            <a:ext cx="3633549" cy="267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07"/>
              </a:lnSpc>
              <a:buNone/>
            </a:pPr>
            <a:r>
              <a:rPr lang="en-US" sz="131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Социальная значимость</a:t>
            </a:r>
            <a:endParaRPr lang="en-US" sz="13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486174" y="5055037"/>
            <a:ext cx="3633549" cy="1070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7"/>
              </a:lnSpc>
              <a:buNone/>
            </a:pPr>
            <a:r>
              <a:rPr lang="en-US" sz="131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Работа биоинженеров напрямую влияет на здоровье и качество жизни людей, что делает эту профессию крайне важной и значимой для общества.</a:t>
            </a:r>
            <a:endParaRPr lang="en-US" sz="13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343513" y="6233517"/>
            <a:ext cx="7943374" cy="1554004"/>
          </a:xfrm>
          <a:prstGeom prst="rect">
            <a:avLst/>
          </a:prstGeom>
          <a:solidFill>
            <a:srgbClr val="2D3033"/>
          </a:solidFill>
          <a:ln/>
        </p:spPr>
      </p:sp>
      <p:sp>
        <p:nvSpPr>
          <p:cNvPr id="13" name="Text 10"/>
          <p:cNvSpPr/>
          <p:nvPr/>
        </p:nvSpPr>
        <p:spPr>
          <a:xfrm>
            <a:off x="3510677" y="6341388"/>
            <a:ext cx="3633549" cy="267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07"/>
              </a:lnSpc>
              <a:buNone/>
            </a:pPr>
            <a:r>
              <a:rPr lang="en-US" sz="131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Высокий уровень оплаты</a:t>
            </a:r>
            <a:endParaRPr lang="en-US" sz="13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486174" y="6341388"/>
            <a:ext cx="3633549" cy="1338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7"/>
              </a:lnSpc>
              <a:buNone/>
            </a:pPr>
            <a:r>
              <a:rPr lang="en-US" sz="131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Благодаря своим уникальным компетенциям на стыке науки и инженерии, биоинженеры имеют хорошие перспективы для карьерного роста и высокой заработной платы.</a:t>
            </a:r>
            <a:endParaRPr lang="en-US" sz="13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3D91D4-C3E4-4899-B84F-763620EBEB8B}"/>
              </a:ext>
            </a:extLst>
          </p:cNvPr>
          <p:cNvSpPr txBox="1"/>
          <p:nvPr/>
        </p:nvSpPr>
        <p:spPr>
          <a:xfrm>
            <a:off x="12866918" y="32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747</Words>
  <Application>Microsoft Office PowerPoint</Application>
  <PresentationFormat>Произвольный</PresentationFormat>
  <Paragraphs>85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2024-05-15T14:08:41Z</dcterms:created>
  <dcterms:modified xsi:type="dcterms:W3CDTF">2024-05-15T14:15:32Z</dcterms:modified>
</cp:coreProperties>
</file>