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9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2822" y="119437"/>
            <a:ext cx="7307577" cy="2286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913"/>
              </a:lnSpc>
              <a:buNone/>
            </a:pPr>
            <a:r>
              <a:rPr lang="en-US" sz="4731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Конфигурации планет. Синодический и сидерический период</a:t>
            </a:r>
            <a:endParaRPr lang="en-US" sz="4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22822" y="2469667"/>
            <a:ext cx="7307577" cy="19502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371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Изучение конфигураций планет и их периодов является важной частью астрономии. Это позволяет нам понять движение космических тел, их взаимное расположение относительно Земли, а также условия видимости планет с поверхности нашей планеты. В этой презентации мы рассмотрим основные понятия, связанные с синодическим и сидерическим периодами, и исследуем, как они влияют на наблюдение планет.</a:t>
            </a:r>
            <a:endParaRPr lang="en-US" sz="13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C9E29-929D-4F8B-A422-D0A120436E7F}"/>
              </a:ext>
            </a:extLst>
          </p:cNvPr>
          <p:cNvSpPr txBox="1"/>
          <p:nvPr/>
        </p:nvSpPr>
        <p:spPr>
          <a:xfrm>
            <a:off x="7307580" y="4854362"/>
            <a:ext cx="733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"Конфигурации планет. Синодический и сидерический период"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82310-F822-44D3-8B00-4AB68C7430B5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4746" y="605909"/>
            <a:ext cx="9090660" cy="6873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12"/>
              </a:lnSpc>
              <a:buNone/>
            </a:pPr>
            <a:r>
              <a:rPr lang="en-US" sz="4330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Введение в конфигурации планет</a:t>
            </a:r>
            <a:endParaRPr lang="en-US" sz="4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32761" y="1623179"/>
            <a:ext cx="43934" cy="6000512"/>
          </a:xfrm>
          <a:prstGeom prst="roundRect">
            <a:avLst>
              <a:gd name="adj" fmla="val 225295"/>
            </a:avLst>
          </a:prstGeom>
          <a:solidFill>
            <a:srgbClr val="194A99"/>
          </a:solidFill>
          <a:ln/>
        </p:spPr>
      </p:sp>
      <p:sp>
        <p:nvSpPr>
          <p:cNvPr id="7" name="Shape 3"/>
          <p:cNvSpPr/>
          <p:nvPr/>
        </p:nvSpPr>
        <p:spPr>
          <a:xfrm>
            <a:off x="1402080" y="2020431"/>
            <a:ext cx="769739" cy="43934"/>
          </a:xfrm>
          <a:prstGeom prst="roundRect">
            <a:avLst>
              <a:gd name="adj" fmla="val 225295"/>
            </a:avLst>
          </a:prstGeom>
          <a:solidFill>
            <a:srgbClr val="194A99"/>
          </a:solidFill>
          <a:ln/>
        </p:spPr>
      </p:sp>
      <p:sp>
        <p:nvSpPr>
          <p:cNvPr id="8" name="Shape 4"/>
          <p:cNvSpPr/>
          <p:nvPr/>
        </p:nvSpPr>
        <p:spPr>
          <a:xfrm>
            <a:off x="907256" y="1794986"/>
            <a:ext cx="494824" cy="494824"/>
          </a:xfrm>
          <a:prstGeom prst="roundRect">
            <a:avLst>
              <a:gd name="adj" fmla="val 2000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64538" y="1836182"/>
            <a:ext cx="180142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64343" y="1843087"/>
            <a:ext cx="380797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Гелиоцентрическая система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64343" y="2318623"/>
            <a:ext cx="7783711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1"/>
              </a:lnSpc>
              <a:buNone/>
            </a:pPr>
            <a:r>
              <a:rPr lang="en-US" sz="173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Конфигурации планет основаны на их движении вокруг Солнца. Солнце является центральным небесным телом, а планеты совершают орбитальное движение вокруг него.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402080" y="4211181"/>
            <a:ext cx="769739" cy="43934"/>
          </a:xfrm>
          <a:prstGeom prst="roundRect">
            <a:avLst>
              <a:gd name="adj" fmla="val 225295"/>
            </a:avLst>
          </a:prstGeom>
          <a:solidFill>
            <a:srgbClr val="194A99"/>
          </a:solidFill>
          <a:ln/>
        </p:spPr>
      </p:sp>
      <p:sp>
        <p:nvSpPr>
          <p:cNvPr id="13" name="Shape 9"/>
          <p:cNvSpPr/>
          <p:nvPr/>
        </p:nvSpPr>
        <p:spPr>
          <a:xfrm>
            <a:off x="907256" y="3985736"/>
            <a:ext cx="494824" cy="494824"/>
          </a:xfrm>
          <a:prstGeom prst="roundRect">
            <a:avLst>
              <a:gd name="adj" fmla="val 2000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64538" y="4026932"/>
            <a:ext cx="180142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64343" y="4033838"/>
            <a:ext cx="2749391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Элементы орбиты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64343" y="4509373"/>
            <a:ext cx="7783711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1"/>
              </a:lnSpc>
              <a:buNone/>
            </a:pPr>
            <a:r>
              <a:rPr lang="en-US" sz="173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Каждая планета имеет свою уникальную орбиту, определяемую элементами, такими как большая полуось, эксцентриситет, наклон и долгота восходящего узла.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402080" y="6401931"/>
            <a:ext cx="769739" cy="43934"/>
          </a:xfrm>
          <a:prstGeom prst="roundRect">
            <a:avLst>
              <a:gd name="adj" fmla="val 225295"/>
            </a:avLst>
          </a:prstGeom>
          <a:solidFill>
            <a:srgbClr val="194A99"/>
          </a:solidFill>
          <a:ln/>
        </p:spPr>
      </p:sp>
      <p:sp>
        <p:nvSpPr>
          <p:cNvPr id="18" name="Shape 14"/>
          <p:cNvSpPr/>
          <p:nvPr/>
        </p:nvSpPr>
        <p:spPr>
          <a:xfrm>
            <a:off x="907256" y="6176486"/>
            <a:ext cx="494824" cy="494824"/>
          </a:xfrm>
          <a:prstGeom prst="roundRect">
            <a:avLst>
              <a:gd name="adj" fmla="val 2000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64538" y="6217682"/>
            <a:ext cx="180142" cy="4123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7"/>
              </a:lnSpc>
              <a:buNone/>
            </a:pPr>
            <a:r>
              <a:rPr lang="en-US" sz="259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5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364343" y="6224588"/>
            <a:ext cx="2975848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16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Взаиморасположение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364343" y="6700123"/>
            <a:ext cx="7783711" cy="703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1"/>
              </a:lnSpc>
              <a:buNone/>
            </a:pPr>
            <a:r>
              <a:rPr lang="en-US" sz="173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Положение планет относительно друг друга и Земли определяет их конфигурацию, которая меняется с течением времени.</a:t>
            </a:r>
            <a:endParaRPr lang="en-US" sz="17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3A4D61-451C-414B-8016-D535B4C904A3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172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879169" y="564952"/>
            <a:ext cx="8871942" cy="1283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56"/>
              </a:lnSpc>
              <a:buNone/>
            </a:pPr>
            <a:r>
              <a:rPr lang="en-US" sz="404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Основные понятия: синодический и сидерический периоды</a:t>
            </a:r>
            <a:endParaRPr lang="en-US" sz="40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879169" y="2362438"/>
            <a:ext cx="2622828" cy="6419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8"/>
              </a:lnSpc>
              <a:buNone/>
            </a:pPr>
            <a:r>
              <a:rPr lang="en-US" sz="2022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Синодический период</a:t>
            </a:r>
            <a:endParaRPr lang="en-US" sz="20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879169" y="3209806"/>
            <a:ext cx="2622828" cy="42735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Синодический период - это время, в течение которого планета совершает один полный цикл относительного положения Земли. Он определяется временем, необходимым для того, чтобы планета вернулась в ту же самую конфигурацию по отношению к Земле и Солнцу.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010870" y="2362438"/>
            <a:ext cx="2622828" cy="6419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8"/>
              </a:lnSpc>
              <a:buNone/>
            </a:pPr>
            <a:r>
              <a:rPr lang="en-US" sz="2022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Сидерический период</a:t>
            </a:r>
            <a:endParaRPr lang="en-US" sz="20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010870" y="3209806"/>
            <a:ext cx="2622828" cy="32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Сидерический период - это время, за которое планета совершает полный оборот вокруг Солнца. Он определяется временем, необходимым для того, чтобы планета вернулась в ту же самую точку своей орбиты относительно звезд.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142571" y="2362438"/>
            <a:ext cx="2622828" cy="6419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8"/>
              </a:lnSpc>
              <a:buNone/>
            </a:pPr>
            <a:r>
              <a:rPr lang="en-US" sz="2022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Связь между периодами</a:t>
            </a:r>
            <a:endParaRPr lang="en-US" sz="20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142571" y="3209806"/>
            <a:ext cx="2622828" cy="26298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8"/>
              </a:lnSpc>
              <a:buNone/>
            </a:pPr>
            <a:r>
              <a:rPr lang="en-US" sz="16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Синодический период больше сидерического, поскольку Земля также движется вокруг Солнца, что создает дополнительный "цикл" для планет, видимых с Земли.</a:t>
            </a:r>
            <a:endParaRPr lang="en-US" sz="16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63908-5E88-4021-8AAD-7EC4C484CBD0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9510" y="592217"/>
            <a:ext cx="9293662" cy="2689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96"/>
              </a:lnSpc>
              <a:buNone/>
            </a:pPr>
            <a:r>
              <a:rPr lang="en-US" sz="423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Различия в положениях космических объектов относительно земного наблюдателя</a:t>
            </a:r>
            <a:endParaRPr lang="en-US" sz="42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9510" y="3772972"/>
            <a:ext cx="484227" cy="484227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3458" y="3813334"/>
            <a:ext cx="176332" cy="4033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38883" y="3846909"/>
            <a:ext cx="3839885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8"/>
              </a:lnSpc>
              <a:buNone/>
            </a:pPr>
            <a:r>
              <a:rPr lang="en-US" sz="21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Геоцентрическая перспектива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38883" y="4648676"/>
            <a:ext cx="3839885" cy="13773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169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 Земли наблюдатель видит, как планеты движутся относительно Солнца и Земли, что определяет их конфигурацию и видимость.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3913" y="3772972"/>
            <a:ext cx="484227" cy="484227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47861" y="3813334"/>
            <a:ext cx="176332" cy="4033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293287" y="3846909"/>
            <a:ext cx="3839885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8"/>
              </a:lnSpc>
              <a:buNone/>
            </a:pPr>
            <a:r>
              <a:rPr lang="en-US" sz="21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Гелиоцентрическая реальность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293287" y="4648676"/>
            <a:ext cx="3839885" cy="13773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169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 действительности планеты движутся вокруг Солнца, а Земля вращается вокруг своей оси и движется по собственной орбите.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9510" y="6409253"/>
            <a:ext cx="484227" cy="484227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93458" y="6449616"/>
            <a:ext cx="176332" cy="4033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38883" y="6483191"/>
            <a:ext cx="2690217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8"/>
              </a:lnSpc>
              <a:buNone/>
            </a:pPr>
            <a:r>
              <a:rPr lang="en-US" sz="211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Эффект параллакса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38883" y="6948607"/>
            <a:ext cx="8594288" cy="688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169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Из-за этого различия в положениях возникает параллакс - смещение объектов на небе из-за изменения точки наблюдения.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D04A1-C249-438A-A70F-8AAD9367EC8E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782133" y="577334"/>
            <a:ext cx="9066014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Условия видимости планет: факторы и примеры</a:t>
            </a:r>
            <a:endParaRPr lang="en-US" sz="4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782133" y="2309217"/>
            <a:ext cx="4428053" cy="2567821"/>
          </a:xfrm>
          <a:prstGeom prst="roundRect">
            <a:avLst>
              <a:gd name="adj" fmla="val 367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999661" y="2526744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Фазы Венеры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99661" y="2980730"/>
            <a:ext cx="399299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Венера демонстрирует фазы, подобные фазам Луны, из-за её положения относительно Земли и Солнца. Это влияет на её видимость и яркость.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0094" y="2309217"/>
            <a:ext cx="4428053" cy="2567821"/>
          </a:xfrm>
          <a:prstGeom prst="roundRect">
            <a:avLst>
              <a:gd name="adj" fmla="val 367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37621" y="2526744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Видимость Марса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37621" y="2980730"/>
            <a:ext cx="399299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Марс виден лучше всего во время противостояния, когда он находится на противоположной от Солнца стороне Земли. В это время он кажется ярче и больше.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782133" y="5086945"/>
            <a:ext cx="4428053" cy="2567821"/>
          </a:xfrm>
          <a:prstGeom prst="roundRect">
            <a:avLst>
              <a:gd name="adj" fmla="val 367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999661" y="5304473"/>
            <a:ext cx="262437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Кольца Сатурна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999661" y="5758458"/>
            <a:ext cx="3992999" cy="1343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Кольца Сатурна становятся видимыми или невидимыми из-за изменения угла наклона планеты относительно Земли.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0094" y="5086945"/>
            <a:ext cx="4428053" cy="2567821"/>
          </a:xfrm>
          <a:prstGeom prst="roundRect">
            <a:avLst>
              <a:gd name="adj" fmla="val 367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37621" y="5304473"/>
            <a:ext cx="3075146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Невидимость Меркурия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37621" y="5758458"/>
            <a:ext cx="3992999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Меркурий сложно наблюдать с Земли, так как он всегда находится близко к Солнцу. Лучше всего его можно увидеть во время нижнего соединения.</a:t>
            </a:r>
            <a:endParaRPr lang="en-US" sz="1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1B8AF-8DEA-4DAF-B705-5CBE796967E7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310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07004" y="577810"/>
            <a:ext cx="9073991" cy="1313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71"/>
              </a:lnSpc>
              <a:buNone/>
            </a:pPr>
            <a:r>
              <a:rPr lang="en-US" sz="413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Противостояние и соединение планет: объяснение и примеры</a:t>
            </a:r>
            <a:endParaRPr lang="en-US" sz="41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04" y="2206228"/>
            <a:ext cx="1050608" cy="188297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72770" y="2416254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Противостояние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72770" y="2870478"/>
            <a:ext cx="7708225" cy="1008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Это ситуация, когда планета, Земля и Солнце выстраиваются на одной прямой линии, причем планета находится на противоположной от Солнца стороне.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004" y="4089202"/>
            <a:ext cx="1050608" cy="188297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72770" y="4299228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Соединение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72770" y="4753451"/>
            <a:ext cx="7708225" cy="1008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Это ситуация, когда планета, Земля и Солнце выстраиваются на одной прямой линии, причем планета находится на той же стороне, что и Солнце.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004" y="5972175"/>
            <a:ext cx="1050608" cy="1681043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72770" y="6182201"/>
            <a:ext cx="3958114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Верхнее и нижнее соединение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972770" y="6636425"/>
            <a:ext cx="7708225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При верхнем соединении планета проходит на фоне Солнца, а при нижнем - между Землей и Солнцем.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C58F0-839D-48C0-B04E-66459F80FD4D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7696" y="1334453"/>
            <a:ext cx="959489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Практическое моделирование конфигураций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96" y="3167539"/>
            <a:ext cx="537091" cy="5370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17696" y="3926800"/>
            <a:ext cx="21487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Земля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517696" y="4407218"/>
            <a:ext cx="214872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Наблюдатель на Земле воспринимает движение и положение планет относительно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673" y="3167539"/>
            <a:ext cx="537210" cy="5372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99673" y="3926919"/>
            <a:ext cx="2148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Солнце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999673" y="4407337"/>
            <a:ext cx="214884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Солнце является центром Солнечной системы, вокруг которого обращаются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167539"/>
            <a:ext cx="537091" cy="53709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926800"/>
            <a:ext cx="21487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Планеты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407218"/>
            <a:ext cx="214872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Каждая планета имеет свои орбиту, период обращения и конфигурацию относительно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745" y="3167539"/>
            <a:ext cx="537210" cy="5372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63745" y="3926919"/>
            <a:ext cx="2148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Наблюдение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963745" y="4407337"/>
            <a:ext cx="214884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Используя модели и симуляции, можно наглядно представить и изучить конфигурации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4351B-EE06-47B2-9882-EC813B806721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734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97361" y="3262432"/>
            <a:ext cx="9235678" cy="2004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63"/>
              </a:lnSpc>
              <a:buNone/>
            </a:pPr>
            <a:r>
              <a:rPr lang="en-US" sz="4210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Заключение: понимание синодического и сидерического периодов</a:t>
            </a:r>
            <a:endParaRPr lang="en-US" sz="42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697361" y="5588079"/>
            <a:ext cx="9235678" cy="2052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Синодический и сидерический периоды являются ключевыми концепциями для понимания движения и положения планет в Солнечной системе. Они определяют, как планеты воспринимаются с Земли, и объясняют, почему некоторые планеты бывают лучше видны в определенные периоды времени. Изучение этих периодов, а также факторов, влияющих на видимость планет, позволяет нам глубже познать устройство нашей Солнечной системы.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596B0-0803-4644-95BD-A45538841F39}"/>
              </a:ext>
            </a:extLst>
          </p:cNvPr>
          <p:cNvSpPr txBox="1"/>
          <p:nvPr/>
        </p:nvSpPr>
        <p:spPr>
          <a:xfrm>
            <a:off x="65311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708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2024-05-27T11:12:44Z</dcterms:created>
  <dcterms:modified xsi:type="dcterms:W3CDTF">2024-05-27T11:20:46Z</dcterms:modified>
</cp:coreProperties>
</file>