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8" d="100"/>
          <a:sy n="88" d="100"/>
        </p:scale>
        <p:origin x="6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50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newuroki.net/"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newuroki.net/"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newuroki.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newuroki.net/"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newuroki.ne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newuroki.net/" TargetMode="External"/><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hyperlink" Target="https://newuroki.net/" TargetMode="External"/><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newuroki.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7620" y="0"/>
            <a:ext cx="7315200" cy="8229600"/>
          </a:xfrm>
          <a:prstGeom prst="rect">
            <a:avLst/>
          </a:prstGeom>
        </p:spPr>
      </p:pic>
      <p:sp>
        <p:nvSpPr>
          <p:cNvPr id="5" name="Text 1"/>
          <p:cNvSpPr/>
          <p:nvPr/>
        </p:nvSpPr>
        <p:spPr>
          <a:xfrm>
            <a:off x="7307580" y="59853"/>
            <a:ext cx="7315200" cy="1670974"/>
          </a:xfrm>
          <a:prstGeom prst="rect">
            <a:avLst/>
          </a:prstGeom>
          <a:noFill/>
          <a:ln/>
        </p:spPr>
        <p:txBody>
          <a:bodyPr wrap="square" rtlCol="0" anchor="t"/>
          <a:lstStyle/>
          <a:p>
            <a:pPr marL="0" indent="0" algn="ctr">
              <a:lnSpc>
                <a:spcPts val="6679"/>
              </a:lnSpc>
              <a:buNone/>
            </a:pPr>
            <a:r>
              <a:rPr lang="en-US" sz="4000" b="1" dirty="0">
                <a:solidFill>
                  <a:srgbClr val="403C4E"/>
                </a:solidFill>
                <a:latin typeface="Arial" panose="020B0604020202020204" pitchFamily="34" charset="0"/>
                <a:ea typeface="Merriweather" pitchFamily="34" charset="-122"/>
                <a:cs typeface="Arial" panose="020B0604020202020204" pitchFamily="34" charset="0"/>
              </a:rPr>
              <a:t>Биология - система наук о живой природе</a:t>
            </a:r>
            <a:endParaRPr lang="en-US" sz="4000" dirty="0">
              <a:latin typeface="Arial" panose="020B0604020202020204" pitchFamily="34" charset="0"/>
              <a:cs typeface="Arial" panose="020B0604020202020204" pitchFamily="34" charset="0"/>
            </a:endParaRPr>
          </a:p>
        </p:txBody>
      </p:sp>
      <p:sp>
        <p:nvSpPr>
          <p:cNvPr id="6" name="Text 2"/>
          <p:cNvSpPr/>
          <p:nvPr/>
        </p:nvSpPr>
        <p:spPr>
          <a:xfrm>
            <a:off x="7307580" y="1973803"/>
            <a:ext cx="7315200" cy="2832140"/>
          </a:xfrm>
          <a:prstGeom prst="rect">
            <a:avLst/>
          </a:prstGeom>
          <a:noFill/>
          <a:ln/>
        </p:spPr>
        <p:txBody>
          <a:bodyPr wrap="square" rtlCol="0" anchor="t"/>
          <a:lstStyle/>
          <a:p>
            <a:pPr marL="0" indent="0">
              <a:lnSpc>
                <a:spcPts val="2478"/>
              </a:lnSpc>
              <a:buNone/>
            </a:pPr>
            <a:r>
              <a:rPr lang="en-US" sz="1549" dirty="0">
                <a:solidFill>
                  <a:srgbClr val="403C4E"/>
                </a:solidFill>
                <a:latin typeface="Arial" panose="020B0604020202020204" pitchFamily="34" charset="0"/>
                <a:ea typeface="Open Sans" pitchFamily="34" charset="-122"/>
                <a:cs typeface="Arial" panose="020B0604020202020204" pitchFamily="34" charset="0"/>
              </a:rPr>
              <a:t>Биология - это увлекательная наука, которая изучает все аспекты живой природы, от микроскопических организмов до огромных растений и животных. Она охватывает множество специализированных областей, каждая из которых предоставляет важные знания об удивительном разнообразии жизни на Земле. Как комплексная система наук, биология помогает нам лучше понять окружающий мир, открывать новые способы использования природных ресурсов и находить решения многих глобальных проблем.</a:t>
            </a:r>
            <a:endParaRPr lang="en-US" sz="1549"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F6F0835-5B74-4999-8FF5-9627D0EAC0C0}"/>
              </a:ext>
            </a:extLst>
          </p:cNvPr>
          <p:cNvSpPr txBox="1"/>
          <p:nvPr/>
        </p:nvSpPr>
        <p:spPr>
          <a:xfrm>
            <a:off x="7307580" y="4902721"/>
            <a:ext cx="7330440" cy="2308324"/>
          </a:xfrm>
          <a:prstGeom prst="rect">
            <a:avLst/>
          </a:prstGeom>
          <a:noFill/>
        </p:spPr>
        <p:txBody>
          <a:bodyPr wrap="square" rtlCol="0">
            <a:spAutoFit/>
          </a:bodyPr>
          <a:lstStyle/>
          <a:p>
            <a:pPr algn="ctr"/>
            <a:r>
              <a:rPr lang="ru-RU" sz="2400" b="1" dirty="0">
                <a:latin typeface="Arial" panose="020B0604020202020204" pitchFamily="34" charset="0"/>
                <a:cs typeface="Arial" panose="020B0604020202020204" pitchFamily="34" charset="0"/>
              </a:rPr>
              <a:t>Презентация для урока биологии в 5 классе по теме: "Биология - система наук о живой природе"</a:t>
            </a:r>
          </a:p>
          <a:p>
            <a:pPr algn="ctr"/>
            <a:r>
              <a:rPr lang="ru-RU" sz="2400" u="sng"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«Новые УРОКИ» </a:t>
            </a:r>
            <a:r>
              <a:rPr lang="en-US" sz="2400" u="sng"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newUROKI.net</a:t>
            </a:r>
            <a:endParaRPr lang="ru-RU" sz="2400" dirty="0">
              <a:latin typeface="Arial" panose="020B0604020202020204" pitchFamily="34" charset="0"/>
              <a:cs typeface="Arial" panose="020B0604020202020204" pitchFamily="34" charset="0"/>
            </a:endParaRPr>
          </a:p>
          <a:p>
            <a:pPr algn="ctr"/>
            <a:r>
              <a:rPr lang="ru-RU" sz="2400" dirty="0">
                <a:latin typeface="Arial" panose="020B0604020202020204" pitchFamily="34" charset="0"/>
                <a:cs typeface="Arial" panose="020B0604020202020204" pitchFamily="34" charset="0"/>
              </a:rPr>
              <a:t>Всё для учителя – всё бесплатно!</a:t>
            </a:r>
          </a:p>
          <a:p>
            <a:pPr algn="ctr"/>
            <a:endParaRPr lang="ru-RU"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A0DDA74-ACEE-4258-A309-BA47A1BC3974}"/>
              </a:ext>
            </a:extLst>
          </p:cNvPr>
          <p:cNvSpPr txBox="1"/>
          <p:nvPr/>
        </p:nvSpPr>
        <p:spPr>
          <a:xfrm>
            <a:off x="65314" y="65314"/>
            <a:ext cx="1723549" cy="369332"/>
          </a:xfrm>
          <a:prstGeom prst="rect">
            <a:avLst/>
          </a:prstGeom>
          <a:noFill/>
        </p:spPr>
        <p:txBody>
          <a:bodyPr wrap="none" rtlCol="0">
            <a:spAutoFit/>
          </a:bodyPr>
          <a:lstStyle/>
          <a:p>
            <a:r>
              <a:rPr lang="en-US" u="sng" dirty="0">
                <a:solidFill>
                  <a:schemeClr val="tx1">
                    <a:alpha val="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newUROKI.net</a:t>
            </a:r>
            <a:endParaRPr lang="ru-RU" dirty="0">
              <a:solidFill>
                <a:schemeClr val="tx1">
                  <a:alpha val="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1148"/>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0" y="0"/>
            <a:ext cx="14630400" cy="2282785"/>
          </a:xfrm>
          <a:prstGeom prst="rect">
            <a:avLst/>
          </a:prstGeom>
        </p:spPr>
      </p:pic>
      <p:sp>
        <p:nvSpPr>
          <p:cNvPr id="5" name="Text 1"/>
          <p:cNvSpPr/>
          <p:nvPr/>
        </p:nvSpPr>
        <p:spPr>
          <a:xfrm>
            <a:off x="2977753" y="2784991"/>
            <a:ext cx="5372457" cy="570667"/>
          </a:xfrm>
          <a:prstGeom prst="rect">
            <a:avLst/>
          </a:prstGeom>
          <a:noFill/>
          <a:ln/>
        </p:spPr>
        <p:txBody>
          <a:bodyPr wrap="none" rtlCol="0" anchor="t"/>
          <a:lstStyle/>
          <a:p>
            <a:pPr marL="0" indent="0">
              <a:lnSpc>
                <a:spcPts val="4494"/>
              </a:lnSpc>
              <a:buNone/>
            </a:pPr>
            <a:r>
              <a:rPr lang="en-US" sz="3595" b="1" dirty="0">
                <a:solidFill>
                  <a:srgbClr val="403C4E"/>
                </a:solidFill>
                <a:latin typeface="Arial" panose="020B0604020202020204" pitchFamily="34" charset="0"/>
                <a:ea typeface="Merriweather" pitchFamily="34" charset="-122"/>
                <a:cs typeface="Arial" panose="020B0604020202020204" pitchFamily="34" charset="0"/>
              </a:rPr>
              <a:t>Введение в биологию</a:t>
            </a:r>
            <a:endParaRPr lang="en-US" sz="3595" dirty="0">
              <a:latin typeface="Arial" panose="020B0604020202020204" pitchFamily="34" charset="0"/>
              <a:cs typeface="Arial" panose="020B0604020202020204" pitchFamily="34" charset="0"/>
            </a:endParaRPr>
          </a:p>
        </p:txBody>
      </p:sp>
      <p:sp>
        <p:nvSpPr>
          <p:cNvPr id="6" name="Shape 2"/>
          <p:cNvSpPr/>
          <p:nvPr/>
        </p:nvSpPr>
        <p:spPr>
          <a:xfrm>
            <a:off x="2977753" y="3772138"/>
            <a:ext cx="410885" cy="410885"/>
          </a:xfrm>
          <a:prstGeom prst="roundRect">
            <a:avLst>
              <a:gd name="adj" fmla="val 20002"/>
            </a:avLst>
          </a:prstGeom>
          <a:solidFill>
            <a:srgbClr val="FFD8CC"/>
          </a:solidFill>
          <a:ln w="7620">
            <a:solidFill>
              <a:srgbClr val="E5BEB2"/>
            </a:solidFill>
            <a:prstDash val="solid"/>
          </a:ln>
        </p:spPr>
      </p:sp>
      <p:sp>
        <p:nvSpPr>
          <p:cNvPr id="7" name="Text 3"/>
          <p:cNvSpPr/>
          <p:nvPr/>
        </p:nvSpPr>
        <p:spPr>
          <a:xfrm>
            <a:off x="3120390" y="3806309"/>
            <a:ext cx="125492" cy="342424"/>
          </a:xfrm>
          <a:prstGeom prst="rect">
            <a:avLst/>
          </a:prstGeom>
          <a:noFill/>
          <a:ln/>
        </p:spPr>
        <p:txBody>
          <a:bodyPr wrap="none" rtlCol="0" anchor="t"/>
          <a:lstStyle/>
          <a:p>
            <a:pPr marL="0" indent="0" algn="ctr">
              <a:lnSpc>
                <a:spcPts val="2696"/>
              </a:lnSpc>
              <a:buNone/>
            </a:pPr>
            <a:r>
              <a:rPr lang="en-US" sz="2157" b="1" dirty="0">
                <a:solidFill>
                  <a:srgbClr val="403C4E"/>
                </a:solidFill>
                <a:latin typeface="Arial" panose="020B0604020202020204" pitchFamily="34" charset="0"/>
                <a:ea typeface="Merriweather" pitchFamily="34" charset="-122"/>
                <a:cs typeface="Arial" panose="020B0604020202020204" pitchFamily="34" charset="0"/>
              </a:rPr>
              <a:t>1</a:t>
            </a:r>
            <a:endParaRPr lang="en-US" sz="2157" dirty="0">
              <a:latin typeface="Arial" panose="020B0604020202020204" pitchFamily="34" charset="0"/>
              <a:cs typeface="Arial" panose="020B0604020202020204" pitchFamily="34" charset="0"/>
            </a:endParaRPr>
          </a:p>
        </p:txBody>
      </p:sp>
      <p:sp>
        <p:nvSpPr>
          <p:cNvPr id="8" name="Text 4"/>
          <p:cNvSpPr/>
          <p:nvPr/>
        </p:nvSpPr>
        <p:spPr>
          <a:xfrm>
            <a:off x="3571161" y="3834884"/>
            <a:ext cx="2176582" cy="570548"/>
          </a:xfrm>
          <a:prstGeom prst="rect">
            <a:avLst/>
          </a:prstGeom>
          <a:noFill/>
          <a:ln/>
        </p:spPr>
        <p:txBody>
          <a:bodyPr wrap="square" rtlCol="0" anchor="t"/>
          <a:lstStyle/>
          <a:p>
            <a:pPr marL="0" indent="0">
              <a:lnSpc>
                <a:spcPts val="2247"/>
              </a:lnSpc>
              <a:buNone/>
            </a:pPr>
            <a:r>
              <a:rPr lang="en-US" sz="1798" b="1" dirty="0">
                <a:solidFill>
                  <a:srgbClr val="403C4E"/>
                </a:solidFill>
                <a:latin typeface="Arial" panose="020B0604020202020204" pitchFamily="34" charset="0"/>
                <a:ea typeface="Merriweather" pitchFamily="34" charset="-122"/>
                <a:cs typeface="Arial" panose="020B0604020202020204" pitchFamily="34" charset="0"/>
              </a:rPr>
              <a:t>Определение биологии</a:t>
            </a:r>
            <a:endParaRPr lang="en-US" sz="1798" dirty="0">
              <a:latin typeface="Arial" panose="020B0604020202020204" pitchFamily="34" charset="0"/>
              <a:cs typeface="Arial" panose="020B0604020202020204" pitchFamily="34" charset="0"/>
            </a:endParaRPr>
          </a:p>
        </p:txBody>
      </p:sp>
      <p:sp>
        <p:nvSpPr>
          <p:cNvPr id="9" name="Text 5"/>
          <p:cNvSpPr/>
          <p:nvPr/>
        </p:nvSpPr>
        <p:spPr>
          <a:xfrm>
            <a:off x="3571161" y="4514969"/>
            <a:ext cx="2176582" cy="1753076"/>
          </a:xfrm>
          <a:prstGeom prst="rect">
            <a:avLst/>
          </a:prstGeom>
          <a:noFill/>
          <a:ln/>
        </p:spPr>
        <p:txBody>
          <a:bodyPr wrap="square" rtlCol="0" anchor="t"/>
          <a:lstStyle/>
          <a:p>
            <a:pPr marL="0" indent="0">
              <a:lnSpc>
                <a:spcPts val="2301"/>
              </a:lnSpc>
              <a:buNone/>
            </a:pPr>
            <a:r>
              <a:rPr lang="en-US" sz="1438" dirty="0">
                <a:solidFill>
                  <a:srgbClr val="403C4E"/>
                </a:solidFill>
                <a:latin typeface="Arial" panose="020B0604020202020204" pitchFamily="34" charset="0"/>
                <a:ea typeface="Open Sans" pitchFamily="34" charset="-122"/>
                <a:cs typeface="Arial" panose="020B0604020202020204" pitchFamily="34" charset="0"/>
              </a:rPr>
              <a:t>Биология - это наука, изучающая живые организмы, их строение, функции, рост, происхождение и распространение.</a:t>
            </a:r>
            <a:endParaRPr lang="en-US" sz="1438" dirty="0">
              <a:latin typeface="Arial" panose="020B0604020202020204" pitchFamily="34" charset="0"/>
              <a:cs typeface="Arial" panose="020B0604020202020204" pitchFamily="34" charset="0"/>
            </a:endParaRPr>
          </a:p>
        </p:txBody>
      </p:sp>
      <p:sp>
        <p:nvSpPr>
          <p:cNvPr id="10" name="Shape 6"/>
          <p:cNvSpPr/>
          <p:nvPr/>
        </p:nvSpPr>
        <p:spPr>
          <a:xfrm>
            <a:off x="5930265" y="3772138"/>
            <a:ext cx="410885" cy="410885"/>
          </a:xfrm>
          <a:prstGeom prst="roundRect">
            <a:avLst>
              <a:gd name="adj" fmla="val 20002"/>
            </a:avLst>
          </a:prstGeom>
          <a:solidFill>
            <a:srgbClr val="FFD8CC"/>
          </a:solidFill>
          <a:ln w="7620">
            <a:solidFill>
              <a:srgbClr val="E5BEB2"/>
            </a:solidFill>
            <a:prstDash val="solid"/>
          </a:ln>
        </p:spPr>
      </p:sp>
      <p:sp>
        <p:nvSpPr>
          <p:cNvPr id="11" name="Text 7"/>
          <p:cNvSpPr/>
          <p:nvPr/>
        </p:nvSpPr>
        <p:spPr>
          <a:xfrm>
            <a:off x="6052780" y="3806309"/>
            <a:ext cx="165735" cy="342424"/>
          </a:xfrm>
          <a:prstGeom prst="rect">
            <a:avLst/>
          </a:prstGeom>
          <a:noFill/>
          <a:ln/>
        </p:spPr>
        <p:txBody>
          <a:bodyPr wrap="none" rtlCol="0" anchor="t"/>
          <a:lstStyle/>
          <a:p>
            <a:pPr marL="0" indent="0" algn="ctr">
              <a:lnSpc>
                <a:spcPts val="2696"/>
              </a:lnSpc>
              <a:buNone/>
            </a:pPr>
            <a:r>
              <a:rPr lang="en-US" sz="2157" b="1" dirty="0">
                <a:solidFill>
                  <a:srgbClr val="403C4E"/>
                </a:solidFill>
                <a:latin typeface="Arial" panose="020B0604020202020204" pitchFamily="34" charset="0"/>
                <a:ea typeface="Merriweather" pitchFamily="34" charset="-122"/>
                <a:cs typeface="Arial" panose="020B0604020202020204" pitchFamily="34" charset="0"/>
              </a:rPr>
              <a:t>2</a:t>
            </a:r>
            <a:endParaRPr lang="en-US" sz="2157" dirty="0">
              <a:latin typeface="Arial" panose="020B0604020202020204" pitchFamily="34" charset="0"/>
              <a:cs typeface="Arial" panose="020B0604020202020204" pitchFamily="34" charset="0"/>
            </a:endParaRPr>
          </a:p>
        </p:txBody>
      </p:sp>
      <p:sp>
        <p:nvSpPr>
          <p:cNvPr id="12" name="Text 8"/>
          <p:cNvSpPr/>
          <p:nvPr/>
        </p:nvSpPr>
        <p:spPr>
          <a:xfrm>
            <a:off x="6523673" y="3834884"/>
            <a:ext cx="2176582" cy="570548"/>
          </a:xfrm>
          <a:prstGeom prst="rect">
            <a:avLst/>
          </a:prstGeom>
          <a:noFill/>
          <a:ln/>
        </p:spPr>
        <p:txBody>
          <a:bodyPr wrap="square" rtlCol="0" anchor="t"/>
          <a:lstStyle/>
          <a:p>
            <a:pPr marL="0" indent="0">
              <a:lnSpc>
                <a:spcPts val="2247"/>
              </a:lnSpc>
              <a:buNone/>
            </a:pPr>
            <a:r>
              <a:rPr lang="en-US" sz="1798" b="1" dirty="0">
                <a:solidFill>
                  <a:srgbClr val="403C4E"/>
                </a:solidFill>
                <a:latin typeface="Arial" panose="020B0604020202020204" pitchFamily="34" charset="0"/>
                <a:ea typeface="Merriweather" pitchFamily="34" charset="-122"/>
                <a:cs typeface="Arial" panose="020B0604020202020204" pitchFamily="34" charset="0"/>
              </a:rPr>
              <a:t>Цели и задачи биологии</a:t>
            </a:r>
            <a:endParaRPr lang="en-US" sz="1798" dirty="0">
              <a:latin typeface="Arial" panose="020B0604020202020204" pitchFamily="34" charset="0"/>
              <a:cs typeface="Arial" panose="020B0604020202020204" pitchFamily="34" charset="0"/>
            </a:endParaRPr>
          </a:p>
        </p:txBody>
      </p:sp>
      <p:sp>
        <p:nvSpPr>
          <p:cNvPr id="13" name="Text 9"/>
          <p:cNvSpPr/>
          <p:nvPr/>
        </p:nvSpPr>
        <p:spPr>
          <a:xfrm>
            <a:off x="6523673" y="4514969"/>
            <a:ext cx="2176582" cy="3213973"/>
          </a:xfrm>
          <a:prstGeom prst="rect">
            <a:avLst/>
          </a:prstGeom>
          <a:noFill/>
          <a:ln/>
        </p:spPr>
        <p:txBody>
          <a:bodyPr wrap="square" rtlCol="0" anchor="t"/>
          <a:lstStyle/>
          <a:p>
            <a:pPr marL="0" indent="0">
              <a:lnSpc>
                <a:spcPts val="2301"/>
              </a:lnSpc>
              <a:buNone/>
            </a:pPr>
            <a:r>
              <a:rPr lang="en-US" sz="1438" dirty="0">
                <a:solidFill>
                  <a:srgbClr val="403C4E"/>
                </a:solidFill>
                <a:latin typeface="Arial" panose="020B0604020202020204" pitchFamily="34" charset="0"/>
                <a:ea typeface="Open Sans" pitchFamily="34" charset="-122"/>
                <a:cs typeface="Arial" panose="020B0604020202020204" pitchFamily="34" charset="0"/>
              </a:rPr>
              <a:t>Основные цели биологии включают понимание жизненных процессов, открытие новых видов, разработку медицинских и сельскохозяйственных технологий, а также защиту окружающей среды.</a:t>
            </a:r>
            <a:endParaRPr lang="en-US" sz="1438" dirty="0">
              <a:latin typeface="Arial" panose="020B0604020202020204" pitchFamily="34" charset="0"/>
              <a:cs typeface="Arial" panose="020B0604020202020204" pitchFamily="34" charset="0"/>
            </a:endParaRPr>
          </a:p>
        </p:txBody>
      </p:sp>
      <p:sp>
        <p:nvSpPr>
          <p:cNvPr id="14" name="Shape 10"/>
          <p:cNvSpPr/>
          <p:nvPr/>
        </p:nvSpPr>
        <p:spPr>
          <a:xfrm>
            <a:off x="8882777" y="3772138"/>
            <a:ext cx="410885" cy="410885"/>
          </a:xfrm>
          <a:prstGeom prst="roundRect">
            <a:avLst>
              <a:gd name="adj" fmla="val 20002"/>
            </a:avLst>
          </a:prstGeom>
          <a:solidFill>
            <a:srgbClr val="FFD8CC"/>
          </a:solidFill>
          <a:ln w="7620">
            <a:solidFill>
              <a:srgbClr val="E5BEB2"/>
            </a:solidFill>
            <a:prstDash val="solid"/>
          </a:ln>
        </p:spPr>
      </p:sp>
      <p:sp>
        <p:nvSpPr>
          <p:cNvPr id="15" name="Text 11"/>
          <p:cNvSpPr/>
          <p:nvPr/>
        </p:nvSpPr>
        <p:spPr>
          <a:xfrm>
            <a:off x="9010650" y="3806309"/>
            <a:ext cx="155019" cy="342424"/>
          </a:xfrm>
          <a:prstGeom prst="rect">
            <a:avLst/>
          </a:prstGeom>
          <a:noFill/>
          <a:ln/>
        </p:spPr>
        <p:txBody>
          <a:bodyPr wrap="none" rtlCol="0" anchor="t"/>
          <a:lstStyle/>
          <a:p>
            <a:pPr marL="0" indent="0" algn="ctr">
              <a:lnSpc>
                <a:spcPts val="2696"/>
              </a:lnSpc>
              <a:buNone/>
            </a:pPr>
            <a:r>
              <a:rPr lang="en-US" sz="2157" b="1" dirty="0">
                <a:solidFill>
                  <a:srgbClr val="403C4E"/>
                </a:solidFill>
                <a:latin typeface="Arial" panose="020B0604020202020204" pitchFamily="34" charset="0"/>
                <a:ea typeface="Merriweather" pitchFamily="34" charset="-122"/>
                <a:cs typeface="Arial" panose="020B0604020202020204" pitchFamily="34" charset="0"/>
              </a:rPr>
              <a:t>3</a:t>
            </a:r>
            <a:endParaRPr lang="en-US" sz="2157" dirty="0">
              <a:latin typeface="Arial" panose="020B0604020202020204" pitchFamily="34" charset="0"/>
              <a:cs typeface="Arial" panose="020B0604020202020204" pitchFamily="34" charset="0"/>
            </a:endParaRPr>
          </a:p>
        </p:txBody>
      </p:sp>
      <p:sp>
        <p:nvSpPr>
          <p:cNvPr id="16" name="Text 12"/>
          <p:cNvSpPr/>
          <p:nvPr/>
        </p:nvSpPr>
        <p:spPr>
          <a:xfrm>
            <a:off x="9476184" y="3834884"/>
            <a:ext cx="2176582" cy="855821"/>
          </a:xfrm>
          <a:prstGeom prst="rect">
            <a:avLst/>
          </a:prstGeom>
          <a:noFill/>
          <a:ln/>
        </p:spPr>
        <p:txBody>
          <a:bodyPr wrap="square" rtlCol="0" anchor="t"/>
          <a:lstStyle/>
          <a:p>
            <a:pPr marL="0" indent="0">
              <a:lnSpc>
                <a:spcPts val="2247"/>
              </a:lnSpc>
              <a:buNone/>
            </a:pPr>
            <a:r>
              <a:rPr lang="en-US" sz="1798" b="1" dirty="0">
                <a:solidFill>
                  <a:srgbClr val="403C4E"/>
                </a:solidFill>
                <a:latin typeface="Arial" panose="020B0604020202020204" pitchFamily="34" charset="0"/>
                <a:ea typeface="Merriweather" pitchFamily="34" charset="-122"/>
                <a:cs typeface="Arial" panose="020B0604020202020204" pitchFamily="34" charset="0"/>
              </a:rPr>
              <a:t>Методы биологических исследований</a:t>
            </a:r>
            <a:endParaRPr lang="en-US" sz="1798" dirty="0">
              <a:latin typeface="Arial" panose="020B0604020202020204" pitchFamily="34" charset="0"/>
              <a:cs typeface="Arial" panose="020B0604020202020204" pitchFamily="34" charset="0"/>
            </a:endParaRPr>
          </a:p>
        </p:txBody>
      </p:sp>
      <p:sp>
        <p:nvSpPr>
          <p:cNvPr id="17" name="Text 13"/>
          <p:cNvSpPr/>
          <p:nvPr/>
        </p:nvSpPr>
        <p:spPr>
          <a:xfrm>
            <a:off x="9476184" y="4800243"/>
            <a:ext cx="2176582" cy="2629614"/>
          </a:xfrm>
          <a:prstGeom prst="rect">
            <a:avLst/>
          </a:prstGeom>
          <a:noFill/>
          <a:ln/>
        </p:spPr>
        <p:txBody>
          <a:bodyPr wrap="square" rtlCol="0" anchor="t"/>
          <a:lstStyle/>
          <a:p>
            <a:pPr marL="0" indent="0">
              <a:lnSpc>
                <a:spcPts val="2301"/>
              </a:lnSpc>
              <a:buNone/>
            </a:pPr>
            <a:r>
              <a:rPr lang="en-US" sz="1438" dirty="0">
                <a:solidFill>
                  <a:srgbClr val="403C4E"/>
                </a:solidFill>
                <a:latin typeface="Arial" panose="020B0604020202020204" pitchFamily="34" charset="0"/>
                <a:ea typeface="Open Sans" pitchFamily="34" charset="-122"/>
                <a:cs typeface="Arial" panose="020B0604020202020204" pitchFamily="34" charset="0"/>
              </a:rPr>
              <a:t>Биология использует разнообразные методы, такие как наблюдение, эксперимент, моделирование и сравнительный анализ, для получения достоверных данных о живых организмах.</a:t>
            </a:r>
            <a:endParaRPr lang="en-US" sz="1438"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D424389-62AD-4E2C-B7BD-D6320B5B1643}"/>
              </a:ext>
            </a:extLst>
          </p:cNvPr>
          <p:cNvSpPr txBox="1"/>
          <p:nvPr/>
        </p:nvSpPr>
        <p:spPr>
          <a:xfrm>
            <a:off x="65314" y="65314"/>
            <a:ext cx="1723549" cy="369332"/>
          </a:xfrm>
          <a:prstGeom prst="rect">
            <a:avLst/>
          </a:prstGeom>
          <a:noFill/>
        </p:spPr>
        <p:txBody>
          <a:bodyPr wrap="none" rtlCol="0">
            <a:spAutoFit/>
          </a:bodyPr>
          <a:lstStyle/>
          <a:p>
            <a:r>
              <a:rPr lang="en-US" u="sng" dirty="0">
                <a:solidFill>
                  <a:schemeClr val="tx1">
                    <a:alpha val="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newUROKI.net</a:t>
            </a:r>
            <a:endParaRPr lang="ru-RU" dirty="0">
              <a:solidFill>
                <a:schemeClr val="tx1">
                  <a:alpha val="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
        <p:nvSpPr>
          <p:cNvPr id="4" name="Text 1"/>
          <p:cNvSpPr/>
          <p:nvPr/>
        </p:nvSpPr>
        <p:spPr>
          <a:xfrm>
            <a:off x="2037993" y="799267"/>
            <a:ext cx="8148757" cy="694373"/>
          </a:xfrm>
          <a:prstGeom prst="rect">
            <a:avLst/>
          </a:prstGeom>
          <a:noFill/>
          <a:ln/>
        </p:spPr>
        <p:txBody>
          <a:bodyPr wrap="none" rtlCol="0" anchor="t"/>
          <a:lstStyle/>
          <a:p>
            <a:pPr marL="0" indent="0">
              <a:lnSpc>
                <a:spcPts val="5468"/>
              </a:lnSpc>
              <a:buNone/>
            </a:pPr>
            <a:r>
              <a:rPr lang="en-US" sz="4374" b="1" dirty="0">
                <a:solidFill>
                  <a:srgbClr val="403C4E"/>
                </a:solidFill>
                <a:latin typeface="Arial" panose="020B0604020202020204" pitchFamily="34" charset="0"/>
                <a:ea typeface="Merriweather" pitchFamily="34" charset="-122"/>
                <a:cs typeface="Arial" panose="020B0604020202020204" pitchFamily="34" charset="0"/>
              </a:rPr>
              <a:t>Структура науки биологии</a:t>
            </a:r>
            <a:endParaRPr lang="en-US" sz="4374" dirty="0">
              <a:latin typeface="Arial" panose="020B0604020202020204" pitchFamily="34" charset="0"/>
              <a:cs typeface="Arial" panose="020B0604020202020204" pitchFamily="34" charset="0"/>
            </a:endParaRPr>
          </a:p>
        </p:txBody>
      </p:sp>
      <p:sp>
        <p:nvSpPr>
          <p:cNvPr id="5" name="Text 2"/>
          <p:cNvSpPr/>
          <p:nvPr/>
        </p:nvSpPr>
        <p:spPr>
          <a:xfrm>
            <a:off x="2037993" y="2049066"/>
            <a:ext cx="2846546" cy="347186"/>
          </a:xfrm>
          <a:prstGeom prst="rect">
            <a:avLst/>
          </a:prstGeom>
          <a:noFill/>
          <a:ln/>
        </p:spPr>
        <p:txBody>
          <a:bodyPr wrap="none" rtlCol="0" anchor="t"/>
          <a:lstStyle/>
          <a:p>
            <a:pPr marL="0" indent="0">
              <a:lnSpc>
                <a:spcPts val="2734"/>
              </a:lnSpc>
              <a:buNone/>
            </a:pPr>
            <a:r>
              <a:rPr lang="en-US" sz="2187" b="1" dirty="0">
                <a:solidFill>
                  <a:srgbClr val="403C4E"/>
                </a:solidFill>
                <a:latin typeface="Arial" panose="020B0604020202020204" pitchFamily="34" charset="0"/>
                <a:ea typeface="Merriweather" pitchFamily="34" charset="-122"/>
                <a:cs typeface="Arial" panose="020B0604020202020204" pitchFamily="34" charset="0"/>
              </a:rPr>
              <a:t>Основные разделы</a:t>
            </a:r>
            <a:endParaRPr lang="en-US" sz="2187" dirty="0">
              <a:latin typeface="Arial" panose="020B0604020202020204" pitchFamily="34" charset="0"/>
              <a:cs typeface="Arial" panose="020B0604020202020204" pitchFamily="34" charset="0"/>
            </a:endParaRPr>
          </a:p>
        </p:txBody>
      </p:sp>
      <p:sp>
        <p:nvSpPr>
          <p:cNvPr id="6" name="Text 3"/>
          <p:cNvSpPr/>
          <p:nvPr/>
        </p:nvSpPr>
        <p:spPr>
          <a:xfrm>
            <a:off x="2037993" y="2618423"/>
            <a:ext cx="3156347" cy="4264819"/>
          </a:xfrm>
          <a:prstGeom prst="rect">
            <a:avLst/>
          </a:prstGeom>
          <a:noFill/>
          <a:ln/>
        </p:spPr>
        <p:txBody>
          <a:bodyPr wrap="square" rtlCol="0" anchor="t"/>
          <a:lstStyle/>
          <a:p>
            <a:pPr marL="0" indent="0">
              <a:lnSpc>
                <a:spcPts val="2799"/>
              </a:lnSpc>
              <a:buNone/>
            </a:pPr>
            <a:r>
              <a:rPr lang="en-US" sz="1750" dirty="0">
                <a:solidFill>
                  <a:srgbClr val="403C4E"/>
                </a:solidFill>
                <a:latin typeface="Arial" panose="020B0604020202020204" pitchFamily="34" charset="0"/>
                <a:ea typeface="Open Sans" pitchFamily="34" charset="-122"/>
                <a:cs typeface="Arial" panose="020B0604020202020204" pitchFamily="34" charset="0"/>
              </a:rPr>
              <a:t>Биология делится на несколько основных разделов, включая ботанику (изучение растений), зоологию (изучение животных), анатомию (изучение строения организмов), физиологию (изучение функций организмов) и экологию (изучение взаимодействия организмов со средой).</a:t>
            </a:r>
            <a:endParaRPr lang="en-US" sz="1750" dirty="0">
              <a:latin typeface="Arial" panose="020B0604020202020204" pitchFamily="34" charset="0"/>
              <a:cs typeface="Arial" panose="020B0604020202020204" pitchFamily="34" charset="0"/>
            </a:endParaRPr>
          </a:p>
        </p:txBody>
      </p:sp>
      <p:sp>
        <p:nvSpPr>
          <p:cNvPr id="7" name="Text 4"/>
          <p:cNvSpPr/>
          <p:nvPr/>
        </p:nvSpPr>
        <p:spPr>
          <a:xfrm>
            <a:off x="5743932" y="2049066"/>
            <a:ext cx="3156347" cy="694373"/>
          </a:xfrm>
          <a:prstGeom prst="rect">
            <a:avLst/>
          </a:prstGeom>
          <a:noFill/>
          <a:ln/>
        </p:spPr>
        <p:txBody>
          <a:bodyPr wrap="square" rtlCol="0" anchor="t"/>
          <a:lstStyle/>
          <a:p>
            <a:pPr marL="0" indent="0">
              <a:lnSpc>
                <a:spcPts val="2734"/>
              </a:lnSpc>
              <a:buNone/>
            </a:pPr>
            <a:r>
              <a:rPr lang="en-US" sz="2187" b="1" dirty="0">
                <a:solidFill>
                  <a:srgbClr val="403C4E"/>
                </a:solidFill>
                <a:latin typeface="Arial" panose="020B0604020202020204" pitchFamily="34" charset="0"/>
                <a:ea typeface="Merriweather" pitchFamily="34" charset="-122"/>
                <a:cs typeface="Arial" panose="020B0604020202020204" pitchFamily="34" charset="0"/>
              </a:rPr>
              <a:t>Специализированные области</a:t>
            </a:r>
            <a:endParaRPr lang="en-US" sz="2187" dirty="0">
              <a:latin typeface="Arial" panose="020B0604020202020204" pitchFamily="34" charset="0"/>
              <a:cs typeface="Arial" panose="020B0604020202020204" pitchFamily="34" charset="0"/>
            </a:endParaRPr>
          </a:p>
        </p:txBody>
      </p:sp>
      <p:sp>
        <p:nvSpPr>
          <p:cNvPr id="8" name="Text 5"/>
          <p:cNvSpPr/>
          <p:nvPr/>
        </p:nvSpPr>
        <p:spPr>
          <a:xfrm>
            <a:off x="5743932" y="2965609"/>
            <a:ext cx="3156347" cy="4264819"/>
          </a:xfrm>
          <a:prstGeom prst="rect">
            <a:avLst/>
          </a:prstGeom>
          <a:noFill/>
          <a:ln/>
        </p:spPr>
        <p:txBody>
          <a:bodyPr wrap="square" rtlCol="0" anchor="t"/>
          <a:lstStyle/>
          <a:p>
            <a:pPr marL="0" indent="0">
              <a:lnSpc>
                <a:spcPts val="2799"/>
              </a:lnSpc>
              <a:buNone/>
            </a:pPr>
            <a:r>
              <a:rPr lang="en-US" sz="1750" dirty="0">
                <a:solidFill>
                  <a:srgbClr val="403C4E"/>
                </a:solidFill>
                <a:latin typeface="Arial" panose="020B0604020202020204" pitchFamily="34" charset="0"/>
                <a:ea typeface="Open Sans" pitchFamily="34" charset="-122"/>
                <a:cs typeface="Arial" panose="020B0604020202020204" pitchFamily="34" charset="0"/>
              </a:rPr>
              <a:t>В рамках этих основных разделов существует множество специализированных областей, таких как генетика, микробиология, молекулярная биология, биохимия, палеонтология и биотехнология, каждая из которых фокусируется на определенных аспектах жизни.</a:t>
            </a:r>
            <a:endParaRPr lang="en-US" sz="1750" dirty="0">
              <a:latin typeface="Arial" panose="020B0604020202020204" pitchFamily="34" charset="0"/>
              <a:cs typeface="Arial" panose="020B0604020202020204" pitchFamily="34" charset="0"/>
            </a:endParaRPr>
          </a:p>
        </p:txBody>
      </p:sp>
      <p:sp>
        <p:nvSpPr>
          <p:cNvPr id="9" name="Text 6"/>
          <p:cNvSpPr/>
          <p:nvPr/>
        </p:nvSpPr>
        <p:spPr>
          <a:xfrm>
            <a:off x="9449872" y="2049066"/>
            <a:ext cx="3156347" cy="694373"/>
          </a:xfrm>
          <a:prstGeom prst="rect">
            <a:avLst/>
          </a:prstGeom>
          <a:noFill/>
          <a:ln/>
        </p:spPr>
        <p:txBody>
          <a:bodyPr wrap="square" rtlCol="0" anchor="t"/>
          <a:lstStyle/>
          <a:p>
            <a:pPr marL="0" indent="0">
              <a:lnSpc>
                <a:spcPts val="2734"/>
              </a:lnSpc>
              <a:buNone/>
            </a:pPr>
            <a:r>
              <a:rPr lang="en-US" sz="2187" b="1" dirty="0">
                <a:solidFill>
                  <a:srgbClr val="403C4E"/>
                </a:solidFill>
                <a:latin typeface="Arial" panose="020B0604020202020204" pitchFamily="34" charset="0"/>
                <a:ea typeface="Merriweather" pitchFamily="34" charset="-122"/>
                <a:cs typeface="Arial" panose="020B0604020202020204" pitchFamily="34" charset="0"/>
              </a:rPr>
              <a:t>Междисциплинарный характер</a:t>
            </a:r>
            <a:endParaRPr lang="en-US" sz="2187" dirty="0">
              <a:latin typeface="Arial" panose="020B0604020202020204" pitchFamily="34" charset="0"/>
              <a:cs typeface="Arial" panose="020B0604020202020204" pitchFamily="34" charset="0"/>
            </a:endParaRPr>
          </a:p>
        </p:txBody>
      </p:sp>
      <p:sp>
        <p:nvSpPr>
          <p:cNvPr id="10" name="Text 7"/>
          <p:cNvSpPr/>
          <p:nvPr/>
        </p:nvSpPr>
        <p:spPr>
          <a:xfrm>
            <a:off x="9449872" y="2965609"/>
            <a:ext cx="3156347" cy="2843213"/>
          </a:xfrm>
          <a:prstGeom prst="rect">
            <a:avLst/>
          </a:prstGeom>
          <a:noFill/>
          <a:ln/>
        </p:spPr>
        <p:txBody>
          <a:bodyPr wrap="square" rtlCol="0" anchor="t"/>
          <a:lstStyle/>
          <a:p>
            <a:pPr marL="0" indent="0">
              <a:lnSpc>
                <a:spcPts val="2799"/>
              </a:lnSpc>
              <a:buNone/>
            </a:pPr>
            <a:r>
              <a:rPr lang="en-US" sz="1750" dirty="0">
                <a:solidFill>
                  <a:srgbClr val="403C4E"/>
                </a:solidFill>
                <a:latin typeface="Arial" panose="020B0604020202020204" pitchFamily="34" charset="0"/>
                <a:ea typeface="Open Sans" pitchFamily="34" charset="-122"/>
                <a:cs typeface="Arial" panose="020B0604020202020204" pitchFamily="34" charset="0"/>
              </a:rPr>
              <a:t>Биология тесно связана и взаимодействует с другими науками, включая химию, физику, математику, географию и информатику, что позволяет использовать комплексный подход к изучению живых систем.</a:t>
            </a:r>
            <a:endParaRPr lang="en-US" sz="175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98CB95-40FE-4FE1-98EF-FDBD5C12C877}"/>
              </a:ext>
            </a:extLst>
          </p:cNvPr>
          <p:cNvSpPr txBox="1"/>
          <p:nvPr/>
        </p:nvSpPr>
        <p:spPr>
          <a:xfrm>
            <a:off x="65314" y="65314"/>
            <a:ext cx="1723549" cy="369332"/>
          </a:xfrm>
          <a:prstGeom prst="rect">
            <a:avLst/>
          </a:prstGeom>
          <a:noFill/>
        </p:spPr>
        <p:txBody>
          <a:bodyPr wrap="none" rtlCol="0">
            <a:spAutoFit/>
          </a:bodyPr>
          <a:lstStyle/>
          <a:p>
            <a:r>
              <a:rPr lang="en-US" u="sng" dirty="0">
                <a:solidFill>
                  <a:schemeClr val="tx1">
                    <a:alpha val="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newUROKI.net</a:t>
            </a:r>
            <a:endParaRPr lang="ru-RU" dirty="0">
              <a:solidFill>
                <a:schemeClr val="tx1">
                  <a:alpha val="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7620" y="0"/>
            <a:ext cx="3657600" cy="8229600"/>
          </a:xfrm>
          <a:prstGeom prst="rect">
            <a:avLst/>
          </a:prstGeom>
        </p:spPr>
      </p:pic>
      <p:sp>
        <p:nvSpPr>
          <p:cNvPr id="5" name="Text 1"/>
          <p:cNvSpPr/>
          <p:nvPr/>
        </p:nvSpPr>
        <p:spPr>
          <a:xfrm>
            <a:off x="4417576" y="719138"/>
            <a:ext cx="6908244" cy="633413"/>
          </a:xfrm>
          <a:prstGeom prst="rect">
            <a:avLst/>
          </a:prstGeom>
          <a:noFill/>
          <a:ln/>
        </p:spPr>
        <p:txBody>
          <a:bodyPr wrap="none" rtlCol="0" anchor="t"/>
          <a:lstStyle/>
          <a:p>
            <a:pPr marL="0" indent="0">
              <a:lnSpc>
                <a:spcPts val="4987"/>
              </a:lnSpc>
              <a:buNone/>
            </a:pPr>
            <a:r>
              <a:rPr lang="en-US" sz="3990" b="1" dirty="0">
                <a:solidFill>
                  <a:srgbClr val="403C4E"/>
                </a:solidFill>
                <a:latin typeface="Arial" panose="020B0604020202020204" pitchFamily="34" charset="0"/>
                <a:ea typeface="Merriweather" pitchFamily="34" charset="-122"/>
                <a:cs typeface="Arial" panose="020B0604020202020204" pitchFamily="34" charset="0"/>
              </a:rPr>
              <a:t>Царства живой природы</a:t>
            </a:r>
            <a:endParaRPr lang="en-US" sz="3990" dirty="0">
              <a:latin typeface="Arial" panose="020B0604020202020204" pitchFamily="34" charset="0"/>
              <a:cs typeface="Arial" panose="020B0604020202020204" pitchFamily="34" charset="0"/>
            </a:endParaRPr>
          </a:p>
        </p:txBody>
      </p:sp>
      <p:sp>
        <p:nvSpPr>
          <p:cNvPr id="6" name="Shape 2"/>
          <p:cNvSpPr/>
          <p:nvPr/>
        </p:nvSpPr>
        <p:spPr>
          <a:xfrm>
            <a:off x="4701302" y="1656517"/>
            <a:ext cx="40481" cy="5853827"/>
          </a:xfrm>
          <a:prstGeom prst="roundRect">
            <a:avLst>
              <a:gd name="adj" fmla="val 225308"/>
            </a:avLst>
          </a:prstGeom>
          <a:solidFill>
            <a:srgbClr val="E5BEB2"/>
          </a:solidFill>
          <a:ln/>
        </p:spPr>
      </p:sp>
      <p:sp>
        <p:nvSpPr>
          <p:cNvPr id="7" name="Shape 3"/>
          <p:cNvSpPr/>
          <p:nvPr/>
        </p:nvSpPr>
        <p:spPr>
          <a:xfrm>
            <a:off x="4949547" y="2022515"/>
            <a:ext cx="709374" cy="40481"/>
          </a:xfrm>
          <a:prstGeom prst="roundRect">
            <a:avLst>
              <a:gd name="adj" fmla="val 225308"/>
            </a:avLst>
          </a:prstGeom>
          <a:solidFill>
            <a:srgbClr val="E5BEB2"/>
          </a:solidFill>
          <a:ln/>
        </p:spPr>
      </p:sp>
      <p:sp>
        <p:nvSpPr>
          <p:cNvPr id="8" name="Shape 4"/>
          <p:cNvSpPr/>
          <p:nvPr/>
        </p:nvSpPr>
        <p:spPr>
          <a:xfrm>
            <a:off x="4493538" y="1814870"/>
            <a:ext cx="456009" cy="456009"/>
          </a:xfrm>
          <a:prstGeom prst="roundRect">
            <a:avLst>
              <a:gd name="adj" fmla="val 20001"/>
            </a:avLst>
          </a:prstGeom>
          <a:solidFill>
            <a:srgbClr val="FFD8CC"/>
          </a:solidFill>
          <a:ln w="7620">
            <a:solidFill>
              <a:srgbClr val="E5BEB2"/>
            </a:solidFill>
            <a:prstDash val="solid"/>
          </a:ln>
        </p:spPr>
      </p:sp>
      <p:sp>
        <p:nvSpPr>
          <p:cNvPr id="9" name="Text 5"/>
          <p:cNvSpPr/>
          <p:nvPr/>
        </p:nvSpPr>
        <p:spPr>
          <a:xfrm>
            <a:off x="4651891" y="1852851"/>
            <a:ext cx="139184" cy="379928"/>
          </a:xfrm>
          <a:prstGeom prst="rect">
            <a:avLst/>
          </a:prstGeom>
          <a:noFill/>
          <a:ln/>
        </p:spPr>
        <p:txBody>
          <a:bodyPr wrap="none" rtlCol="0" anchor="t"/>
          <a:lstStyle/>
          <a:p>
            <a:pPr marL="0" indent="0" algn="ctr">
              <a:lnSpc>
                <a:spcPts val="2992"/>
              </a:lnSpc>
              <a:buNone/>
            </a:pPr>
            <a:r>
              <a:rPr lang="en-US" sz="2394" b="1" dirty="0">
                <a:solidFill>
                  <a:srgbClr val="403C4E"/>
                </a:solidFill>
                <a:latin typeface="Arial" panose="020B0604020202020204" pitchFamily="34" charset="0"/>
                <a:ea typeface="Merriweather" pitchFamily="34" charset="-122"/>
                <a:cs typeface="Arial" panose="020B0604020202020204" pitchFamily="34" charset="0"/>
              </a:rPr>
              <a:t>1</a:t>
            </a:r>
            <a:endParaRPr lang="en-US" sz="2394" dirty="0">
              <a:latin typeface="Arial" panose="020B0604020202020204" pitchFamily="34" charset="0"/>
              <a:cs typeface="Arial" panose="020B0604020202020204" pitchFamily="34" charset="0"/>
            </a:endParaRPr>
          </a:p>
        </p:txBody>
      </p:sp>
      <p:sp>
        <p:nvSpPr>
          <p:cNvPr id="10" name="Text 6"/>
          <p:cNvSpPr/>
          <p:nvPr/>
        </p:nvSpPr>
        <p:spPr>
          <a:xfrm>
            <a:off x="5836206" y="1859161"/>
            <a:ext cx="2533412" cy="316706"/>
          </a:xfrm>
          <a:prstGeom prst="rect">
            <a:avLst/>
          </a:prstGeom>
          <a:noFill/>
          <a:ln/>
        </p:spPr>
        <p:txBody>
          <a:bodyPr wrap="none" rtlCol="0" anchor="t"/>
          <a:lstStyle/>
          <a:p>
            <a:pPr marL="0" indent="0" algn="l">
              <a:lnSpc>
                <a:spcPts val="2494"/>
              </a:lnSpc>
              <a:buNone/>
            </a:pPr>
            <a:r>
              <a:rPr lang="en-US" sz="1995" b="1" dirty="0">
                <a:solidFill>
                  <a:srgbClr val="403C4E"/>
                </a:solidFill>
                <a:latin typeface="Arial" panose="020B0604020202020204" pitchFamily="34" charset="0"/>
                <a:ea typeface="Merriweather" pitchFamily="34" charset="-122"/>
                <a:cs typeface="Arial" panose="020B0604020202020204" pitchFamily="34" charset="0"/>
              </a:rPr>
              <a:t>Бактерии</a:t>
            </a:r>
            <a:endParaRPr lang="en-US" sz="1995" dirty="0">
              <a:latin typeface="Arial" panose="020B0604020202020204" pitchFamily="34" charset="0"/>
              <a:cs typeface="Arial" panose="020B0604020202020204" pitchFamily="34" charset="0"/>
            </a:endParaRPr>
          </a:p>
        </p:txBody>
      </p:sp>
      <p:sp>
        <p:nvSpPr>
          <p:cNvPr id="11" name="Text 7"/>
          <p:cNvSpPr/>
          <p:nvPr/>
        </p:nvSpPr>
        <p:spPr>
          <a:xfrm>
            <a:off x="5836206" y="2297430"/>
            <a:ext cx="8034218" cy="972622"/>
          </a:xfrm>
          <a:prstGeom prst="rect">
            <a:avLst/>
          </a:prstGeom>
          <a:noFill/>
          <a:ln/>
        </p:spPr>
        <p:txBody>
          <a:bodyPr wrap="square" rtlCol="0" anchor="t"/>
          <a:lstStyle/>
          <a:p>
            <a:pPr marL="0" indent="0" algn="l">
              <a:lnSpc>
                <a:spcPts val="2553"/>
              </a:lnSpc>
              <a:buNone/>
            </a:pPr>
            <a:r>
              <a:rPr lang="en-US" sz="1596" dirty="0">
                <a:solidFill>
                  <a:srgbClr val="403C4E"/>
                </a:solidFill>
                <a:latin typeface="Arial" panose="020B0604020202020204" pitchFamily="34" charset="0"/>
                <a:ea typeface="Open Sans" pitchFamily="34" charset="-122"/>
                <a:cs typeface="Arial" panose="020B0604020202020204" pitchFamily="34" charset="0"/>
              </a:rPr>
              <a:t>Одноклеточные прокариотические организмы, которые являются древнейшей и самой многочисленной группой живых существ на Земле. Они играют ключевую роль в экосистемах и жизни человека.</a:t>
            </a:r>
            <a:endParaRPr lang="en-US" sz="1596" dirty="0">
              <a:latin typeface="Arial" panose="020B0604020202020204" pitchFamily="34" charset="0"/>
              <a:cs typeface="Arial" panose="020B0604020202020204" pitchFamily="34" charset="0"/>
            </a:endParaRPr>
          </a:p>
        </p:txBody>
      </p:sp>
      <p:sp>
        <p:nvSpPr>
          <p:cNvPr id="12" name="Shape 8"/>
          <p:cNvSpPr/>
          <p:nvPr/>
        </p:nvSpPr>
        <p:spPr>
          <a:xfrm>
            <a:off x="4949547" y="4041338"/>
            <a:ext cx="709374" cy="40481"/>
          </a:xfrm>
          <a:prstGeom prst="roundRect">
            <a:avLst>
              <a:gd name="adj" fmla="val 225308"/>
            </a:avLst>
          </a:prstGeom>
          <a:solidFill>
            <a:srgbClr val="E5BEB2"/>
          </a:solidFill>
          <a:ln/>
        </p:spPr>
      </p:sp>
      <p:sp>
        <p:nvSpPr>
          <p:cNvPr id="13" name="Shape 9"/>
          <p:cNvSpPr/>
          <p:nvPr/>
        </p:nvSpPr>
        <p:spPr>
          <a:xfrm>
            <a:off x="4493538" y="3833693"/>
            <a:ext cx="456009" cy="456009"/>
          </a:xfrm>
          <a:prstGeom prst="roundRect">
            <a:avLst>
              <a:gd name="adj" fmla="val 20001"/>
            </a:avLst>
          </a:prstGeom>
          <a:solidFill>
            <a:srgbClr val="FFD8CC"/>
          </a:solidFill>
          <a:ln w="7620">
            <a:solidFill>
              <a:srgbClr val="E5BEB2"/>
            </a:solidFill>
            <a:prstDash val="solid"/>
          </a:ln>
        </p:spPr>
      </p:sp>
      <p:sp>
        <p:nvSpPr>
          <p:cNvPr id="14" name="Text 10"/>
          <p:cNvSpPr/>
          <p:nvPr/>
        </p:nvSpPr>
        <p:spPr>
          <a:xfrm>
            <a:off x="4629626" y="3871674"/>
            <a:ext cx="183833" cy="379928"/>
          </a:xfrm>
          <a:prstGeom prst="rect">
            <a:avLst/>
          </a:prstGeom>
          <a:noFill/>
          <a:ln/>
        </p:spPr>
        <p:txBody>
          <a:bodyPr wrap="none" rtlCol="0" anchor="t"/>
          <a:lstStyle/>
          <a:p>
            <a:pPr marL="0" indent="0" algn="ctr">
              <a:lnSpc>
                <a:spcPts val="2992"/>
              </a:lnSpc>
              <a:buNone/>
            </a:pPr>
            <a:r>
              <a:rPr lang="en-US" sz="2394" b="1" dirty="0">
                <a:solidFill>
                  <a:srgbClr val="403C4E"/>
                </a:solidFill>
                <a:latin typeface="Arial" panose="020B0604020202020204" pitchFamily="34" charset="0"/>
                <a:ea typeface="Merriweather" pitchFamily="34" charset="-122"/>
                <a:cs typeface="Arial" panose="020B0604020202020204" pitchFamily="34" charset="0"/>
              </a:rPr>
              <a:t>2</a:t>
            </a:r>
            <a:endParaRPr lang="en-US" sz="2394" dirty="0">
              <a:latin typeface="Arial" panose="020B0604020202020204" pitchFamily="34" charset="0"/>
              <a:cs typeface="Arial" panose="020B0604020202020204" pitchFamily="34" charset="0"/>
            </a:endParaRPr>
          </a:p>
        </p:txBody>
      </p:sp>
      <p:sp>
        <p:nvSpPr>
          <p:cNvPr id="15" name="Text 11"/>
          <p:cNvSpPr/>
          <p:nvPr/>
        </p:nvSpPr>
        <p:spPr>
          <a:xfrm>
            <a:off x="5836206" y="3877985"/>
            <a:ext cx="2533412" cy="316706"/>
          </a:xfrm>
          <a:prstGeom prst="rect">
            <a:avLst/>
          </a:prstGeom>
          <a:noFill/>
          <a:ln/>
        </p:spPr>
        <p:txBody>
          <a:bodyPr wrap="none" rtlCol="0" anchor="t"/>
          <a:lstStyle/>
          <a:p>
            <a:pPr marL="0" indent="0" algn="l">
              <a:lnSpc>
                <a:spcPts val="2494"/>
              </a:lnSpc>
              <a:buNone/>
            </a:pPr>
            <a:r>
              <a:rPr lang="en-US" sz="1995" b="1" dirty="0">
                <a:solidFill>
                  <a:srgbClr val="403C4E"/>
                </a:solidFill>
                <a:latin typeface="Arial" panose="020B0604020202020204" pitchFamily="34" charset="0"/>
                <a:ea typeface="Merriweather" pitchFamily="34" charset="-122"/>
                <a:cs typeface="Arial" panose="020B0604020202020204" pitchFamily="34" charset="0"/>
              </a:rPr>
              <a:t>Archaebacteria</a:t>
            </a:r>
            <a:endParaRPr lang="en-US" sz="1995" dirty="0">
              <a:latin typeface="Arial" panose="020B0604020202020204" pitchFamily="34" charset="0"/>
              <a:cs typeface="Arial" panose="020B0604020202020204" pitchFamily="34" charset="0"/>
            </a:endParaRPr>
          </a:p>
        </p:txBody>
      </p:sp>
      <p:sp>
        <p:nvSpPr>
          <p:cNvPr id="16" name="Text 12"/>
          <p:cNvSpPr/>
          <p:nvPr/>
        </p:nvSpPr>
        <p:spPr>
          <a:xfrm>
            <a:off x="5836206" y="4316254"/>
            <a:ext cx="8034218" cy="972622"/>
          </a:xfrm>
          <a:prstGeom prst="rect">
            <a:avLst/>
          </a:prstGeom>
          <a:noFill/>
          <a:ln/>
        </p:spPr>
        <p:txBody>
          <a:bodyPr wrap="square" rtlCol="0" anchor="t"/>
          <a:lstStyle/>
          <a:p>
            <a:pPr marL="0" indent="0" algn="l">
              <a:lnSpc>
                <a:spcPts val="2553"/>
              </a:lnSpc>
              <a:buNone/>
            </a:pPr>
            <a:r>
              <a:rPr lang="en-US" sz="1596" dirty="0">
                <a:solidFill>
                  <a:srgbClr val="403C4E"/>
                </a:solidFill>
                <a:latin typeface="Arial" panose="020B0604020202020204" pitchFamily="34" charset="0"/>
                <a:ea typeface="Open Sans" pitchFamily="34" charset="-122"/>
                <a:cs typeface="Arial" panose="020B0604020202020204" pitchFamily="34" charset="0"/>
              </a:rPr>
              <a:t>Древние одноклеточные прокариоты, которые обитают в экстремальных условиях, таких как горячие источники и соленые озера. Они демонстрируют уникальные биохимические и генетические характеристики.</a:t>
            </a:r>
            <a:endParaRPr lang="en-US" sz="1596" dirty="0">
              <a:latin typeface="Arial" panose="020B0604020202020204" pitchFamily="34" charset="0"/>
              <a:cs typeface="Arial" panose="020B0604020202020204" pitchFamily="34" charset="0"/>
            </a:endParaRPr>
          </a:p>
        </p:txBody>
      </p:sp>
      <p:sp>
        <p:nvSpPr>
          <p:cNvPr id="17" name="Shape 13"/>
          <p:cNvSpPr/>
          <p:nvPr/>
        </p:nvSpPr>
        <p:spPr>
          <a:xfrm>
            <a:off x="4949547" y="6060162"/>
            <a:ext cx="709374" cy="40481"/>
          </a:xfrm>
          <a:prstGeom prst="roundRect">
            <a:avLst>
              <a:gd name="adj" fmla="val 225308"/>
            </a:avLst>
          </a:prstGeom>
          <a:solidFill>
            <a:srgbClr val="E5BEB2"/>
          </a:solidFill>
          <a:ln/>
        </p:spPr>
      </p:sp>
      <p:sp>
        <p:nvSpPr>
          <p:cNvPr id="18" name="Shape 14"/>
          <p:cNvSpPr/>
          <p:nvPr/>
        </p:nvSpPr>
        <p:spPr>
          <a:xfrm>
            <a:off x="4493538" y="5852517"/>
            <a:ext cx="456009" cy="456009"/>
          </a:xfrm>
          <a:prstGeom prst="roundRect">
            <a:avLst>
              <a:gd name="adj" fmla="val 20001"/>
            </a:avLst>
          </a:prstGeom>
          <a:solidFill>
            <a:srgbClr val="FFD8CC"/>
          </a:solidFill>
          <a:ln w="7620">
            <a:solidFill>
              <a:srgbClr val="E5BEB2"/>
            </a:solidFill>
            <a:prstDash val="solid"/>
          </a:ln>
        </p:spPr>
      </p:sp>
      <p:sp>
        <p:nvSpPr>
          <p:cNvPr id="19" name="Text 15"/>
          <p:cNvSpPr/>
          <p:nvPr/>
        </p:nvSpPr>
        <p:spPr>
          <a:xfrm>
            <a:off x="4635460" y="5890498"/>
            <a:ext cx="172045" cy="379928"/>
          </a:xfrm>
          <a:prstGeom prst="rect">
            <a:avLst/>
          </a:prstGeom>
          <a:noFill/>
          <a:ln/>
        </p:spPr>
        <p:txBody>
          <a:bodyPr wrap="none" rtlCol="0" anchor="t"/>
          <a:lstStyle/>
          <a:p>
            <a:pPr marL="0" indent="0" algn="ctr">
              <a:lnSpc>
                <a:spcPts val="2992"/>
              </a:lnSpc>
              <a:buNone/>
            </a:pPr>
            <a:r>
              <a:rPr lang="en-US" sz="2394" b="1" dirty="0">
                <a:solidFill>
                  <a:srgbClr val="403C4E"/>
                </a:solidFill>
                <a:latin typeface="Arial" panose="020B0604020202020204" pitchFamily="34" charset="0"/>
                <a:ea typeface="Merriweather" pitchFamily="34" charset="-122"/>
                <a:cs typeface="Arial" panose="020B0604020202020204" pitchFamily="34" charset="0"/>
              </a:rPr>
              <a:t>3</a:t>
            </a:r>
            <a:endParaRPr lang="en-US" sz="2394" dirty="0">
              <a:latin typeface="Arial" panose="020B0604020202020204" pitchFamily="34" charset="0"/>
              <a:cs typeface="Arial" panose="020B0604020202020204" pitchFamily="34" charset="0"/>
            </a:endParaRPr>
          </a:p>
        </p:txBody>
      </p:sp>
      <p:sp>
        <p:nvSpPr>
          <p:cNvPr id="20" name="Text 16"/>
          <p:cNvSpPr/>
          <p:nvPr/>
        </p:nvSpPr>
        <p:spPr>
          <a:xfrm>
            <a:off x="5836206" y="5896808"/>
            <a:ext cx="2533412" cy="316706"/>
          </a:xfrm>
          <a:prstGeom prst="rect">
            <a:avLst/>
          </a:prstGeom>
          <a:noFill/>
          <a:ln/>
        </p:spPr>
        <p:txBody>
          <a:bodyPr wrap="none" rtlCol="0" anchor="t"/>
          <a:lstStyle/>
          <a:p>
            <a:pPr marL="0" indent="0" algn="l">
              <a:lnSpc>
                <a:spcPts val="2494"/>
              </a:lnSpc>
              <a:buNone/>
            </a:pPr>
            <a:r>
              <a:rPr lang="en-US" sz="1995" b="1" dirty="0">
                <a:solidFill>
                  <a:srgbClr val="403C4E"/>
                </a:solidFill>
                <a:latin typeface="Arial" panose="020B0604020202020204" pitchFamily="34" charset="0"/>
                <a:ea typeface="Merriweather" pitchFamily="34" charset="-122"/>
                <a:cs typeface="Arial" panose="020B0604020202020204" pitchFamily="34" charset="0"/>
              </a:rPr>
              <a:t>Протисты</a:t>
            </a:r>
            <a:endParaRPr lang="en-US" sz="1995" dirty="0">
              <a:latin typeface="Arial" panose="020B0604020202020204" pitchFamily="34" charset="0"/>
              <a:cs typeface="Arial" panose="020B0604020202020204" pitchFamily="34" charset="0"/>
            </a:endParaRPr>
          </a:p>
        </p:txBody>
      </p:sp>
      <p:sp>
        <p:nvSpPr>
          <p:cNvPr id="21" name="Text 17"/>
          <p:cNvSpPr/>
          <p:nvPr/>
        </p:nvSpPr>
        <p:spPr>
          <a:xfrm>
            <a:off x="5836206" y="6335078"/>
            <a:ext cx="8034218" cy="972622"/>
          </a:xfrm>
          <a:prstGeom prst="rect">
            <a:avLst/>
          </a:prstGeom>
          <a:noFill/>
          <a:ln/>
        </p:spPr>
        <p:txBody>
          <a:bodyPr wrap="square" rtlCol="0" anchor="t"/>
          <a:lstStyle/>
          <a:p>
            <a:pPr marL="0" indent="0" algn="l">
              <a:lnSpc>
                <a:spcPts val="2553"/>
              </a:lnSpc>
              <a:buNone/>
            </a:pPr>
            <a:r>
              <a:rPr lang="en-US" sz="1596" dirty="0">
                <a:solidFill>
                  <a:srgbClr val="403C4E"/>
                </a:solidFill>
                <a:latin typeface="Arial" panose="020B0604020202020204" pitchFamily="34" charset="0"/>
                <a:ea typeface="Open Sans" pitchFamily="34" charset="-122"/>
                <a:cs typeface="Arial" panose="020B0604020202020204" pitchFamily="34" charset="0"/>
              </a:rPr>
              <a:t>Разнообразная группа одноклеточных и многоклеточных эукариотических организмов, включая простейших, водоросли и слизевики. Играют важную роль в пищевых цепях и экосистемах.</a:t>
            </a:r>
            <a:endParaRPr lang="en-US" sz="1596"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C436DAF-A1C9-43A1-8350-87E5A99C1969}"/>
              </a:ext>
            </a:extLst>
          </p:cNvPr>
          <p:cNvSpPr txBox="1"/>
          <p:nvPr/>
        </p:nvSpPr>
        <p:spPr>
          <a:xfrm>
            <a:off x="65314" y="65314"/>
            <a:ext cx="1723549" cy="369332"/>
          </a:xfrm>
          <a:prstGeom prst="rect">
            <a:avLst/>
          </a:prstGeom>
          <a:noFill/>
        </p:spPr>
        <p:txBody>
          <a:bodyPr wrap="none" rtlCol="0">
            <a:spAutoFit/>
          </a:bodyPr>
          <a:lstStyle/>
          <a:p>
            <a:r>
              <a:rPr lang="en-US" u="sng" dirty="0">
                <a:solidFill>
                  <a:schemeClr val="tx1">
                    <a:alpha val="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newUROKI.net</a:t>
            </a:r>
            <a:endParaRPr lang="ru-RU" dirty="0">
              <a:solidFill>
                <a:schemeClr val="tx1">
                  <a:alpha val="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
        <p:nvSpPr>
          <p:cNvPr id="4" name="Text 1"/>
          <p:cNvSpPr/>
          <p:nvPr/>
        </p:nvSpPr>
        <p:spPr>
          <a:xfrm>
            <a:off x="2037993" y="1250394"/>
            <a:ext cx="8185904" cy="694373"/>
          </a:xfrm>
          <a:prstGeom prst="rect">
            <a:avLst/>
          </a:prstGeom>
          <a:noFill/>
          <a:ln/>
        </p:spPr>
        <p:txBody>
          <a:bodyPr wrap="none" rtlCol="0" anchor="t"/>
          <a:lstStyle/>
          <a:p>
            <a:pPr marL="0" indent="0">
              <a:lnSpc>
                <a:spcPts val="5468"/>
              </a:lnSpc>
              <a:buNone/>
            </a:pPr>
            <a:r>
              <a:rPr lang="en-US" sz="4374" b="1" dirty="0">
                <a:solidFill>
                  <a:srgbClr val="403C4E"/>
                </a:solidFill>
                <a:latin typeface="Arial" panose="020B0604020202020204" pitchFamily="34" charset="0"/>
                <a:ea typeface="Merriweather" pitchFamily="34" charset="-122"/>
                <a:cs typeface="Arial" panose="020B0604020202020204" pitchFamily="34" charset="0"/>
              </a:rPr>
              <a:t>Основные свойства жизни</a:t>
            </a:r>
            <a:endParaRPr lang="en-US" sz="4374" dirty="0">
              <a:latin typeface="Arial" panose="020B0604020202020204" pitchFamily="34" charset="0"/>
              <a:cs typeface="Arial" panose="020B0604020202020204" pitchFamily="34" charset="0"/>
            </a:endParaRPr>
          </a:p>
        </p:txBody>
      </p:sp>
      <p:sp>
        <p:nvSpPr>
          <p:cNvPr id="5" name="Shape 2"/>
          <p:cNvSpPr/>
          <p:nvPr/>
        </p:nvSpPr>
        <p:spPr>
          <a:xfrm>
            <a:off x="2037993" y="2389108"/>
            <a:ext cx="5166122" cy="2361605"/>
          </a:xfrm>
          <a:prstGeom prst="roundRect">
            <a:avLst>
              <a:gd name="adj" fmla="val 4234"/>
            </a:avLst>
          </a:prstGeom>
          <a:solidFill>
            <a:srgbClr val="FFD8CC"/>
          </a:solidFill>
          <a:ln w="7620">
            <a:solidFill>
              <a:srgbClr val="E5BEB2"/>
            </a:solidFill>
            <a:prstDash val="solid"/>
          </a:ln>
        </p:spPr>
      </p:sp>
      <p:sp>
        <p:nvSpPr>
          <p:cNvPr id="6" name="Text 3"/>
          <p:cNvSpPr/>
          <p:nvPr/>
        </p:nvSpPr>
        <p:spPr>
          <a:xfrm>
            <a:off x="2267783" y="2618899"/>
            <a:ext cx="2777490" cy="347186"/>
          </a:xfrm>
          <a:prstGeom prst="rect">
            <a:avLst/>
          </a:prstGeom>
          <a:noFill/>
          <a:ln/>
        </p:spPr>
        <p:txBody>
          <a:bodyPr wrap="none" rtlCol="0" anchor="t"/>
          <a:lstStyle/>
          <a:p>
            <a:pPr marL="0" indent="0">
              <a:lnSpc>
                <a:spcPts val="2734"/>
              </a:lnSpc>
              <a:buNone/>
            </a:pPr>
            <a:r>
              <a:rPr lang="en-US" sz="2187" b="1" dirty="0">
                <a:solidFill>
                  <a:srgbClr val="403C4E"/>
                </a:solidFill>
                <a:latin typeface="Arial" panose="020B0604020202020204" pitchFamily="34" charset="0"/>
                <a:ea typeface="Merriweather" pitchFamily="34" charset="-122"/>
                <a:cs typeface="Arial" panose="020B0604020202020204" pitchFamily="34" charset="0"/>
              </a:rPr>
              <a:t>Организация</a:t>
            </a:r>
            <a:endParaRPr lang="en-US" sz="2187" dirty="0">
              <a:latin typeface="Arial" panose="020B0604020202020204" pitchFamily="34" charset="0"/>
              <a:cs typeface="Arial" panose="020B0604020202020204" pitchFamily="34" charset="0"/>
            </a:endParaRPr>
          </a:p>
        </p:txBody>
      </p:sp>
      <p:sp>
        <p:nvSpPr>
          <p:cNvPr id="7" name="Text 4"/>
          <p:cNvSpPr/>
          <p:nvPr/>
        </p:nvSpPr>
        <p:spPr>
          <a:xfrm>
            <a:off x="2267783" y="3099316"/>
            <a:ext cx="4706541" cy="1421606"/>
          </a:xfrm>
          <a:prstGeom prst="rect">
            <a:avLst/>
          </a:prstGeom>
          <a:noFill/>
          <a:ln/>
        </p:spPr>
        <p:txBody>
          <a:bodyPr wrap="square" rtlCol="0" anchor="t"/>
          <a:lstStyle/>
          <a:p>
            <a:pPr marL="0" indent="0">
              <a:lnSpc>
                <a:spcPts val="2799"/>
              </a:lnSpc>
              <a:buNone/>
            </a:pPr>
            <a:r>
              <a:rPr lang="en-US" sz="1750" dirty="0">
                <a:solidFill>
                  <a:srgbClr val="403C4E"/>
                </a:solidFill>
                <a:latin typeface="Arial" panose="020B0604020202020204" pitchFamily="34" charset="0"/>
                <a:ea typeface="Open Sans" pitchFamily="34" charset="-122"/>
                <a:cs typeface="Arial" panose="020B0604020202020204" pitchFamily="34" charset="0"/>
              </a:rPr>
              <a:t>Живые организмы имеют сложную, иерархическую организацию, включающую клетки, ткани, органы и системы органов.</a:t>
            </a:r>
            <a:endParaRPr lang="en-US" sz="1750" dirty="0">
              <a:latin typeface="Arial" panose="020B0604020202020204" pitchFamily="34" charset="0"/>
              <a:cs typeface="Arial" panose="020B0604020202020204" pitchFamily="34" charset="0"/>
            </a:endParaRPr>
          </a:p>
        </p:txBody>
      </p:sp>
      <p:sp>
        <p:nvSpPr>
          <p:cNvPr id="8" name="Shape 5"/>
          <p:cNvSpPr/>
          <p:nvPr/>
        </p:nvSpPr>
        <p:spPr>
          <a:xfrm>
            <a:off x="7426285" y="2389108"/>
            <a:ext cx="5166122" cy="2361605"/>
          </a:xfrm>
          <a:prstGeom prst="roundRect">
            <a:avLst>
              <a:gd name="adj" fmla="val 4234"/>
            </a:avLst>
          </a:prstGeom>
          <a:solidFill>
            <a:srgbClr val="FFD8CC"/>
          </a:solidFill>
          <a:ln w="7620">
            <a:solidFill>
              <a:srgbClr val="E5BEB2"/>
            </a:solidFill>
            <a:prstDash val="solid"/>
          </a:ln>
        </p:spPr>
      </p:sp>
      <p:sp>
        <p:nvSpPr>
          <p:cNvPr id="9" name="Text 6"/>
          <p:cNvSpPr/>
          <p:nvPr/>
        </p:nvSpPr>
        <p:spPr>
          <a:xfrm>
            <a:off x="7656076" y="2618899"/>
            <a:ext cx="2777490" cy="347186"/>
          </a:xfrm>
          <a:prstGeom prst="rect">
            <a:avLst/>
          </a:prstGeom>
          <a:noFill/>
          <a:ln/>
        </p:spPr>
        <p:txBody>
          <a:bodyPr wrap="none" rtlCol="0" anchor="t"/>
          <a:lstStyle/>
          <a:p>
            <a:pPr marL="0" indent="0">
              <a:lnSpc>
                <a:spcPts val="2734"/>
              </a:lnSpc>
              <a:buNone/>
            </a:pPr>
            <a:r>
              <a:rPr lang="en-US" sz="2187" b="1" dirty="0">
                <a:solidFill>
                  <a:srgbClr val="403C4E"/>
                </a:solidFill>
                <a:latin typeface="Arial" panose="020B0604020202020204" pitchFamily="34" charset="0"/>
                <a:ea typeface="Merriweather" pitchFamily="34" charset="-122"/>
                <a:cs typeface="Arial" panose="020B0604020202020204" pitchFamily="34" charset="0"/>
              </a:rPr>
              <a:t>Обмен веществ</a:t>
            </a:r>
            <a:endParaRPr lang="en-US" sz="2187" dirty="0">
              <a:latin typeface="Arial" panose="020B0604020202020204" pitchFamily="34" charset="0"/>
              <a:cs typeface="Arial" panose="020B0604020202020204" pitchFamily="34" charset="0"/>
            </a:endParaRPr>
          </a:p>
        </p:txBody>
      </p:sp>
      <p:sp>
        <p:nvSpPr>
          <p:cNvPr id="10" name="Text 7"/>
          <p:cNvSpPr/>
          <p:nvPr/>
        </p:nvSpPr>
        <p:spPr>
          <a:xfrm>
            <a:off x="7656076" y="3099316"/>
            <a:ext cx="4706541" cy="1066205"/>
          </a:xfrm>
          <a:prstGeom prst="rect">
            <a:avLst/>
          </a:prstGeom>
          <a:noFill/>
          <a:ln/>
        </p:spPr>
        <p:txBody>
          <a:bodyPr wrap="square" rtlCol="0" anchor="t"/>
          <a:lstStyle/>
          <a:p>
            <a:pPr marL="0" indent="0">
              <a:lnSpc>
                <a:spcPts val="2799"/>
              </a:lnSpc>
              <a:buNone/>
            </a:pPr>
            <a:r>
              <a:rPr lang="en-US" sz="1750" dirty="0">
                <a:solidFill>
                  <a:srgbClr val="403C4E"/>
                </a:solidFill>
                <a:latin typeface="Arial" panose="020B0604020202020204" pitchFamily="34" charset="0"/>
                <a:ea typeface="Open Sans" pitchFamily="34" charset="-122"/>
                <a:cs typeface="Arial" panose="020B0604020202020204" pitchFamily="34" charset="0"/>
              </a:rPr>
              <a:t>Живые существа постоянно обмениваются веществом и энергией со средой, что поддерживает их жизнедеятельность.</a:t>
            </a:r>
            <a:endParaRPr lang="en-US" sz="1750" dirty="0">
              <a:latin typeface="Arial" panose="020B0604020202020204" pitchFamily="34" charset="0"/>
              <a:cs typeface="Arial" panose="020B0604020202020204" pitchFamily="34" charset="0"/>
            </a:endParaRPr>
          </a:p>
        </p:txBody>
      </p:sp>
      <p:sp>
        <p:nvSpPr>
          <p:cNvPr id="11" name="Shape 8"/>
          <p:cNvSpPr/>
          <p:nvPr/>
        </p:nvSpPr>
        <p:spPr>
          <a:xfrm>
            <a:off x="2037993" y="4972883"/>
            <a:ext cx="5166122" cy="2006203"/>
          </a:xfrm>
          <a:prstGeom prst="roundRect">
            <a:avLst>
              <a:gd name="adj" fmla="val 4984"/>
            </a:avLst>
          </a:prstGeom>
          <a:solidFill>
            <a:srgbClr val="FFD8CC"/>
          </a:solidFill>
          <a:ln w="7620">
            <a:solidFill>
              <a:srgbClr val="E5BEB2"/>
            </a:solidFill>
            <a:prstDash val="solid"/>
          </a:ln>
        </p:spPr>
      </p:sp>
      <p:sp>
        <p:nvSpPr>
          <p:cNvPr id="12" name="Text 9"/>
          <p:cNvSpPr/>
          <p:nvPr/>
        </p:nvSpPr>
        <p:spPr>
          <a:xfrm>
            <a:off x="2267783" y="5202674"/>
            <a:ext cx="2777490" cy="347186"/>
          </a:xfrm>
          <a:prstGeom prst="rect">
            <a:avLst/>
          </a:prstGeom>
          <a:noFill/>
          <a:ln/>
        </p:spPr>
        <p:txBody>
          <a:bodyPr wrap="none" rtlCol="0" anchor="t"/>
          <a:lstStyle/>
          <a:p>
            <a:pPr marL="0" indent="0">
              <a:lnSpc>
                <a:spcPts val="2734"/>
              </a:lnSpc>
              <a:buNone/>
            </a:pPr>
            <a:r>
              <a:rPr lang="en-US" sz="2187" b="1" dirty="0">
                <a:solidFill>
                  <a:srgbClr val="403C4E"/>
                </a:solidFill>
                <a:latin typeface="Arial" panose="020B0604020202020204" pitchFamily="34" charset="0"/>
                <a:ea typeface="Merriweather" pitchFamily="34" charset="-122"/>
                <a:cs typeface="Arial" panose="020B0604020202020204" pitchFamily="34" charset="0"/>
              </a:rPr>
              <a:t>Раздражимость</a:t>
            </a:r>
            <a:endParaRPr lang="en-US" sz="2187" dirty="0">
              <a:latin typeface="Arial" panose="020B0604020202020204" pitchFamily="34" charset="0"/>
              <a:cs typeface="Arial" panose="020B0604020202020204" pitchFamily="34" charset="0"/>
            </a:endParaRPr>
          </a:p>
        </p:txBody>
      </p:sp>
      <p:sp>
        <p:nvSpPr>
          <p:cNvPr id="13" name="Text 10"/>
          <p:cNvSpPr/>
          <p:nvPr/>
        </p:nvSpPr>
        <p:spPr>
          <a:xfrm>
            <a:off x="2267783" y="5683091"/>
            <a:ext cx="4706541" cy="1066205"/>
          </a:xfrm>
          <a:prstGeom prst="rect">
            <a:avLst/>
          </a:prstGeom>
          <a:noFill/>
          <a:ln/>
        </p:spPr>
        <p:txBody>
          <a:bodyPr wrap="square" rtlCol="0" anchor="t"/>
          <a:lstStyle/>
          <a:p>
            <a:pPr marL="0" indent="0">
              <a:lnSpc>
                <a:spcPts val="2799"/>
              </a:lnSpc>
              <a:buNone/>
            </a:pPr>
            <a:r>
              <a:rPr lang="en-US" sz="1750" dirty="0">
                <a:solidFill>
                  <a:srgbClr val="403C4E"/>
                </a:solidFill>
                <a:latin typeface="Arial" panose="020B0604020202020204" pitchFamily="34" charset="0"/>
                <a:ea typeface="Open Sans" pitchFamily="34" charset="-122"/>
                <a:cs typeface="Arial" panose="020B0604020202020204" pitchFamily="34" charset="0"/>
              </a:rPr>
              <a:t>Живые организмы способны реагировать на изменения в окружающей среде и приспосабливаться к ним.</a:t>
            </a:r>
            <a:endParaRPr lang="en-US" sz="1750" dirty="0">
              <a:latin typeface="Arial" panose="020B0604020202020204" pitchFamily="34" charset="0"/>
              <a:cs typeface="Arial" panose="020B0604020202020204" pitchFamily="34" charset="0"/>
            </a:endParaRPr>
          </a:p>
        </p:txBody>
      </p:sp>
      <p:sp>
        <p:nvSpPr>
          <p:cNvPr id="14" name="Shape 11"/>
          <p:cNvSpPr/>
          <p:nvPr/>
        </p:nvSpPr>
        <p:spPr>
          <a:xfrm>
            <a:off x="7426285" y="4972883"/>
            <a:ext cx="5166122" cy="2006203"/>
          </a:xfrm>
          <a:prstGeom prst="roundRect">
            <a:avLst>
              <a:gd name="adj" fmla="val 4984"/>
            </a:avLst>
          </a:prstGeom>
          <a:solidFill>
            <a:srgbClr val="FFD8CC"/>
          </a:solidFill>
          <a:ln w="7620">
            <a:solidFill>
              <a:srgbClr val="E5BEB2"/>
            </a:solidFill>
            <a:prstDash val="solid"/>
          </a:ln>
        </p:spPr>
      </p:sp>
      <p:sp>
        <p:nvSpPr>
          <p:cNvPr id="15" name="Text 12"/>
          <p:cNvSpPr/>
          <p:nvPr/>
        </p:nvSpPr>
        <p:spPr>
          <a:xfrm>
            <a:off x="7656076" y="5202674"/>
            <a:ext cx="2777490" cy="347186"/>
          </a:xfrm>
          <a:prstGeom prst="rect">
            <a:avLst/>
          </a:prstGeom>
          <a:noFill/>
          <a:ln/>
        </p:spPr>
        <p:txBody>
          <a:bodyPr wrap="none" rtlCol="0" anchor="t"/>
          <a:lstStyle/>
          <a:p>
            <a:pPr marL="0" indent="0">
              <a:lnSpc>
                <a:spcPts val="2734"/>
              </a:lnSpc>
              <a:buNone/>
            </a:pPr>
            <a:r>
              <a:rPr lang="en-US" sz="2187" b="1" dirty="0">
                <a:solidFill>
                  <a:srgbClr val="403C4E"/>
                </a:solidFill>
                <a:latin typeface="Arial" panose="020B0604020202020204" pitchFamily="34" charset="0"/>
                <a:ea typeface="Merriweather" pitchFamily="34" charset="-122"/>
                <a:cs typeface="Arial" panose="020B0604020202020204" pitchFamily="34" charset="0"/>
              </a:rPr>
              <a:t>Рост и развитие</a:t>
            </a:r>
            <a:endParaRPr lang="en-US" sz="2187" dirty="0">
              <a:latin typeface="Arial" panose="020B0604020202020204" pitchFamily="34" charset="0"/>
              <a:cs typeface="Arial" panose="020B0604020202020204" pitchFamily="34" charset="0"/>
            </a:endParaRPr>
          </a:p>
        </p:txBody>
      </p:sp>
      <p:sp>
        <p:nvSpPr>
          <p:cNvPr id="16" name="Text 13"/>
          <p:cNvSpPr/>
          <p:nvPr/>
        </p:nvSpPr>
        <p:spPr>
          <a:xfrm>
            <a:off x="7656076" y="5683091"/>
            <a:ext cx="4706541" cy="1066205"/>
          </a:xfrm>
          <a:prstGeom prst="rect">
            <a:avLst/>
          </a:prstGeom>
          <a:noFill/>
          <a:ln/>
        </p:spPr>
        <p:txBody>
          <a:bodyPr wrap="square" rtlCol="0" anchor="t"/>
          <a:lstStyle/>
          <a:p>
            <a:pPr marL="0" indent="0">
              <a:lnSpc>
                <a:spcPts val="2799"/>
              </a:lnSpc>
              <a:buNone/>
            </a:pPr>
            <a:r>
              <a:rPr lang="en-US" sz="1750" dirty="0">
                <a:solidFill>
                  <a:srgbClr val="403C4E"/>
                </a:solidFill>
                <a:latin typeface="Arial" panose="020B0604020202020204" pitchFamily="34" charset="0"/>
                <a:ea typeface="Open Sans" pitchFamily="34" charset="-122"/>
                <a:cs typeface="Arial" panose="020B0604020202020204" pitchFamily="34" charset="0"/>
              </a:rPr>
              <a:t>Живые организмы растут и развиваются, проходя различные жизненные циклы и стадии.</a:t>
            </a:r>
            <a:endParaRPr lang="en-US" sz="175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3162B43-2545-4532-9951-0AD837D2231E}"/>
              </a:ext>
            </a:extLst>
          </p:cNvPr>
          <p:cNvSpPr txBox="1"/>
          <p:nvPr/>
        </p:nvSpPr>
        <p:spPr>
          <a:xfrm>
            <a:off x="65314" y="65314"/>
            <a:ext cx="1723549" cy="369332"/>
          </a:xfrm>
          <a:prstGeom prst="rect">
            <a:avLst/>
          </a:prstGeom>
          <a:noFill/>
        </p:spPr>
        <p:txBody>
          <a:bodyPr wrap="none" rtlCol="0">
            <a:spAutoFit/>
          </a:bodyPr>
          <a:lstStyle/>
          <a:p>
            <a:r>
              <a:rPr lang="en-US" u="sng" dirty="0">
                <a:solidFill>
                  <a:schemeClr val="tx1">
                    <a:alpha val="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newUROKI.net</a:t>
            </a:r>
            <a:endParaRPr lang="ru-RU" dirty="0">
              <a:solidFill>
                <a:schemeClr val="tx1">
                  <a:alpha val="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
        <p:nvSpPr>
          <p:cNvPr id="4" name="Text 1"/>
          <p:cNvSpPr/>
          <p:nvPr/>
        </p:nvSpPr>
        <p:spPr>
          <a:xfrm>
            <a:off x="2037993" y="1151692"/>
            <a:ext cx="10554414" cy="1388745"/>
          </a:xfrm>
          <a:prstGeom prst="rect">
            <a:avLst/>
          </a:prstGeom>
          <a:noFill/>
          <a:ln/>
        </p:spPr>
        <p:txBody>
          <a:bodyPr wrap="square" rtlCol="0" anchor="t"/>
          <a:lstStyle/>
          <a:p>
            <a:pPr marL="0" indent="0">
              <a:lnSpc>
                <a:spcPts val="5468"/>
              </a:lnSpc>
              <a:buNone/>
            </a:pPr>
            <a:r>
              <a:rPr lang="en-US" sz="4374" b="1" dirty="0">
                <a:solidFill>
                  <a:srgbClr val="403C4E"/>
                </a:solidFill>
                <a:latin typeface="Arial" panose="020B0604020202020204" pitchFamily="34" charset="0"/>
                <a:ea typeface="Merriweather" pitchFamily="34" charset="-122"/>
                <a:cs typeface="Arial" panose="020B0604020202020204" pitchFamily="34" charset="0"/>
              </a:rPr>
              <a:t>Значение растений в природе и жизни человека</a:t>
            </a:r>
            <a:endParaRPr lang="en-US" sz="4374" dirty="0">
              <a:latin typeface="Arial" panose="020B0604020202020204" pitchFamily="34" charset="0"/>
              <a:cs typeface="Arial" panose="020B0604020202020204" pitchFamily="34" charset="0"/>
            </a:endParaRPr>
          </a:p>
        </p:txBody>
      </p:sp>
      <p:pic>
        <p:nvPicPr>
          <p:cNvPr id="5" name="Image 1" descr="preencoded.png"/>
          <p:cNvPicPr>
            <a:picLocks noChangeAspect="1"/>
          </p:cNvPicPr>
          <p:nvPr/>
        </p:nvPicPr>
        <p:blipFill>
          <a:blip r:embed="rId4"/>
          <a:stretch>
            <a:fillRect/>
          </a:stretch>
        </p:blipFill>
        <p:spPr>
          <a:xfrm>
            <a:off x="2037993" y="2984778"/>
            <a:ext cx="555427" cy="555427"/>
          </a:xfrm>
          <a:prstGeom prst="rect">
            <a:avLst/>
          </a:prstGeom>
        </p:spPr>
      </p:pic>
      <p:sp>
        <p:nvSpPr>
          <p:cNvPr id="6" name="Text 2"/>
          <p:cNvSpPr/>
          <p:nvPr/>
        </p:nvSpPr>
        <p:spPr>
          <a:xfrm>
            <a:off x="2037993" y="3762375"/>
            <a:ext cx="2388632" cy="694373"/>
          </a:xfrm>
          <a:prstGeom prst="rect">
            <a:avLst/>
          </a:prstGeom>
          <a:noFill/>
          <a:ln/>
        </p:spPr>
        <p:txBody>
          <a:bodyPr wrap="square" rtlCol="0" anchor="t"/>
          <a:lstStyle/>
          <a:p>
            <a:pPr marL="0" indent="0" algn="l">
              <a:lnSpc>
                <a:spcPts val="2734"/>
              </a:lnSpc>
              <a:buNone/>
            </a:pPr>
            <a:r>
              <a:rPr lang="en-US" sz="2187" b="1" dirty="0">
                <a:solidFill>
                  <a:srgbClr val="403C4E"/>
                </a:solidFill>
                <a:latin typeface="Arial" panose="020B0604020202020204" pitchFamily="34" charset="0"/>
                <a:ea typeface="Merriweather" pitchFamily="34" charset="-122"/>
                <a:cs typeface="Arial" panose="020B0604020202020204" pitchFamily="34" charset="0"/>
              </a:rPr>
              <a:t>Производство кислорода</a:t>
            </a:r>
            <a:endParaRPr lang="en-US" sz="2187" dirty="0">
              <a:latin typeface="Arial" panose="020B0604020202020204" pitchFamily="34" charset="0"/>
              <a:cs typeface="Arial" panose="020B0604020202020204" pitchFamily="34" charset="0"/>
            </a:endParaRPr>
          </a:p>
        </p:txBody>
      </p:sp>
      <p:sp>
        <p:nvSpPr>
          <p:cNvPr id="7" name="Text 3"/>
          <p:cNvSpPr/>
          <p:nvPr/>
        </p:nvSpPr>
        <p:spPr>
          <a:xfrm>
            <a:off x="2037993" y="4589978"/>
            <a:ext cx="2388632" cy="1777008"/>
          </a:xfrm>
          <a:prstGeom prst="rect">
            <a:avLst/>
          </a:prstGeom>
          <a:noFill/>
          <a:ln/>
        </p:spPr>
        <p:txBody>
          <a:bodyPr wrap="square" rtlCol="0" anchor="t"/>
          <a:lstStyle/>
          <a:p>
            <a:pPr marL="0" indent="0" algn="l">
              <a:lnSpc>
                <a:spcPts val="2799"/>
              </a:lnSpc>
              <a:buNone/>
            </a:pPr>
            <a:r>
              <a:rPr lang="en-US" sz="1750" dirty="0">
                <a:solidFill>
                  <a:srgbClr val="403C4E"/>
                </a:solidFill>
                <a:latin typeface="Arial" panose="020B0604020202020204" pitchFamily="34" charset="0"/>
                <a:ea typeface="Open Sans" pitchFamily="34" charset="-122"/>
                <a:cs typeface="Arial" panose="020B0604020202020204" pitchFamily="34" charset="0"/>
              </a:rPr>
              <a:t>Растения производят кислород, необходимый для дыхания живых организмов.</a:t>
            </a:r>
            <a:endParaRPr lang="en-US" sz="1750" dirty="0">
              <a:latin typeface="Arial" panose="020B0604020202020204" pitchFamily="34" charset="0"/>
              <a:cs typeface="Arial" panose="020B0604020202020204" pitchFamily="34" charset="0"/>
            </a:endParaRPr>
          </a:p>
        </p:txBody>
      </p:sp>
      <p:pic>
        <p:nvPicPr>
          <p:cNvPr id="8" name="Image 2" descr="preencoded.png"/>
          <p:cNvPicPr>
            <a:picLocks noChangeAspect="1"/>
          </p:cNvPicPr>
          <p:nvPr/>
        </p:nvPicPr>
        <p:blipFill>
          <a:blip r:embed="rId5"/>
          <a:stretch>
            <a:fillRect/>
          </a:stretch>
        </p:blipFill>
        <p:spPr>
          <a:xfrm>
            <a:off x="4759881" y="2984778"/>
            <a:ext cx="555427" cy="555427"/>
          </a:xfrm>
          <a:prstGeom prst="rect">
            <a:avLst/>
          </a:prstGeom>
        </p:spPr>
      </p:pic>
      <p:sp>
        <p:nvSpPr>
          <p:cNvPr id="9" name="Text 4"/>
          <p:cNvSpPr/>
          <p:nvPr/>
        </p:nvSpPr>
        <p:spPr>
          <a:xfrm>
            <a:off x="4759881" y="3762375"/>
            <a:ext cx="2388632" cy="1041559"/>
          </a:xfrm>
          <a:prstGeom prst="rect">
            <a:avLst/>
          </a:prstGeom>
          <a:noFill/>
          <a:ln/>
        </p:spPr>
        <p:txBody>
          <a:bodyPr wrap="square" rtlCol="0" anchor="t"/>
          <a:lstStyle/>
          <a:p>
            <a:pPr marL="0" indent="0" algn="l">
              <a:lnSpc>
                <a:spcPts val="2734"/>
              </a:lnSpc>
              <a:buNone/>
            </a:pPr>
            <a:r>
              <a:rPr lang="en-US" sz="2187" b="1" dirty="0">
                <a:solidFill>
                  <a:srgbClr val="403C4E"/>
                </a:solidFill>
                <a:latin typeface="Arial" panose="020B0604020202020204" pitchFamily="34" charset="0"/>
                <a:ea typeface="Merriweather" pitchFamily="34" charset="-122"/>
                <a:cs typeface="Arial" panose="020B0604020202020204" pitchFamily="34" charset="0"/>
              </a:rPr>
              <a:t>Основа пищевых цепей</a:t>
            </a:r>
            <a:endParaRPr lang="en-US" sz="2187" dirty="0">
              <a:latin typeface="Arial" panose="020B0604020202020204" pitchFamily="34" charset="0"/>
              <a:cs typeface="Arial" panose="020B0604020202020204" pitchFamily="34" charset="0"/>
            </a:endParaRPr>
          </a:p>
        </p:txBody>
      </p:sp>
      <p:sp>
        <p:nvSpPr>
          <p:cNvPr id="10" name="Text 5"/>
          <p:cNvSpPr/>
          <p:nvPr/>
        </p:nvSpPr>
        <p:spPr>
          <a:xfrm>
            <a:off x="4759881" y="4937165"/>
            <a:ext cx="2388632" cy="1777008"/>
          </a:xfrm>
          <a:prstGeom prst="rect">
            <a:avLst/>
          </a:prstGeom>
          <a:noFill/>
          <a:ln/>
        </p:spPr>
        <p:txBody>
          <a:bodyPr wrap="square" rtlCol="0" anchor="t"/>
          <a:lstStyle/>
          <a:p>
            <a:pPr marL="0" indent="0" algn="l">
              <a:lnSpc>
                <a:spcPts val="2799"/>
              </a:lnSpc>
              <a:buNone/>
            </a:pPr>
            <a:r>
              <a:rPr lang="en-US" sz="1750" dirty="0">
                <a:solidFill>
                  <a:srgbClr val="403C4E"/>
                </a:solidFill>
                <a:latin typeface="Arial" panose="020B0604020202020204" pitchFamily="34" charset="0"/>
                <a:ea typeface="Open Sans" pitchFamily="34" charset="-122"/>
                <a:cs typeface="Arial" panose="020B0604020202020204" pitchFamily="34" charset="0"/>
              </a:rPr>
              <a:t>Растения являются первичными производителями в пищевых цепях экосистем.</a:t>
            </a:r>
            <a:endParaRPr lang="en-US" sz="1750" dirty="0">
              <a:latin typeface="Arial" panose="020B0604020202020204" pitchFamily="34" charset="0"/>
              <a:cs typeface="Arial" panose="020B0604020202020204" pitchFamily="34" charset="0"/>
            </a:endParaRPr>
          </a:p>
        </p:txBody>
      </p:sp>
      <p:pic>
        <p:nvPicPr>
          <p:cNvPr id="11" name="Image 3" descr="preencoded.png"/>
          <p:cNvPicPr>
            <a:picLocks noChangeAspect="1"/>
          </p:cNvPicPr>
          <p:nvPr/>
        </p:nvPicPr>
        <p:blipFill>
          <a:blip r:embed="rId6"/>
          <a:stretch>
            <a:fillRect/>
          </a:stretch>
        </p:blipFill>
        <p:spPr>
          <a:xfrm>
            <a:off x="7481768" y="2984778"/>
            <a:ext cx="555427" cy="555427"/>
          </a:xfrm>
          <a:prstGeom prst="rect">
            <a:avLst/>
          </a:prstGeom>
        </p:spPr>
      </p:pic>
      <p:sp>
        <p:nvSpPr>
          <p:cNvPr id="12" name="Text 6"/>
          <p:cNvSpPr/>
          <p:nvPr/>
        </p:nvSpPr>
        <p:spPr>
          <a:xfrm>
            <a:off x="7481768" y="3762375"/>
            <a:ext cx="2388632" cy="694373"/>
          </a:xfrm>
          <a:prstGeom prst="rect">
            <a:avLst/>
          </a:prstGeom>
          <a:noFill/>
          <a:ln/>
        </p:spPr>
        <p:txBody>
          <a:bodyPr wrap="square" rtlCol="0" anchor="t"/>
          <a:lstStyle/>
          <a:p>
            <a:pPr marL="0" indent="0" algn="l">
              <a:lnSpc>
                <a:spcPts val="2734"/>
              </a:lnSpc>
              <a:buNone/>
            </a:pPr>
            <a:r>
              <a:rPr lang="en-US" sz="2187" b="1" dirty="0">
                <a:solidFill>
                  <a:srgbClr val="403C4E"/>
                </a:solidFill>
                <a:latin typeface="Arial" panose="020B0604020202020204" pitchFamily="34" charset="0"/>
                <a:ea typeface="Merriweather" pitchFamily="34" charset="-122"/>
                <a:cs typeface="Arial" panose="020B0604020202020204" pitchFamily="34" charset="0"/>
              </a:rPr>
              <a:t>Источник лекарств</a:t>
            </a:r>
            <a:endParaRPr lang="en-US" sz="2187" dirty="0">
              <a:latin typeface="Arial" panose="020B0604020202020204" pitchFamily="34" charset="0"/>
              <a:cs typeface="Arial" panose="020B0604020202020204" pitchFamily="34" charset="0"/>
            </a:endParaRPr>
          </a:p>
        </p:txBody>
      </p:sp>
      <p:sp>
        <p:nvSpPr>
          <p:cNvPr id="13" name="Text 7"/>
          <p:cNvSpPr/>
          <p:nvPr/>
        </p:nvSpPr>
        <p:spPr>
          <a:xfrm>
            <a:off x="7481768" y="4589978"/>
            <a:ext cx="2388632" cy="1777008"/>
          </a:xfrm>
          <a:prstGeom prst="rect">
            <a:avLst/>
          </a:prstGeom>
          <a:noFill/>
          <a:ln/>
        </p:spPr>
        <p:txBody>
          <a:bodyPr wrap="square" rtlCol="0" anchor="t"/>
          <a:lstStyle/>
          <a:p>
            <a:pPr marL="0" indent="0" algn="l">
              <a:lnSpc>
                <a:spcPts val="2799"/>
              </a:lnSpc>
              <a:buNone/>
            </a:pPr>
            <a:r>
              <a:rPr lang="en-US" sz="1750" dirty="0">
                <a:solidFill>
                  <a:srgbClr val="403C4E"/>
                </a:solidFill>
                <a:latin typeface="Arial" panose="020B0604020202020204" pitchFamily="34" charset="0"/>
                <a:ea typeface="Open Sans" pitchFamily="34" charset="-122"/>
                <a:cs typeface="Arial" panose="020B0604020202020204" pitchFamily="34" charset="0"/>
              </a:rPr>
              <a:t>Многие важные лекарственные препараты получают из растительного сырья.</a:t>
            </a:r>
            <a:endParaRPr lang="en-US" sz="1750" dirty="0">
              <a:latin typeface="Arial" panose="020B0604020202020204" pitchFamily="34" charset="0"/>
              <a:cs typeface="Arial" panose="020B0604020202020204" pitchFamily="34" charset="0"/>
            </a:endParaRPr>
          </a:p>
        </p:txBody>
      </p:sp>
      <p:pic>
        <p:nvPicPr>
          <p:cNvPr id="14" name="Image 4" descr="preencoded.png"/>
          <p:cNvPicPr>
            <a:picLocks noChangeAspect="1"/>
          </p:cNvPicPr>
          <p:nvPr/>
        </p:nvPicPr>
        <p:blipFill>
          <a:blip r:embed="rId7"/>
          <a:stretch>
            <a:fillRect/>
          </a:stretch>
        </p:blipFill>
        <p:spPr>
          <a:xfrm>
            <a:off x="10203656" y="2984778"/>
            <a:ext cx="555427" cy="555427"/>
          </a:xfrm>
          <a:prstGeom prst="rect">
            <a:avLst/>
          </a:prstGeom>
        </p:spPr>
      </p:pic>
      <p:sp>
        <p:nvSpPr>
          <p:cNvPr id="15" name="Text 8"/>
          <p:cNvSpPr/>
          <p:nvPr/>
        </p:nvSpPr>
        <p:spPr>
          <a:xfrm>
            <a:off x="10203656" y="3762375"/>
            <a:ext cx="2388751" cy="694373"/>
          </a:xfrm>
          <a:prstGeom prst="rect">
            <a:avLst/>
          </a:prstGeom>
          <a:noFill/>
          <a:ln/>
        </p:spPr>
        <p:txBody>
          <a:bodyPr wrap="square" rtlCol="0" anchor="t"/>
          <a:lstStyle/>
          <a:p>
            <a:pPr marL="0" indent="0" algn="l">
              <a:lnSpc>
                <a:spcPts val="2734"/>
              </a:lnSpc>
              <a:buNone/>
            </a:pPr>
            <a:r>
              <a:rPr lang="en-US" sz="2187" b="1" dirty="0">
                <a:solidFill>
                  <a:srgbClr val="403C4E"/>
                </a:solidFill>
                <a:latin typeface="Arial" panose="020B0604020202020204" pitchFamily="34" charset="0"/>
                <a:ea typeface="Merriweather" pitchFamily="34" charset="-122"/>
                <a:cs typeface="Arial" panose="020B0604020202020204" pitchFamily="34" charset="0"/>
              </a:rPr>
              <a:t>Природные ресурсы</a:t>
            </a:r>
            <a:endParaRPr lang="en-US" sz="2187" dirty="0">
              <a:latin typeface="Arial" panose="020B0604020202020204" pitchFamily="34" charset="0"/>
              <a:cs typeface="Arial" panose="020B0604020202020204" pitchFamily="34" charset="0"/>
            </a:endParaRPr>
          </a:p>
        </p:txBody>
      </p:sp>
      <p:sp>
        <p:nvSpPr>
          <p:cNvPr id="16" name="Text 9"/>
          <p:cNvSpPr/>
          <p:nvPr/>
        </p:nvSpPr>
        <p:spPr>
          <a:xfrm>
            <a:off x="10203656" y="4589978"/>
            <a:ext cx="2388751" cy="2487811"/>
          </a:xfrm>
          <a:prstGeom prst="rect">
            <a:avLst/>
          </a:prstGeom>
          <a:noFill/>
          <a:ln/>
        </p:spPr>
        <p:txBody>
          <a:bodyPr wrap="square" rtlCol="0" anchor="t"/>
          <a:lstStyle/>
          <a:p>
            <a:pPr marL="0" indent="0" algn="l">
              <a:lnSpc>
                <a:spcPts val="2799"/>
              </a:lnSpc>
              <a:buNone/>
            </a:pPr>
            <a:r>
              <a:rPr lang="en-US" sz="1750" dirty="0">
                <a:solidFill>
                  <a:srgbClr val="403C4E"/>
                </a:solidFill>
                <a:latin typeface="Arial" panose="020B0604020202020204" pitchFamily="34" charset="0"/>
                <a:ea typeface="Open Sans" pitchFamily="34" charset="-122"/>
                <a:cs typeface="Arial" panose="020B0604020202020204" pitchFamily="34" charset="0"/>
              </a:rPr>
              <a:t>Растения обеспечивают человека древесиной, волокнами, топливом и другими ценными ресурсами.</a:t>
            </a:r>
            <a:endParaRPr lang="en-US" sz="175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CB66A70-BCDA-44A4-AB33-5345E81C99CA}"/>
              </a:ext>
            </a:extLst>
          </p:cNvPr>
          <p:cNvSpPr txBox="1"/>
          <p:nvPr/>
        </p:nvSpPr>
        <p:spPr>
          <a:xfrm>
            <a:off x="65314" y="65314"/>
            <a:ext cx="1723549" cy="369332"/>
          </a:xfrm>
          <a:prstGeom prst="rect">
            <a:avLst/>
          </a:prstGeom>
          <a:noFill/>
        </p:spPr>
        <p:txBody>
          <a:bodyPr wrap="none" rtlCol="0">
            <a:spAutoFit/>
          </a:bodyPr>
          <a:lstStyle/>
          <a:p>
            <a:r>
              <a:rPr lang="en-US" u="sng" dirty="0">
                <a:solidFill>
                  <a:schemeClr val="tx1">
                    <a:alpha val="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newUROKI.net</a:t>
            </a:r>
            <a:endParaRPr lang="ru-RU" dirty="0">
              <a:solidFill>
                <a:schemeClr val="tx1">
                  <a:alpha val="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672"/>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10980420" y="0"/>
            <a:ext cx="3657600" cy="8230672"/>
          </a:xfrm>
          <a:prstGeom prst="rect">
            <a:avLst/>
          </a:prstGeom>
        </p:spPr>
      </p:pic>
      <p:sp>
        <p:nvSpPr>
          <p:cNvPr id="5" name="Text 1"/>
          <p:cNvSpPr/>
          <p:nvPr/>
        </p:nvSpPr>
        <p:spPr>
          <a:xfrm>
            <a:off x="807720" y="592336"/>
            <a:ext cx="9357360" cy="1346121"/>
          </a:xfrm>
          <a:prstGeom prst="rect">
            <a:avLst/>
          </a:prstGeom>
          <a:noFill/>
          <a:ln/>
        </p:spPr>
        <p:txBody>
          <a:bodyPr wrap="square" rtlCol="0" anchor="t"/>
          <a:lstStyle/>
          <a:p>
            <a:pPr marL="0" indent="0">
              <a:lnSpc>
                <a:spcPts val="5301"/>
              </a:lnSpc>
              <a:buNone/>
            </a:pPr>
            <a:r>
              <a:rPr lang="en-US" sz="4241" b="1" dirty="0">
                <a:solidFill>
                  <a:srgbClr val="403C4E"/>
                </a:solidFill>
                <a:latin typeface="Arial" panose="020B0604020202020204" pitchFamily="34" charset="0"/>
                <a:ea typeface="Merriweather" pitchFamily="34" charset="-122"/>
                <a:cs typeface="Arial" panose="020B0604020202020204" pitchFamily="34" charset="0"/>
              </a:rPr>
              <a:t>Среда обитания живых организмов</a:t>
            </a:r>
            <a:endParaRPr lang="en-US" sz="4241" dirty="0">
              <a:latin typeface="Arial" panose="020B0604020202020204" pitchFamily="34" charset="0"/>
              <a:cs typeface="Arial" panose="020B0604020202020204" pitchFamily="34" charset="0"/>
            </a:endParaRPr>
          </a:p>
        </p:txBody>
      </p:sp>
      <p:pic>
        <p:nvPicPr>
          <p:cNvPr id="6" name="Image 2" descr="preencoded.png"/>
          <p:cNvPicPr>
            <a:picLocks noChangeAspect="1"/>
          </p:cNvPicPr>
          <p:nvPr/>
        </p:nvPicPr>
        <p:blipFill>
          <a:blip r:embed="rId5"/>
          <a:stretch>
            <a:fillRect/>
          </a:stretch>
        </p:blipFill>
        <p:spPr>
          <a:xfrm>
            <a:off x="807720" y="2261473"/>
            <a:ext cx="1077039" cy="1930241"/>
          </a:xfrm>
          <a:prstGeom prst="rect">
            <a:avLst/>
          </a:prstGeom>
        </p:spPr>
      </p:pic>
      <p:sp>
        <p:nvSpPr>
          <p:cNvPr id="7" name="Text 2"/>
          <p:cNvSpPr/>
          <p:nvPr/>
        </p:nvSpPr>
        <p:spPr>
          <a:xfrm>
            <a:off x="2207776" y="2476857"/>
            <a:ext cx="3375541" cy="336590"/>
          </a:xfrm>
          <a:prstGeom prst="rect">
            <a:avLst/>
          </a:prstGeom>
          <a:noFill/>
          <a:ln/>
        </p:spPr>
        <p:txBody>
          <a:bodyPr wrap="none" rtlCol="0" anchor="t"/>
          <a:lstStyle/>
          <a:p>
            <a:pPr marL="0" indent="0" algn="l">
              <a:lnSpc>
                <a:spcPts val="2650"/>
              </a:lnSpc>
              <a:buNone/>
            </a:pPr>
            <a:r>
              <a:rPr lang="en-US" sz="2120" b="1" dirty="0">
                <a:solidFill>
                  <a:srgbClr val="403C4E"/>
                </a:solidFill>
                <a:latin typeface="Arial" panose="020B0604020202020204" pitchFamily="34" charset="0"/>
                <a:ea typeface="Merriweather" pitchFamily="34" charset="-122"/>
                <a:cs typeface="Arial" panose="020B0604020202020204" pitchFamily="34" charset="0"/>
              </a:rPr>
              <a:t>Наземные экосистемы</a:t>
            </a:r>
            <a:endParaRPr lang="en-US" sz="2120" dirty="0">
              <a:latin typeface="Arial" panose="020B0604020202020204" pitchFamily="34" charset="0"/>
              <a:cs typeface="Arial" panose="020B0604020202020204" pitchFamily="34" charset="0"/>
            </a:endParaRPr>
          </a:p>
        </p:txBody>
      </p:sp>
      <p:sp>
        <p:nvSpPr>
          <p:cNvPr id="8" name="Text 3"/>
          <p:cNvSpPr/>
          <p:nvPr/>
        </p:nvSpPr>
        <p:spPr>
          <a:xfrm>
            <a:off x="2207776" y="2942630"/>
            <a:ext cx="7957304" cy="1033701"/>
          </a:xfrm>
          <a:prstGeom prst="rect">
            <a:avLst/>
          </a:prstGeom>
          <a:noFill/>
          <a:ln/>
        </p:spPr>
        <p:txBody>
          <a:bodyPr wrap="square" rtlCol="0" anchor="t"/>
          <a:lstStyle/>
          <a:p>
            <a:pPr marL="0" indent="0" algn="l">
              <a:lnSpc>
                <a:spcPts val="2714"/>
              </a:lnSpc>
              <a:buNone/>
            </a:pPr>
            <a:r>
              <a:rPr lang="en-US" sz="1696" dirty="0">
                <a:solidFill>
                  <a:srgbClr val="403C4E"/>
                </a:solidFill>
                <a:latin typeface="Arial" panose="020B0604020202020204" pitchFamily="34" charset="0"/>
                <a:ea typeface="Open Sans" pitchFamily="34" charset="-122"/>
                <a:cs typeface="Arial" panose="020B0604020202020204" pitchFamily="34" charset="0"/>
              </a:rPr>
              <a:t>Тундра, тайга, широколиственные леса, степи, пустыни и горы - примеры различных наземных биомов, каждый со своими уникальными условиями.</a:t>
            </a:r>
            <a:endParaRPr lang="en-US" sz="1696" dirty="0">
              <a:latin typeface="Arial" panose="020B0604020202020204" pitchFamily="34" charset="0"/>
              <a:cs typeface="Arial" panose="020B0604020202020204" pitchFamily="34" charset="0"/>
            </a:endParaRPr>
          </a:p>
        </p:txBody>
      </p:sp>
      <p:pic>
        <p:nvPicPr>
          <p:cNvPr id="9" name="Image 3" descr="preencoded.png"/>
          <p:cNvPicPr>
            <a:picLocks noChangeAspect="1"/>
          </p:cNvPicPr>
          <p:nvPr/>
        </p:nvPicPr>
        <p:blipFill>
          <a:blip r:embed="rId6"/>
          <a:stretch>
            <a:fillRect/>
          </a:stretch>
        </p:blipFill>
        <p:spPr>
          <a:xfrm>
            <a:off x="807720" y="4191714"/>
            <a:ext cx="1077039" cy="1723311"/>
          </a:xfrm>
          <a:prstGeom prst="rect">
            <a:avLst/>
          </a:prstGeom>
        </p:spPr>
      </p:pic>
      <p:sp>
        <p:nvSpPr>
          <p:cNvPr id="10" name="Text 4"/>
          <p:cNvSpPr/>
          <p:nvPr/>
        </p:nvSpPr>
        <p:spPr>
          <a:xfrm>
            <a:off x="2207776" y="4407098"/>
            <a:ext cx="2990850" cy="336590"/>
          </a:xfrm>
          <a:prstGeom prst="rect">
            <a:avLst/>
          </a:prstGeom>
          <a:noFill/>
          <a:ln/>
        </p:spPr>
        <p:txBody>
          <a:bodyPr wrap="none" rtlCol="0" anchor="t"/>
          <a:lstStyle/>
          <a:p>
            <a:pPr marL="0" indent="0" algn="l">
              <a:lnSpc>
                <a:spcPts val="2650"/>
              </a:lnSpc>
              <a:buNone/>
            </a:pPr>
            <a:r>
              <a:rPr lang="en-US" sz="2120" b="1" dirty="0">
                <a:solidFill>
                  <a:srgbClr val="403C4E"/>
                </a:solidFill>
                <a:latin typeface="Arial" panose="020B0604020202020204" pitchFamily="34" charset="0"/>
                <a:ea typeface="Merriweather" pitchFamily="34" charset="-122"/>
                <a:cs typeface="Arial" panose="020B0604020202020204" pitchFamily="34" charset="0"/>
              </a:rPr>
              <a:t>Водные экосистемы</a:t>
            </a:r>
            <a:endParaRPr lang="en-US" sz="2120" dirty="0">
              <a:latin typeface="Arial" panose="020B0604020202020204" pitchFamily="34" charset="0"/>
              <a:cs typeface="Arial" panose="020B0604020202020204" pitchFamily="34" charset="0"/>
            </a:endParaRPr>
          </a:p>
        </p:txBody>
      </p:sp>
      <p:sp>
        <p:nvSpPr>
          <p:cNvPr id="11" name="Text 5"/>
          <p:cNvSpPr/>
          <p:nvPr/>
        </p:nvSpPr>
        <p:spPr>
          <a:xfrm>
            <a:off x="2207776" y="4872871"/>
            <a:ext cx="7957304" cy="689134"/>
          </a:xfrm>
          <a:prstGeom prst="rect">
            <a:avLst/>
          </a:prstGeom>
          <a:noFill/>
          <a:ln/>
        </p:spPr>
        <p:txBody>
          <a:bodyPr wrap="square" rtlCol="0" anchor="t"/>
          <a:lstStyle/>
          <a:p>
            <a:pPr marL="0" indent="0" algn="l">
              <a:lnSpc>
                <a:spcPts val="2714"/>
              </a:lnSpc>
              <a:buNone/>
            </a:pPr>
            <a:r>
              <a:rPr lang="en-US" sz="1696" dirty="0">
                <a:solidFill>
                  <a:srgbClr val="403C4E"/>
                </a:solidFill>
                <a:latin typeface="Arial" panose="020B0604020202020204" pitchFamily="34" charset="0"/>
                <a:ea typeface="Open Sans" pitchFamily="34" charset="-122"/>
                <a:cs typeface="Arial" panose="020B0604020202020204" pitchFamily="34" charset="0"/>
              </a:rPr>
              <a:t>Реки, озера, моря и океаны формируют богатые водные экосистемы с разнообразной флорой и фауной.</a:t>
            </a:r>
            <a:endParaRPr lang="en-US" sz="1696" dirty="0">
              <a:latin typeface="Arial" panose="020B0604020202020204" pitchFamily="34" charset="0"/>
              <a:cs typeface="Arial" panose="020B0604020202020204" pitchFamily="34" charset="0"/>
            </a:endParaRPr>
          </a:p>
        </p:txBody>
      </p:sp>
      <p:pic>
        <p:nvPicPr>
          <p:cNvPr id="12" name="Image 4" descr="preencoded.png"/>
          <p:cNvPicPr>
            <a:picLocks noChangeAspect="1"/>
          </p:cNvPicPr>
          <p:nvPr/>
        </p:nvPicPr>
        <p:blipFill>
          <a:blip r:embed="rId7"/>
          <a:stretch>
            <a:fillRect/>
          </a:stretch>
        </p:blipFill>
        <p:spPr>
          <a:xfrm>
            <a:off x="807720" y="5915025"/>
            <a:ext cx="1077039" cy="1723311"/>
          </a:xfrm>
          <a:prstGeom prst="rect">
            <a:avLst/>
          </a:prstGeom>
        </p:spPr>
      </p:pic>
      <p:sp>
        <p:nvSpPr>
          <p:cNvPr id="13" name="Text 6"/>
          <p:cNvSpPr/>
          <p:nvPr/>
        </p:nvSpPr>
        <p:spPr>
          <a:xfrm>
            <a:off x="2207776" y="6130409"/>
            <a:ext cx="4093488" cy="336590"/>
          </a:xfrm>
          <a:prstGeom prst="rect">
            <a:avLst/>
          </a:prstGeom>
          <a:noFill/>
          <a:ln/>
        </p:spPr>
        <p:txBody>
          <a:bodyPr wrap="none" rtlCol="0" anchor="t"/>
          <a:lstStyle/>
          <a:p>
            <a:pPr marL="0" indent="0" algn="l">
              <a:lnSpc>
                <a:spcPts val="2650"/>
              </a:lnSpc>
              <a:buNone/>
            </a:pPr>
            <a:r>
              <a:rPr lang="en-US" sz="2120" b="1" dirty="0">
                <a:solidFill>
                  <a:srgbClr val="403C4E"/>
                </a:solidFill>
                <a:latin typeface="Arial" panose="020B0604020202020204" pitchFamily="34" charset="0"/>
                <a:ea typeface="Merriweather" pitchFamily="34" charset="-122"/>
                <a:cs typeface="Arial" panose="020B0604020202020204" pitchFamily="34" charset="0"/>
              </a:rPr>
              <a:t>Взаимодействие экосистем</a:t>
            </a:r>
            <a:endParaRPr lang="en-US" sz="2120" dirty="0">
              <a:latin typeface="Arial" panose="020B0604020202020204" pitchFamily="34" charset="0"/>
              <a:cs typeface="Arial" panose="020B0604020202020204" pitchFamily="34" charset="0"/>
            </a:endParaRPr>
          </a:p>
        </p:txBody>
      </p:sp>
      <p:sp>
        <p:nvSpPr>
          <p:cNvPr id="14" name="Text 7"/>
          <p:cNvSpPr/>
          <p:nvPr/>
        </p:nvSpPr>
        <p:spPr>
          <a:xfrm>
            <a:off x="2207776" y="6596182"/>
            <a:ext cx="7957304" cy="689134"/>
          </a:xfrm>
          <a:prstGeom prst="rect">
            <a:avLst/>
          </a:prstGeom>
          <a:noFill/>
          <a:ln/>
        </p:spPr>
        <p:txBody>
          <a:bodyPr wrap="square" rtlCol="0" anchor="t"/>
          <a:lstStyle/>
          <a:p>
            <a:pPr marL="0" indent="0" algn="l">
              <a:lnSpc>
                <a:spcPts val="2714"/>
              </a:lnSpc>
              <a:buNone/>
            </a:pPr>
            <a:r>
              <a:rPr lang="en-US" sz="1696" dirty="0">
                <a:solidFill>
                  <a:srgbClr val="403C4E"/>
                </a:solidFill>
                <a:latin typeface="Arial" panose="020B0604020202020204" pitchFamily="34" charset="0"/>
                <a:ea typeface="Open Sans" pitchFamily="34" charset="-122"/>
                <a:cs typeface="Arial" panose="020B0604020202020204" pitchFamily="34" charset="0"/>
              </a:rPr>
              <a:t>Наземные и водные экосистемы тесно связаны и влияют друг на друга, создавая сложные биосферные процессы.</a:t>
            </a:r>
            <a:endParaRPr lang="en-US" sz="1696"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F823FB5-1CCD-4279-B58C-24827A561007}"/>
              </a:ext>
            </a:extLst>
          </p:cNvPr>
          <p:cNvSpPr txBox="1"/>
          <p:nvPr/>
        </p:nvSpPr>
        <p:spPr>
          <a:xfrm>
            <a:off x="65314" y="65314"/>
            <a:ext cx="1723549" cy="369332"/>
          </a:xfrm>
          <a:prstGeom prst="rect">
            <a:avLst/>
          </a:prstGeom>
          <a:noFill/>
        </p:spPr>
        <p:txBody>
          <a:bodyPr wrap="none" rtlCol="0">
            <a:spAutoFit/>
          </a:bodyPr>
          <a:lstStyle/>
          <a:p>
            <a:r>
              <a:rPr lang="en-US" u="sng" dirty="0">
                <a:solidFill>
                  <a:schemeClr val="tx1">
                    <a:alpha val="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newUROKI.net</a:t>
            </a:r>
            <a:endParaRPr lang="ru-RU" dirty="0">
              <a:solidFill>
                <a:schemeClr val="tx1">
                  <a:alpha val="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
        <p:nvSpPr>
          <p:cNvPr id="4" name="Text 1"/>
          <p:cNvSpPr/>
          <p:nvPr/>
        </p:nvSpPr>
        <p:spPr>
          <a:xfrm>
            <a:off x="2037993" y="1515904"/>
            <a:ext cx="7225070" cy="694373"/>
          </a:xfrm>
          <a:prstGeom prst="rect">
            <a:avLst/>
          </a:prstGeom>
          <a:noFill/>
          <a:ln/>
        </p:spPr>
        <p:txBody>
          <a:bodyPr wrap="none" rtlCol="0" anchor="t"/>
          <a:lstStyle/>
          <a:p>
            <a:pPr marL="0" indent="0">
              <a:lnSpc>
                <a:spcPts val="5468"/>
              </a:lnSpc>
              <a:buNone/>
            </a:pPr>
            <a:r>
              <a:rPr lang="en-US" sz="4374" b="1" dirty="0">
                <a:solidFill>
                  <a:srgbClr val="403C4E"/>
                </a:solidFill>
                <a:latin typeface="Arial" panose="020B0604020202020204" pitchFamily="34" charset="0"/>
                <a:ea typeface="Merriweather" pitchFamily="34" charset="-122"/>
                <a:cs typeface="Arial" panose="020B0604020202020204" pitchFamily="34" charset="0"/>
              </a:rPr>
              <a:t>Взаимосвязи в природе</a:t>
            </a:r>
            <a:endParaRPr lang="en-US" sz="4374" dirty="0">
              <a:latin typeface="Arial" panose="020B0604020202020204" pitchFamily="34" charset="0"/>
              <a:cs typeface="Arial" panose="020B0604020202020204" pitchFamily="34" charset="0"/>
            </a:endParaRPr>
          </a:p>
        </p:txBody>
      </p:sp>
      <p:sp>
        <p:nvSpPr>
          <p:cNvPr id="5" name="Shape 2"/>
          <p:cNvSpPr/>
          <p:nvPr/>
        </p:nvSpPr>
        <p:spPr>
          <a:xfrm>
            <a:off x="2037993" y="2654617"/>
            <a:ext cx="10554414" cy="4058960"/>
          </a:xfrm>
          <a:prstGeom prst="roundRect">
            <a:avLst>
              <a:gd name="adj" fmla="val 2463"/>
            </a:avLst>
          </a:prstGeom>
          <a:noFill/>
          <a:ln w="7620">
            <a:solidFill>
              <a:srgbClr val="000000">
                <a:alpha val="8000"/>
              </a:srgbClr>
            </a:solidFill>
            <a:prstDash val="solid"/>
          </a:ln>
        </p:spPr>
      </p:sp>
      <p:sp>
        <p:nvSpPr>
          <p:cNvPr id="6" name="Shape 3"/>
          <p:cNvSpPr/>
          <p:nvPr/>
        </p:nvSpPr>
        <p:spPr>
          <a:xfrm>
            <a:off x="2045613" y="2662238"/>
            <a:ext cx="10539174" cy="1347907"/>
          </a:xfrm>
          <a:prstGeom prst="rect">
            <a:avLst/>
          </a:prstGeom>
          <a:solidFill>
            <a:srgbClr val="FFFFFF">
              <a:alpha val="4000"/>
            </a:srgbClr>
          </a:solidFill>
          <a:ln/>
        </p:spPr>
      </p:sp>
      <p:sp>
        <p:nvSpPr>
          <p:cNvPr id="7" name="Text 4"/>
          <p:cNvSpPr/>
          <p:nvPr/>
        </p:nvSpPr>
        <p:spPr>
          <a:xfrm>
            <a:off x="2267783" y="2803088"/>
            <a:ext cx="4821436" cy="355402"/>
          </a:xfrm>
          <a:prstGeom prst="rect">
            <a:avLst/>
          </a:prstGeom>
          <a:noFill/>
          <a:ln/>
        </p:spPr>
        <p:txBody>
          <a:bodyPr wrap="none" rtlCol="0" anchor="t"/>
          <a:lstStyle/>
          <a:p>
            <a:pPr marL="0" indent="0">
              <a:lnSpc>
                <a:spcPts val="2799"/>
              </a:lnSpc>
              <a:buNone/>
            </a:pPr>
            <a:r>
              <a:rPr lang="en-US" sz="1750" dirty="0">
                <a:solidFill>
                  <a:srgbClr val="403C4E"/>
                </a:solidFill>
                <a:latin typeface="Arial" panose="020B0604020202020204" pitchFamily="34" charset="0"/>
                <a:ea typeface="Open Sans" pitchFamily="34" charset="-122"/>
                <a:cs typeface="Arial" panose="020B0604020202020204" pitchFamily="34" charset="0"/>
              </a:rPr>
              <a:t>Пищевые цепи</a:t>
            </a:r>
            <a:endParaRPr lang="en-US" sz="1750" dirty="0">
              <a:latin typeface="Arial" panose="020B0604020202020204" pitchFamily="34" charset="0"/>
              <a:cs typeface="Arial" panose="020B0604020202020204" pitchFamily="34" charset="0"/>
            </a:endParaRPr>
          </a:p>
        </p:txBody>
      </p:sp>
      <p:sp>
        <p:nvSpPr>
          <p:cNvPr id="8" name="Text 5"/>
          <p:cNvSpPr/>
          <p:nvPr/>
        </p:nvSpPr>
        <p:spPr>
          <a:xfrm>
            <a:off x="7541181" y="2803088"/>
            <a:ext cx="4821436" cy="1066205"/>
          </a:xfrm>
          <a:prstGeom prst="rect">
            <a:avLst/>
          </a:prstGeom>
          <a:noFill/>
          <a:ln/>
        </p:spPr>
        <p:txBody>
          <a:bodyPr wrap="square" rtlCol="0" anchor="t"/>
          <a:lstStyle/>
          <a:p>
            <a:pPr marL="0" indent="0">
              <a:lnSpc>
                <a:spcPts val="2799"/>
              </a:lnSpc>
              <a:buNone/>
            </a:pPr>
            <a:r>
              <a:rPr lang="en-US" sz="1750" dirty="0">
                <a:solidFill>
                  <a:srgbClr val="403C4E"/>
                </a:solidFill>
                <a:latin typeface="Arial" panose="020B0604020202020204" pitchFamily="34" charset="0"/>
                <a:ea typeface="Open Sans" pitchFamily="34" charset="-122"/>
                <a:cs typeface="Arial" panose="020B0604020202020204" pitchFamily="34" charset="0"/>
              </a:rPr>
              <a:t>Трофические уровни в экосистемах связывают производителей, потребителей и разрушителей в единую пищевую сеть.</a:t>
            </a:r>
            <a:endParaRPr lang="en-US" sz="1750" dirty="0">
              <a:latin typeface="Arial" panose="020B0604020202020204" pitchFamily="34" charset="0"/>
              <a:cs typeface="Arial" panose="020B0604020202020204" pitchFamily="34" charset="0"/>
            </a:endParaRPr>
          </a:p>
        </p:txBody>
      </p:sp>
      <p:sp>
        <p:nvSpPr>
          <p:cNvPr id="9" name="Shape 6"/>
          <p:cNvSpPr/>
          <p:nvPr/>
        </p:nvSpPr>
        <p:spPr>
          <a:xfrm>
            <a:off x="2045613" y="4010144"/>
            <a:ext cx="10539174" cy="1347907"/>
          </a:xfrm>
          <a:prstGeom prst="rect">
            <a:avLst/>
          </a:prstGeom>
          <a:solidFill>
            <a:srgbClr val="000000">
              <a:alpha val="4000"/>
            </a:srgbClr>
          </a:solidFill>
          <a:ln/>
        </p:spPr>
      </p:sp>
      <p:sp>
        <p:nvSpPr>
          <p:cNvPr id="10" name="Text 7"/>
          <p:cNvSpPr/>
          <p:nvPr/>
        </p:nvSpPr>
        <p:spPr>
          <a:xfrm>
            <a:off x="2267783" y="4150995"/>
            <a:ext cx="4821436" cy="355402"/>
          </a:xfrm>
          <a:prstGeom prst="rect">
            <a:avLst/>
          </a:prstGeom>
          <a:noFill/>
          <a:ln/>
        </p:spPr>
        <p:txBody>
          <a:bodyPr wrap="none" rtlCol="0" anchor="t"/>
          <a:lstStyle/>
          <a:p>
            <a:pPr marL="0" indent="0">
              <a:lnSpc>
                <a:spcPts val="2799"/>
              </a:lnSpc>
              <a:buNone/>
            </a:pPr>
            <a:r>
              <a:rPr lang="en-US" sz="1750" dirty="0">
                <a:solidFill>
                  <a:srgbClr val="403C4E"/>
                </a:solidFill>
                <a:latin typeface="Arial" panose="020B0604020202020204" pitchFamily="34" charset="0"/>
                <a:ea typeface="Open Sans" pitchFamily="34" charset="-122"/>
                <a:cs typeface="Arial" panose="020B0604020202020204" pitchFamily="34" charset="0"/>
              </a:rPr>
              <a:t>Круговорот веществ</a:t>
            </a:r>
            <a:endParaRPr lang="en-US" sz="1750" dirty="0">
              <a:latin typeface="Arial" panose="020B0604020202020204" pitchFamily="34" charset="0"/>
              <a:cs typeface="Arial" panose="020B0604020202020204" pitchFamily="34" charset="0"/>
            </a:endParaRPr>
          </a:p>
        </p:txBody>
      </p:sp>
      <p:sp>
        <p:nvSpPr>
          <p:cNvPr id="11" name="Text 8"/>
          <p:cNvSpPr/>
          <p:nvPr/>
        </p:nvSpPr>
        <p:spPr>
          <a:xfrm>
            <a:off x="7541181" y="4150995"/>
            <a:ext cx="4821436" cy="1066205"/>
          </a:xfrm>
          <a:prstGeom prst="rect">
            <a:avLst/>
          </a:prstGeom>
          <a:noFill/>
          <a:ln/>
        </p:spPr>
        <p:txBody>
          <a:bodyPr wrap="square" rtlCol="0" anchor="t"/>
          <a:lstStyle/>
          <a:p>
            <a:pPr marL="0" indent="0">
              <a:lnSpc>
                <a:spcPts val="2799"/>
              </a:lnSpc>
              <a:buNone/>
            </a:pPr>
            <a:r>
              <a:rPr lang="en-US" sz="1750" dirty="0">
                <a:solidFill>
                  <a:srgbClr val="403C4E"/>
                </a:solidFill>
                <a:latin typeface="Arial" panose="020B0604020202020204" pitchFamily="34" charset="0"/>
                <a:ea typeface="Open Sans" pitchFamily="34" charset="-122"/>
                <a:cs typeface="Arial" panose="020B0604020202020204" pitchFamily="34" charset="0"/>
              </a:rPr>
              <a:t>Биологический круговорот питательных веществ, таких как углерод, азот и фосфор, поддерживает жизнь в биосфере.</a:t>
            </a:r>
            <a:endParaRPr lang="en-US" sz="1750" dirty="0">
              <a:latin typeface="Arial" panose="020B0604020202020204" pitchFamily="34" charset="0"/>
              <a:cs typeface="Arial" panose="020B0604020202020204" pitchFamily="34" charset="0"/>
            </a:endParaRPr>
          </a:p>
        </p:txBody>
      </p:sp>
      <p:sp>
        <p:nvSpPr>
          <p:cNvPr id="12" name="Shape 9"/>
          <p:cNvSpPr/>
          <p:nvPr/>
        </p:nvSpPr>
        <p:spPr>
          <a:xfrm>
            <a:off x="2045613" y="5358051"/>
            <a:ext cx="10539174" cy="1347907"/>
          </a:xfrm>
          <a:prstGeom prst="rect">
            <a:avLst/>
          </a:prstGeom>
          <a:solidFill>
            <a:srgbClr val="FFFFFF">
              <a:alpha val="4000"/>
            </a:srgbClr>
          </a:solidFill>
          <a:ln/>
        </p:spPr>
      </p:sp>
      <p:sp>
        <p:nvSpPr>
          <p:cNvPr id="13" name="Text 10"/>
          <p:cNvSpPr/>
          <p:nvPr/>
        </p:nvSpPr>
        <p:spPr>
          <a:xfrm>
            <a:off x="2267783" y="5498902"/>
            <a:ext cx="4821436" cy="355402"/>
          </a:xfrm>
          <a:prstGeom prst="rect">
            <a:avLst/>
          </a:prstGeom>
          <a:noFill/>
          <a:ln/>
        </p:spPr>
        <p:txBody>
          <a:bodyPr wrap="none" rtlCol="0" anchor="t"/>
          <a:lstStyle/>
          <a:p>
            <a:pPr marL="0" indent="0">
              <a:lnSpc>
                <a:spcPts val="2799"/>
              </a:lnSpc>
              <a:buNone/>
            </a:pPr>
            <a:r>
              <a:rPr lang="en-US" sz="1750" dirty="0">
                <a:solidFill>
                  <a:srgbClr val="403C4E"/>
                </a:solidFill>
                <a:latin typeface="Arial" panose="020B0604020202020204" pitchFamily="34" charset="0"/>
                <a:ea typeface="Open Sans" pitchFamily="34" charset="-122"/>
                <a:cs typeface="Arial" panose="020B0604020202020204" pitchFamily="34" charset="0"/>
              </a:rPr>
              <a:t>Симбиотические отношения</a:t>
            </a:r>
            <a:endParaRPr lang="en-US" sz="1750" dirty="0">
              <a:latin typeface="Arial" panose="020B0604020202020204" pitchFamily="34" charset="0"/>
              <a:cs typeface="Arial" panose="020B0604020202020204" pitchFamily="34" charset="0"/>
            </a:endParaRPr>
          </a:p>
        </p:txBody>
      </p:sp>
      <p:sp>
        <p:nvSpPr>
          <p:cNvPr id="14" name="Text 11"/>
          <p:cNvSpPr/>
          <p:nvPr/>
        </p:nvSpPr>
        <p:spPr>
          <a:xfrm>
            <a:off x="7541181" y="5498902"/>
            <a:ext cx="4821436" cy="1066205"/>
          </a:xfrm>
          <a:prstGeom prst="rect">
            <a:avLst/>
          </a:prstGeom>
          <a:noFill/>
          <a:ln/>
        </p:spPr>
        <p:txBody>
          <a:bodyPr wrap="square" rtlCol="0" anchor="t"/>
          <a:lstStyle/>
          <a:p>
            <a:pPr marL="0" indent="0">
              <a:lnSpc>
                <a:spcPts val="2799"/>
              </a:lnSpc>
              <a:buNone/>
            </a:pPr>
            <a:r>
              <a:rPr lang="en-US" sz="1750" dirty="0">
                <a:solidFill>
                  <a:srgbClr val="403C4E"/>
                </a:solidFill>
                <a:latin typeface="Arial" panose="020B0604020202020204" pitchFamily="34" charset="0"/>
                <a:ea typeface="Open Sans" pitchFamily="34" charset="-122"/>
                <a:cs typeface="Arial" panose="020B0604020202020204" pitchFamily="34" charset="0"/>
              </a:rPr>
              <a:t>Различные виды организмов могут взаимодействовать в симбиотических связях, извлекая взаимную выгоду.</a:t>
            </a:r>
            <a:endParaRPr lang="en-US" sz="175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6E8E354-10AE-47B8-ACC2-81678981EA8C}"/>
              </a:ext>
            </a:extLst>
          </p:cNvPr>
          <p:cNvSpPr txBox="1"/>
          <p:nvPr/>
        </p:nvSpPr>
        <p:spPr>
          <a:xfrm>
            <a:off x="65314" y="65314"/>
            <a:ext cx="1723549" cy="369332"/>
          </a:xfrm>
          <a:prstGeom prst="rect">
            <a:avLst/>
          </a:prstGeom>
          <a:noFill/>
        </p:spPr>
        <p:txBody>
          <a:bodyPr wrap="none" rtlCol="0">
            <a:spAutoFit/>
          </a:bodyPr>
          <a:lstStyle/>
          <a:p>
            <a:r>
              <a:rPr lang="en-US" u="sng" dirty="0">
                <a:solidFill>
                  <a:schemeClr val="tx1">
                    <a:alpha val="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newUROKI.net</a:t>
            </a:r>
            <a:endParaRPr lang="ru-RU" dirty="0">
              <a:solidFill>
                <a:schemeClr val="tx1">
                  <a:alpha val="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669</Words>
  <Application>Microsoft Office PowerPoint</Application>
  <PresentationFormat>Произвольный</PresentationFormat>
  <Paragraphs>80</Paragraphs>
  <Slides>8</Slides>
  <Notes>8</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8</vt:i4>
      </vt:variant>
    </vt:vector>
  </HeadingPairs>
  <TitlesOfParts>
    <vt:vector size="11" baseType="lpstr">
      <vt:lpstr>Arial</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2024-05-22T12:54:44Z</dcterms:created>
  <dcterms:modified xsi:type="dcterms:W3CDTF">2024-05-22T13:00:19Z</dcterms:modified>
</cp:coreProperties>
</file>