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9743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2815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8232815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315200" y="113313"/>
            <a:ext cx="7315200" cy="19440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7449"/>
              </a:lnSpc>
              <a:buNone/>
            </a:pPr>
            <a:r>
              <a:rPr lang="en-US" sz="5500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Сельское хозяйство мира</a:t>
            </a:r>
            <a:endParaRPr lang="en-US" sz="5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315200" y="1941195"/>
            <a:ext cx="7315200" cy="30009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64"/>
              </a:lnSpc>
              <a:buNone/>
            </a:pPr>
            <a:r>
              <a:rPr lang="en-US" sz="1727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 Сельское хозяйство является одним из основных секторов экономики, играющих ключевую роль в обеспечении населения продовольствием и сырьем. В данной презентации мы рассмотрим основные аспекты сельского хозяйства, включая растениеводство, животноводство, рыболовство, а также влияние технологических инноваций и "зеленой революции" на развитие данной отрасли. Цель данной презентации - предоставить всестороннее понимание современного состояния и тенденций в мировом сельском хозяйстве.</a:t>
            </a:r>
            <a:endParaRPr lang="en-US" sz="17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4DEF6C-DDDE-41BA-B5C8-ACA3DECD4006}"/>
              </a:ext>
            </a:extLst>
          </p:cNvPr>
          <p:cNvSpPr txBox="1"/>
          <p:nvPr/>
        </p:nvSpPr>
        <p:spPr>
          <a:xfrm>
            <a:off x="7315200" y="5710373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географии в 10 классе по теме: "Сельское хозяйство мира"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EAA804-D4A0-4FA2-80B8-5A20EBA15551}"/>
              </a:ext>
            </a:extLst>
          </p:cNvPr>
          <p:cNvSpPr txBox="1"/>
          <p:nvPr/>
        </p:nvSpPr>
        <p:spPr>
          <a:xfrm>
            <a:off x="65314" y="6202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9418677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1944172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621167" y="2034387"/>
            <a:ext cx="7388066" cy="97202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827"/>
              </a:lnSpc>
              <a:buNone/>
            </a:pPr>
            <a:r>
              <a:rPr lang="en-US" sz="3062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Введение в сельское хозяйство</a:t>
            </a:r>
            <a:endParaRPr lang="en-US" sz="30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3349024" y="3003265"/>
            <a:ext cx="2209443" cy="4860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1914"/>
              </a:lnSpc>
              <a:buNone/>
            </a:pPr>
            <a:r>
              <a:rPr lang="en-US" sz="1531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Определение и цели</a:t>
            </a:r>
            <a:endParaRPr lang="en-US" sz="15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3349024" y="3644774"/>
            <a:ext cx="2481586" cy="44769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1960"/>
              </a:lnSpc>
              <a:buNone/>
            </a:pPr>
            <a:r>
              <a:rPr lang="en-US" sz="1225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Сельское хозяйство - это отрасль экономики, занимающаяся выращиванием растений и разведением животных для получения продовольствия, сырья и других ресурсов. Основными целями сельского хозяйства являются обеспечение населения продуктами питания, производство сырья для промышленности, а также поддержание экологического баланса и сохранение окружающей среды.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6217563" y="3003265"/>
            <a:ext cx="2209443" cy="4860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1914"/>
              </a:lnSpc>
              <a:buNone/>
            </a:pPr>
            <a:r>
              <a:rPr lang="en-US" sz="1531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Основные отрасли</a:t>
            </a:r>
            <a:endParaRPr lang="en-US" sz="15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6217563" y="3644774"/>
            <a:ext cx="2209443" cy="29846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1960"/>
              </a:lnSpc>
              <a:buNone/>
            </a:pPr>
            <a:r>
              <a:rPr lang="en-US" sz="1225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Сельское хозяйство включает в себя несколько ключевых отраслей, таких как растениеводство, животноводство, рыболовство и аквакультура. Каждая отрасль имеет свои особенности, методы и технологии, которые мы подробно рассмотрим в данной презентации.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8813959" y="3003265"/>
            <a:ext cx="2209443" cy="4860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1914"/>
              </a:lnSpc>
              <a:buNone/>
            </a:pPr>
            <a:r>
              <a:rPr lang="en-US" sz="1531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Значение для экономики</a:t>
            </a:r>
            <a:endParaRPr lang="en-US" sz="15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8813959" y="3644774"/>
            <a:ext cx="2209443" cy="24872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1960"/>
              </a:lnSpc>
              <a:buNone/>
            </a:pPr>
            <a:r>
              <a:rPr lang="en-US" sz="1225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Сельское хозяйство играет жизненно важную роль в экономике, обеспечивая продовольственную безопасность, создавая рабочие места и генерируя доходы. Оно также влияет на другие отрасли, такие как пищевая промышленность, транспорт и торговля.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2BDEBD-6129-43A2-A24F-B56E2FE8686C}"/>
              </a:ext>
            </a:extLst>
          </p:cNvPr>
          <p:cNvSpPr txBox="1"/>
          <p:nvPr/>
        </p:nvSpPr>
        <p:spPr>
          <a:xfrm>
            <a:off x="65314" y="6202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9958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2"/>
          <p:cNvSpPr/>
          <p:nvPr/>
        </p:nvSpPr>
        <p:spPr>
          <a:xfrm>
            <a:off x="3173135" y="479584"/>
            <a:ext cx="8284012" cy="10898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291"/>
              </a:lnSpc>
              <a:buNone/>
            </a:pPr>
            <a:r>
              <a:rPr lang="en-US" sz="3433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Растениеводство: основные аспекты</a:t>
            </a:r>
            <a:endParaRPr lang="en-US" sz="34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3173135" y="1918216"/>
            <a:ext cx="4054912" cy="2973467"/>
          </a:xfrm>
          <a:prstGeom prst="roundRect">
            <a:avLst>
              <a:gd name="adj" fmla="val 263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3355062" y="2100143"/>
            <a:ext cx="2179915" cy="2724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46"/>
              </a:lnSpc>
              <a:buNone/>
            </a:pPr>
            <a:r>
              <a:rPr lang="en-US" sz="1717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Выбор культур</a:t>
            </a:r>
            <a:endParaRPr lang="en-US" sz="171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3355062" y="2477095"/>
            <a:ext cx="3691057" cy="22326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97"/>
              </a:lnSpc>
              <a:buNone/>
            </a:pPr>
            <a:r>
              <a:rPr lang="en-US" sz="1373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Растениеводство включает в себя выращивание различных сельскохозяйственных культур, таких как зерновые, овощи, фрукты, масличные культуры и технические культуры. Выбор культур зависит от климатических условий, почвенного состава, потребностей рынка и традиций региона.</a:t>
            </a:r>
            <a:endParaRPr lang="en-US" sz="137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7402354" y="1918216"/>
            <a:ext cx="4054912" cy="2973467"/>
          </a:xfrm>
          <a:prstGeom prst="roundRect">
            <a:avLst>
              <a:gd name="adj" fmla="val 263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7584281" y="2100143"/>
            <a:ext cx="3691057" cy="5448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46"/>
              </a:lnSpc>
              <a:buNone/>
            </a:pPr>
            <a:r>
              <a:rPr lang="en-US" sz="1717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Технологии возделывания</a:t>
            </a:r>
            <a:endParaRPr lang="en-US" sz="171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584281" y="2749510"/>
            <a:ext cx="3691057" cy="167449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97"/>
              </a:lnSpc>
              <a:buNone/>
            </a:pPr>
            <a:r>
              <a:rPr lang="en-US" sz="1373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Современные технологии, такие как автоматизированная техника, системы орошения, удобрения и средства защиты растений, позволяют значительно повысить урожайность и эффективность растениеводства.</a:t>
            </a:r>
            <a:endParaRPr lang="en-US" sz="137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3173135" y="5065990"/>
            <a:ext cx="4054912" cy="2694384"/>
          </a:xfrm>
          <a:prstGeom prst="roundRect">
            <a:avLst>
              <a:gd name="adj" fmla="val 2913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3355062" y="5247918"/>
            <a:ext cx="2794159" cy="2724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46"/>
              </a:lnSpc>
              <a:buNone/>
            </a:pPr>
            <a:r>
              <a:rPr lang="en-US" sz="1717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Методы и практики</a:t>
            </a:r>
            <a:endParaRPr lang="en-US" sz="171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3355062" y="5624870"/>
            <a:ext cx="3691057" cy="195357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97"/>
              </a:lnSpc>
              <a:buNone/>
            </a:pPr>
            <a:r>
              <a:rPr lang="en-US" sz="1373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Существуют различные методы и практики в растениеводстве, включая традиционное земледелие, органическое земледелие, точное земледелие и агролесоводство. Каждый подход имеет свои преимущества и недостатки, которые необходимо учитывать.</a:t>
            </a:r>
            <a:endParaRPr lang="en-US" sz="137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7402354" y="5065990"/>
            <a:ext cx="4054912" cy="2694384"/>
          </a:xfrm>
          <a:prstGeom prst="roundRect">
            <a:avLst>
              <a:gd name="adj" fmla="val 2913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7584281" y="5247918"/>
            <a:ext cx="2881551" cy="2724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46"/>
              </a:lnSpc>
              <a:buNone/>
            </a:pPr>
            <a:r>
              <a:rPr lang="en-US" sz="1717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Проблемы и вызовы</a:t>
            </a:r>
            <a:endParaRPr lang="en-US" sz="171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7584281" y="5624870"/>
            <a:ext cx="3691057" cy="195357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97"/>
              </a:lnSpc>
              <a:buNone/>
            </a:pPr>
            <a:r>
              <a:rPr lang="en-US" sz="1373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Растениеводство сталкивается с рядом проблем, таких как изменение климата, деградация почв, нехватка водных ресурсов и распространение вредителей и болезней. Преодоление этих вызовов требует комплексного подхода и внедрения инновационных решений.</a:t>
            </a:r>
            <a:endParaRPr lang="en-US" sz="137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D153C8-8217-4A16-A9FD-0519182D1C62}"/>
              </a:ext>
            </a:extLst>
          </p:cNvPr>
          <p:cNvSpPr txBox="1"/>
          <p:nvPr/>
        </p:nvSpPr>
        <p:spPr>
          <a:xfrm>
            <a:off x="65314" y="6202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977765" y="902375"/>
            <a:ext cx="8332470" cy="109608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316"/>
              </a:lnSpc>
              <a:buNone/>
            </a:pPr>
            <a:r>
              <a:rPr lang="en-US" sz="3453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Животноводство: ключевые аспекты</a:t>
            </a:r>
            <a:endParaRPr lang="en-US" sz="345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5223391" y="2261592"/>
            <a:ext cx="35004" cy="5065633"/>
          </a:xfrm>
          <a:prstGeom prst="roundRect">
            <a:avLst>
              <a:gd name="adj" fmla="val 225515"/>
            </a:avLst>
          </a:prstGeom>
          <a:solidFill>
            <a:srgbClr val="BCDBD4"/>
          </a:solidFill>
          <a:ln/>
        </p:spPr>
      </p:sp>
      <p:sp>
        <p:nvSpPr>
          <p:cNvPr id="7" name="Shape 4"/>
          <p:cNvSpPr/>
          <p:nvPr/>
        </p:nvSpPr>
        <p:spPr>
          <a:xfrm>
            <a:off x="5438239" y="2578418"/>
            <a:ext cx="613886" cy="35004"/>
          </a:xfrm>
          <a:prstGeom prst="roundRect">
            <a:avLst>
              <a:gd name="adj" fmla="val 225515"/>
            </a:avLst>
          </a:prstGeom>
          <a:solidFill>
            <a:srgbClr val="BCDBD4"/>
          </a:solidFill>
          <a:ln/>
        </p:spPr>
      </p:sp>
      <p:sp>
        <p:nvSpPr>
          <p:cNvPr id="8" name="Shape 5"/>
          <p:cNvSpPr/>
          <p:nvPr/>
        </p:nvSpPr>
        <p:spPr>
          <a:xfrm>
            <a:off x="5043547" y="2398633"/>
            <a:ext cx="394692" cy="394692"/>
          </a:xfrm>
          <a:prstGeom prst="roundRect">
            <a:avLst>
              <a:gd name="adj" fmla="val 20000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172492" y="2431494"/>
            <a:ext cx="136803" cy="32885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90"/>
              </a:lnSpc>
              <a:buNone/>
            </a:pPr>
            <a:r>
              <a:rPr lang="en-US" sz="2072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1</a:t>
            </a:r>
            <a:endParaRPr lang="en-US" sz="207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6205657" y="2436971"/>
            <a:ext cx="3291007" cy="2740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58"/>
              </a:lnSpc>
              <a:buNone/>
            </a:pPr>
            <a:r>
              <a:rPr lang="en-US" sz="1727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Виды животноводства</a:t>
            </a:r>
            <a:endParaRPr lang="en-US" sz="17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6205657" y="2816304"/>
            <a:ext cx="7104578" cy="8415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10"/>
              </a:lnSpc>
              <a:buNone/>
            </a:pPr>
            <a:r>
              <a:rPr lang="en-US" sz="1381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Животноводство включает разведение различных видов сельскохозяйственных животных, таких как крупный рогатый скот, овцы, свиньи, птица и др. Каждый вид имеет свои особенности и требования к содержанию.</a:t>
            </a:r>
            <a:endParaRPr lang="en-US" sz="13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5438239" y="4325422"/>
            <a:ext cx="613886" cy="35004"/>
          </a:xfrm>
          <a:prstGeom prst="roundRect">
            <a:avLst>
              <a:gd name="adj" fmla="val 225515"/>
            </a:avLst>
          </a:prstGeom>
          <a:solidFill>
            <a:srgbClr val="BCDBD4"/>
          </a:solidFill>
          <a:ln/>
        </p:spPr>
      </p:sp>
      <p:sp>
        <p:nvSpPr>
          <p:cNvPr id="13" name="Shape 10"/>
          <p:cNvSpPr/>
          <p:nvPr/>
        </p:nvSpPr>
        <p:spPr>
          <a:xfrm>
            <a:off x="5043547" y="4145637"/>
            <a:ext cx="394692" cy="394692"/>
          </a:xfrm>
          <a:prstGeom prst="roundRect">
            <a:avLst>
              <a:gd name="adj" fmla="val 20000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5131058" y="4178498"/>
            <a:ext cx="219670" cy="32885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90"/>
              </a:lnSpc>
              <a:buNone/>
            </a:pPr>
            <a:r>
              <a:rPr lang="en-US" sz="2072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2</a:t>
            </a:r>
            <a:endParaRPr lang="en-US" sz="207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6205657" y="4183975"/>
            <a:ext cx="3311009" cy="2740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58"/>
              </a:lnSpc>
              <a:buNone/>
            </a:pPr>
            <a:r>
              <a:rPr lang="en-US" sz="1727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Технологии и практики</a:t>
            </a:r>
            <a:endParaRPr lang="en-US" sz="17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6205657" y="4563308"/>
            <a:ext cx="7104578" cy="8415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10"/>
              </a:lnSpc>
              <a:buNone/>
            </a:pPr>
            <a:r>
              <a:rPr lang="en-US" sz="1381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В современном животноводстве используются такие технологии, как автоматизированные системы кормления, доения и содержания животных, а также методы улучшения генетики и повышения продуктивности.</a:t>
            </a:r>
            <a:endParaRPr lang="en-US" sz="13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5438239" y="6072426"/>
            <a:ext cx="613886" cy="35004"/>
          </a:xfrm>
          <a:prstGeom prst="roundRect">
            <a:avLst>
              <a:gd name="adj" fmla="val 225515"/>
            </a:avLst>
          </a:prstGeom>
          <a:solidFill>
            <a:srgbClr val="BCDBD4"/>
          </a:solidFill>
          <a:ln/>
        </p:spPr>
      </p:sp>
      <p:sp>
        <p:nvSpPr>
          <p:cNvPr id="18" name="Shape 15"/>
          <p:cNvSpPr/>
          <p:nvPr/>
        </p:nvSpPr>
        <p:spPr>
          <a:xfrm>
            <a:off x="5043547" y="5892641"/>
            <a:ext cx="394692" cy="394692"/>
          </a:xfrm>
          <a:prstGeom prst="roundRect">
            <a:avLst>
              <a:gd name="adj" fmla="val 20000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5130463" y="5925502"/>
            <a:ext cx="220742" cy="32885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90"/>
              </a:lnSpc>
              <a:buNone/>
            </a:pPr>
            <a:r>
              <a:rPr lang="en-US" sz="2072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3</a:t>
            </a:r>
            <a:endParaRPr lang="en-US" sz="207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6205657" y="5930979"/>
            <a:ext cx="2898934" cy="2740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58"/>
              </a:lnSpc>
              <a:buNone/>
            </a:pPr>
            <a:r>
              <a:rPr lang="en-US" sz="1727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Проблемы и вызовы</a:t>
            </a:r>
            <a:endParaRPr lang="en-US" sz="17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6205657" y="6310313"/>
            <a:ext cx="7104578" cy="8415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10"/>
              </a:lnSpc>
              <a:buNone/>
            </a:pPr>
            <a:r>
              <a:rPr lang="en-US" sz="1381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Животноводство сталкивается с рядом проблем, таких как распространение болезней, необходимость обеспечения благосостояния животных, воздействие на окружающую среду и рост спроса на продукцию.</a:t>
            </a:r>
            <a:endParaRPr lang="en-US" sz="13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F75C37-1144-412A-88B2-0DF86535A2BC}"/>
              </a:ext>
            </a:extLst>
          </p:cNvPr>
          <p:cNvSpPr txBox="1"/>
          <p:nvPr/>
        </p:nvSpPr>
        <p:spPr>
          <a:xfrm>
            <a:off x="65314" y="6202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2"/>
          <p:cNvSpPr/>
          <p:nvPr/>
        </p:nvSpPr>
        <p:spPr>
          <a:xfrm>
            <a:off x="2548668" y="523637"/>
            <a:ext cx="9959017" cy="118848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679"/>
              </a:lnSpc>
              <a:buNone/>
            </a:pPr>
            <a:r>
              <a:rPr lang="en-US" sz="3743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Рыболовство: значение и особенности</a:t>
            </a:r>
            <a:endParaRPr lang="en-US" sz="374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799040" y="2187416"/>
            <a:ext cx="2701171" cy="59412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40"/>
              </a:lnSpc>
              <a:buNone/>
            </a:pPr>
            <a:r>
              <a:rPr lang="en-US" sz="1872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Виды рыболовства</a:t>
            </a:r>
            <a:endParaRPr lang="en-US" sz="187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2799040" y="2971681"/>
            <a:ext cx="2701171" cy="45630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96"/>
              </a:lnSpc>
              <a:buNone/>
            </a:pPr>
            <a:r>
              <a:rPr lang="en-US" sz="1497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Рыболовство включает в себя как промышленное, так и любительское рыболовство. Промышленное рыболовство осуществляется с использованием больших судов и специализированного оборудования, в то время как любительское рыболовство является более ограниченным по масштабам.</a:t>
            </a:r>
            <a:endParaRPr lang="en-US" sz="149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971699" y="2187416"/>
            <a:ext cx="2701171" cy="59412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40"/>
              </a:lnSpc>
              <a:buNone/>
            </a:pPr>
            <a:r>
              <a:rPr lang="en-US" sz="1872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Значение рыболовства</a:t>
            </a:r>
            <a:endParaRPr lang="en-US" sz="187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971699" y="2971681"/>
            <a:ext cx="2701171" cy="36504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96"/>
              </a:lnSpc>
              <a:buNone/>
            </a:pPr>
            <a:r>
              <a:rPr lang="en-US" sz="1497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Рыболовство играет важную роль в обеспечении продовольственной безопасности, а также является источником дохода и занятости для миллионов людей по всему миру. Кроме того, рыболовство влияет на экосистемы водных бассейнов и требует бережного подхода к их сохранению.</a:t>
            </a:r>
            <a:endParaRPr lang="en-US" sz="149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9144357" y="2187416"/>
            <a:ext cx="2701171" cy="59412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40"/>
              </a:lnSpc>
              <a:buNone/>
            </a:pPr>
            <a:r>
              <a:rPr lang="en-US" sz="1872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Особенности и проблемы</a:t>
            </a:r>
            <a:endParaRPr lang="en-US" sz="187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9144357" y="2971681"/>
            <a:ext cx="2701171" cy="30420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96"/>
              </a:lnSpc>
              <a:buNone/>
            </a:pPr>
            <a:r>
              <a:rPr lang="en-US" sz="1497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Рыболовство сталкивается с рядом проблем, таких как перелов рыбных запасов, незаконный, несообщаемый и нерегулируемый промысел, а также необходимость обеспечения устойчивого управления морскими и пресноводными ресурсами.</a:t>
            </a:r>
            <a:endParaRPr lang="en-US" sz="149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14E2D8-99D6-40FA-ABF7-FAC9B29C2346}"/>
              </a:ext>
            </a:extLst>
          </p:cNvPr>
          <p:cNvSpPr txBox="1"/>
          <p:nvPr/>
        </p:nvSpPr>
        <p:spPr>
          <a:xfrm>
            <a:off x="65314" y="6202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2577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2"/>
          <p:cNvSpPr/>
          <p:nvPr/>
        </p:nvSpPr>
        <p:spPr>
          <a:xfrm>
            <a:off x="2997518" y="499943"/>
            <a:ext cx="8635365" cy="11360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473"/>
              </a:lnSpc>
              <a:buNone/>
            </a:pPr>
            <a:r>
              <a:rPr lang="en-US" sz="3579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Зеленая революция: суть и влияние</a:t>
            </a:r>
            <a:endParaRPr lang="en-US" sz="357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997518" y="2141458"/>
            <a:ext cx="408980" cy="408980"/>
          </a:xfrm>
          <a:prstGeom prst="roundRect">
            <a:avLst>
              <a:gd name="adj" fmla="val 20003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3131106" y="2175510"/>
            <a:ext cx="141803" cy="34075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84"/>
              </a:lnSpc>
              <a:buNone/>
            </a:pPr>
            <a:r>
              <a:rPr lang="en-US" sz="2147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1</a:t>
            </a:r>
            <a:endParaRPr lang="en-US" sz="214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3588187" y="2203966"/>
            <a:ext cx="3039428" cy="28408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37"/>
              </a:lnSpc>
              <a:buNone/>
            </a:pPr>
            <a:r>
              <a:rPr lang="en-US" sz="1789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Определение и цели</a:t>
            </a:r>
            <a:endParaRPr lang="en-US" sz="178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3588187" y="2597110"/>
            <a:ext cx="3636169" cy="17452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90"/>
              </a:lnSpc>
              <a:buNone/>
            </a:pPr>
            <a:r>
              <a:rPr lang="en-US" sz="1431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Зеленая революция - это комплекс технологических инноваций и практик, внедренных в сельское хозяйство с 1960-х годов, направленный на повышение урожайности и производства продовольствия.</a:t>
            </a:r>
            <a:endParaRPr lang="en-US" sz="14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7406045" y="2141458"/>
            <a:ext cx="408980" cy="408980"/>
          </a:xfrm>
          <a:prstGeom prst="roundRect">
            <a:avLst>
              <a:gd name="adj" fmla="val 20003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7496651" y="2175510"/>
            <a:ext cx="227647" cy="34075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84"/>
              </a:lnSpc>
              <a:buNone/>
            </a:pPr>
            <a:r>
              <a:rPr lang="en-US" sz="2147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2</a:t>
            </a:r>
            <a:endParaRPr lang="en-US" sz="214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7996714" y="2203966"/>
            <a:ext cx="3070979" cy="28408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37"/>
              </a:lnSpc>
              <a:buNone/>
            </a:pPr>
            <a:r>
              <a:rPr lang="en-US" sz="1789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Ключевые элементы</a:t>
            </a:r>
            <a:endParaRPr lang="en-US" sz="178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7996714" y="2597110"/>
            <a:ext cx="3636169" cy="20360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90"/>
              </a:lnSpc>
              <a:buNone/>
            </a:pPr>
            <a:r>
              <a:rPr lang="en-US" sz="1431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Зеленая революция включала в себя использование высокоурожайных сортов растений, применение синтетических удобрений и пестицидов, развитие систем ирригации и механизацию производственных процессов.</a:t>
            </a:r>
            <a:endParaRPr lang="en-US" sz="14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2997518" y="4956810"/>
            <a:ext cx="408980" cy="408980"/>
          </a:xfrm>
          <a:prstGeom prst="roundRect">
            <a:avLst>
              <a:gd name="adj" fmla="val 20003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3087648" y="4990862"/>
            <a:ext cx="228719" cy="34075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84"/>
              </a:lnSpc>
              <a:buNone/>
            </a:pPr>
            <a:r>
              <a:rPr lang="en-US" sz="2147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3</a:t>
            </a:r>
            <a:endParaRPr lang="en-US" sz="214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3588187" y="5019318"/>
            <a:ext cx="3636169" cy="56816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37"/>
              </a:lnSpc>
              <a:buNone/>
            </a:pPr>
            <a:r>
              <a:rPr lang="en-US" sz="1789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Влияние на производство</a:t>
            </a:r>
            <a:endParaRPr lang="en-US" sz="178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3588187" y="5696545"/>
            <a:ext cx="3636169" cy="20360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90"/>
              </a:lnSpc>
              <a:buNone/>
            </a:pPr>
            <a:r>
              <a:rPr lang="en-US" sz="1431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Благодаря Зеленой революции производство продовольствия в мире значительно выросло, что позволило накормить растущее население планеты. Однако данные технологии также привели к ряду экологических и социальных проблем.</a:t>
            </a:r>
            <a:endParaRPr lang="en-US" sz="14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7406045" y="4956810"/>
            <a:ext cx="408980" cy="408980"/>
          </a:xfrm>
          <a:prstGeom prst="roundRect">
            <a:avLst>
              <a:gd name="adj" fmla="val 20003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7493198" y="4990862"/>
            <a:ext cx="234672" cy="34075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84"/>
              </a:lnSpc>
              <a:buNone/>
            </a:pPr>
            <a:r>
              <a:rPr lang="en-US" sz="2147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4</a:t>
            </a:r>
            <a:endParaRPr lang="en-US" sz="214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7996714" y="5019318"/>
            <a:ext cx="3254931" cy="28408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37"/>
              </a:lnSpc>
              <a:buNone/>
            </a:pPr>
            <a:r>
              <a:rPr lang="en-US" sz="1789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Современные вызовы</a:t>
            </a:r>
            <a:endParaRPr lang="en-US" sz="178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7996714" y="5412462"/>
            <a:ext cx="3636169" cy="17452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90"/>
              </a:lnSpc>
              <a:buNone/>
            </a:pPr>
            <a:r>
              <a:rPr lang="en-US" sz="1431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Сегодня сельское хозяйство сталкивается с необходимостью поиска более устойчивых и экологичных методов, которые бы обеспечивали высокую продуктивность, но при этом сохраняли окружающую среду.</a:t>
            </a:r>
            <a:endParaRPr lang="en-US" sz="14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A80AFC-4E5F-4531-B67E-79A95C0C08C1}"/>
              </a:ext>
            </a:extLst>
          </p:cNvPr>
          <p:cNvSpPr txBox="1"/>
          <p:nvPr/>
        </p:nvSpPr>
        <p:spPr>
          <a:xfrm>
            <a:off x="65314" y="6202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1981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2"/>
          <p:cNvSpPr/>
          <p:nvPr/>
        </p:nvSpPr>
        <p:spPr>
          <a:xfrm>
            <a:off x="2577584" y="548521"/>
            <a:ext cx="9475232" cy="124682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908"/>
              </a:lnSpc>
              <a:buNone/>
            </a:pPr>
            <a:r>
              <a:rPr lang="en-US" sz="3927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Технологии в сельском хозяйстве</a:t>
            </a:r>
            <a:endParaRPr lang="en-US" sz="39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3784" y="1691076"/>
            <a:ext cx="398859" cy="398859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653784" y="2289365"/>
            <a:ext cx="2144316" cy="6231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54"/>
              </a:lnSpc>
              <a:buNone/>
            </a:pPr>
            <a:r>
              <a:rPr lang="en-US" sz="1963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Механизация</a:t>
            </a:r>
            <a:endParaRPr lang="en-US" sz="19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653784" y="3032196"/>
            <a:ext cx="2144316" cy="41481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13"/>
              </a:lnSpc>
              <a:buNone/>
            </a:pPr>
            <a:r>
              <a:rPr lang="en-US" sz="1571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Современная сельскохозяйственная техника, включая тракторы, комбайны и другое оборудование, позволяет значительно повысить производительность и эффективность сельскохозяйственных работ.</a:t>
            </a:r>
            <a:endParaRPr lang="en-US" sz="157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7304" y="1691076"/>
            <a:ext cx="398859" cy="398859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097304" y="2289365"/>
            <a:ext cx="2144435" cy="6231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54"/>
              </a:lnSpc>
              <a:buNone/>
            </a:pPr>
            <a:r>
              <a:rPr lang="en-US" sz="1963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Системы орошения</a:t>
            </a:r>
            <a:endParaRPr lang="en-US" sz="19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097304" y="3032196"/>
            <a:ext cx="2144435" cy="350996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13"/>
              </a:lnSpc>
              <a:buNone/>
            </a:pPr>
            <a:r>
              <a:rPr lang="en-US" sz="1571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Технологии орошения, такие как капельное, дождевальное и подпочвенное орошение, позволяют более рационально использовать водные ресурсы и повышать урожайность.</a:t>
            </a:r>
            <a:endParaRPr lang="en-US" sz="157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0943" y="1691076"/>
            <a:ext cx="398859" cy="398859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7540943" y="2289365"/>
            <a:ext cx="2144435" cy="6231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54"/>
              </a:lnSpc>
              <a:buNone/>
            </a:pPr>
            <a:r>
              <a:rPr lang="en-US" sz="1963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Биотехнологии</a:t>
            </a:r>
            <a:endParaRPr lang="en-US" sz="19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7540943" y="3034578"/>
            <a:ext cx="2144435" cy="28717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13"/>
              </a:lnSpc>
              <a:buNone/>
            </a:pPr>
            <a:r>
              <a:rPr lang="en-US" sz="1571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Методы генной инженерии и селекции позволяют создавать новые высокоурожайные и устойчивые к стрессам сорта растений и породы животных.</a:t>
            </a:r>
            <a:endParaRPr lang="en-US" sz="157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4581" y="1691076"/>
            <a:ext cx="398859" cy="398859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9984581" y="2289365"/>
            <a:ext cx="2144435" cy="6231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54"/>
              </a:lnSpc>
              <a:buNone/>
            </a:pPr>
            <a:r>
              <a:rPr lang="en-US" sz="1963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Точное земледелие</a:t>
            </a:r>
            <a:endParaRPr lang="en-US" sz="19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0"/>
          <p:cNvSpPr/>
          <p:nvPr/>
        </p:nvSpPr>
        <p:spPr>
          <a:xfrm>
            <a:off x="9908381" y="3034578"/>
            <a:ext cx="2144435" cy="38290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13"/>
              </a:lnSpc>
              <a:buNone/>
            </a:pPr>
            <a:r>
              <a:rPr lang="en-US" sz="1571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Применение беспилотных летательных аппаратов, GPS-технологий и датчиков позволяет оптимизировать использование ресурсов и повышать точность в сельскохозяйственном производстве.</a:t>
            </a:r>
            <a:endParaRPr lang="en-US" sz="157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EA6994-A828-4850-8AED-07A7C464A631}"/>
              </a:ext>
            </a:extLst>
          </p:cNvPr>
          <p:cNvSpPr txBox="1"/>
          <p:nvPr/>
        </p:nvSpPr>
        <p:spPr>
          <a:xfrm>
            <a:off x="65314" y="6202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449967" y="1043226"/>
            <a:ext cx="6524268" cy="4860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827"/>
              </a:lnSpc>
              <a:buNone/>
            </a:pPr>
            <a:r>
              <a:rPr lang="en-US" sz="3062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Рефлексия и заключение</a:t>
            </a:r>
            <a:endParaRPr lang="en-US" sz="30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9967" y="1762482"/>
            <a:ext cx="777597" cy="189083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460808" y="1917978"/>
            <a:ext cx="1944172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Рефлексия</a:t>
            </a:r>
            <a:endParaRPr lang="en-US" sz="15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6460808" y="2254210"/>
            <a:ext cx="6377226" cy="1243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Проанализировав различные аспекты современного сельского хозяйства, мы можем сделать вывод о необходимости перехода к более устойчивым и экологичным методам производства продовольствия. Это требует комплексного подхода, включающего технологические инновации, бережное использование природных ресурсов и повышение осведомленности общества.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9967" y="3653314"/>
            <a:ext cx="777597" cy="189083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460808" y="3808809"/>
            <a:ext cx="1944172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Перспективы</a:t>
            </a:r>
            <a:endParaRPr lang="en-US" sz="15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6460808" y="4145042"/>
            <a:ext cx="6377226" cy="1243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Будущее сельского хозяйства должно быть основано на принципах экологической, экономической и социальной устойчивости. Внедрение передовых технологий, разработка новых сельскохозяйственных практик и повышение квалификации фермеров позволят обеспечить продовольственную безопасность и сохранить окружающую среду для будущих поколений.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9967" y="5544145"/>
            <a:ext cx="777597" cy="164211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6460808" y="5699641"/>
            <a:ext cx="1944172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Заключение</a:t>
            </a:r>
            <a:endParaRPr lang="en-US" sz="15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6460808" y="6035873"/>
            <a:ext cx="6377226" cy="9948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Сельское хозяйство играет ключевую роль в жизни современного общества. Понимание его многогранности и тенденций развития поможет нам найти оптимальные пути решения глобальных проблем, связанных с производством и распределением продовольствия, а также сохранением окружающей среды.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713A49-32E5-43FB-A3CA-6FF71D907B94}"/>
              </a:ext>
            </a:extLst>
          </p:cNvPr>
          <p:cNvSpPr txBox="1"/>
          <p:nvPr/>
        </p:nvSpPr>
        <p:spPr>
          <a:xfrm>
            <a:off x="65314" y="6202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964</Words>
  <Application>Microsoft Office PowerPoint</Application>
  <PresentationFormat>Произвольный</PresentationFormat>
  <Paragraphs>83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2024-04-15T12:47:00Z</dcterms:created>
  <dcterms:modified xsi:type="dcterms:W3CDTF">2024-04-15T12:54:07Z</dcterms:modified>
</cp:coreProperties>
</file>