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22876"/>
            <a:ext cx="7307580" cy="1109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Профессия: модельер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" y="911848"/>
            <a:ext cx="7307580" cy="3312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 модельера - это яркий и творческий мир, где воображение и талант сливаются воедино, чтобы создавать уникальные предметы одежды, которые вдохновляют и восхищают людей во всем мире. Модельеры играют ключевую роль в индустрии моды, от разработки эскизов до воплощения их в реальность, демонстрируя высочайшее мастерство и художественное чутье. Эта профессия требует сочетания технических навыков, эстетического вкуса и способности предвидеть тенденции, что делает ее чрезвычайно интересной и многогранной.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C768-8424-44DD-9F01-4444E6679C17}"/>
              </a:ext>
            </a:extLst>
          </p:cNvPr>
          <p:cNvSpPr txBox="1"/>
          <p:nvPr/>
        </p:nvSpPr>
        <p:spPr>
          <a:xfrm>
            <a:off x="1" y="5053984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33. Профориентационное занятие «Пробую профессию в креативной сфере» - четверг, 02.05.2024 (2 мая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модельер"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1B5C7-49E4-41CD-B710-218BDB5E82BD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14136" y="693063"/>
            <a:ext cx="6309717" cy="6091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97"/>
              </a:lnSpc>
              <a:buNone/>
            </a:pPr>
            <a:r>
              <a:rPr lang="en-US" sz="383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Введение в мир профессии</a:t>
            </a:r>
            <a:endParaRPr lang="en-US" sz="3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87027" y="1594485"/>
            <a:ext cx="38933" cy="5941933"/>
          </a:xfrm>
          <a:prstGeom prst="roundRect">
            <a:avLst>
              <a:gd name="adj" fmla="val 225322"/>
            </a:avLst>
          </a:prstGeom>
          <a:solidFill>
            <a:srgbClr val="313E80"/>
          </a:solidFill>
          <a:ln/>
        </p:spPr>
      </p:sp>
      <p:sp>
        <p:nvSpPr>
          <p:cNvPr id="7" name="Shape 3"/>
          <p:cNvSpPr/>
          <p:nvPr/>
        </p:nvSpPr>
        <p:spPr>
          <a:xfrm>
            <a:off x="5025688" y="1946493"/>
            <a:ext cx="682228" cy="38933"/>
          </a:xfrm>
          <a:prstGeom prst="roundRect">
            <a:avLst>
              <a:gd name="adj" fmla="val 225322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4587180" y="1746766"/>
            <a:ext cx="438507" cy="438507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23269" y="1783199"/>
            <a:ext cx="166211" cy="365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8"/>
              </a:lnSpc>
              <a:buNone/>
            </a:pPr>
            <a:r>
              <a:rPr lang="en-US" sz="230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78592" y="1789390"/>
            <a:ext cx="2436733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Концептуализация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78592" y="2210872"/>
            <a:ext cx="7895273" cy="12472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 начинает свою работу с создания эскизов и концепций, которые вдохновляют его дальнейшую деятельность. Этот этап требует творческого мышления, понимания тенденций и способности воплощать в жизнь уникальные идеи.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25688" y="4199989"/>
            <a:ext cx="682228" cy="38933"/>
          </a:xfrm>
          <a:prstGeom prst="roundRect">
            <a:avLst>
              <a:gd name="adj" fmla="val 225322"/>
            </a:avLst>
          </a:prstGeom>
          <a:solidFill>
            <a:srgbClr val="313E80"/>
          </a:solidFill>
          <a:ln/>
        </p:spPr>
      </p:sp>
      <p:sp>
        <p:nvSpPr>
          <p:cNvPr id="13" name="Shape 9"/>
          <p:cNvSpPr/>
          <p:nvPr/>
        </p:nvSpPr>
        <p:spPr>
          <a:xfrm>
            <a:off x="4587180" y="4000262"/>
            <a:ext cx="438507" cy="438507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23269" y="4036695"/>
            <a:ext cx="166211" cy="365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8"/>
              </a:lnSpc>
              <a:buNone/>
            </a:pPr>
            <a:r>
              <a:rPr lang="en-US" sz="230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878592" y="4042886"/>
            <a:ext cx="2436733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Выбор материалов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878592" y="4464367"/>
            <a:ext cx="7895273" cy="9354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Следующим важным шагом является выбор высококачественных тканей, фурнитуры и аксессуаров, которые будут использоваться для создания готового изделия. Модельер должен обладать глубоким знанием материалов и их свойств.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25688" y="6141660"/>
            <a:ext cx="682228" cy="38933"/>
          </a:xfrm>
          <a:prstGeom prst="roundRect">
            <a:avLst>
              <a:gd name="adj" fmla="val 225322"/>
            </a:avLst>
          </a:prstGeom>
          <a:solidFill>
            <a:srgbClr val="313E80"/>
          </a:solidFill>
          <a:ln/>
        </p:spPr>
      </p:sp>
      <p:sp>
        <p:nvSpPr>
          <p:cNvPr id="18" name="Shape 14"/>
          <p:cNvSpPr/>
          <p:nvPr/>
        </p:nvSpPr>
        <p:spPr>
          <a:xfrm>
            <a:off x="4587180" y="5941933"/>
            <a:ext cx="438507" cy="438507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23269" y="5978366"/>
            <a:ext cx="166211" cy="365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8"/>
              </a:lnSpc>
              <a:buNone/>
            </a:pPr>
            <a:r>
              <a:rPr lang="en-US" sz="230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878592" y="5984558"/>
            <a:ext cx="3049429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Конструирование и пошив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878592" y="6406039"/>
            <a:ext cx="7895273" cy="9354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Затем модельер приступает к конструированию выкроек и пошиву изделия. Этот этап требует высокого уровня технических навыков, точности и внимания к деталям.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19B3D9-C7EC-4027-906E-7D63B4BC7BA8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95099"/>
            <a:ext cx="1037903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Значение и роль профессии модельера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0448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Креативность и инновации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2961442"/>
            <a:ext cx="3156347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Модельеры играют ключевую роль в создании новых стилей и тенденций в моде, постоянно экспериментируя с формами, материалами и деталями. Их творческий подход и инновационные идеи стимулируют развитие отрасли и поддерживают интерес публики к модной индустрии.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2044898"/>
            <a:ext cx="28611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Влияние на общество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2614255"/>
            <a:ext cx="3156347" cy="462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Одежда, созданная модельерами, не только отражает культурные и социальные изменения, но и сама может влиять на них. Мода способна выражать идентичность, транслировать ценности и даже формировать общественное мнение. Таким образом, профессия модельера имеет значительное влияние на общество.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20448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Коммерческий успех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2614255"/>
            <a:ext cx="3156347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Успешные модельеры не только создают уникальные и востребованные изделия, но и умеют эффективно продвигать свои бренды, привлекая внимание потребителей. Их способность сочетать творчество и бизнес-навыки является ключом к коммерческому успеху в индустрии моды.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BBC86-AD88-4B3E-A03A-82DB4505CCFC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9333" y="762000"/>
            <a:ext cx="6484501" cy="5468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07"/>
              </a:lnSpc>
              <a:buNone/>
            </a:pPr>
            <a:r>
              <a:rPr lang="en-US" sz="344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История и развитие профессии</a:t>
            </a:r>
            <a:endParaRPr lang="en-US" sz="3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574363" y="1571387"/>
            <a:ext cx="35004" cy="5896094"/>
          </a:xfrm>
          <a:prstGeom prst="roundRect">
            <a:avLst>
              <a:gd name="adj" fmla="val 225021"/>
            </a:avLst>
          </a:prstGeom>
          <a:solidFill>
            <a:srgbClr val="313E80"/>
          </a:solidFill>
          <a:ln/>
        </p:spPr>
      </p:sp>
      <p:sp>
        <p:nvSpPr>
          <p:cNvPr id="7" name="Shape 3"/>
          <p:cNvSpPr/>
          <p:nvPr/>
        </p:nvSpPr>
        <p:spPr>
          <a:xfrm>
            <a:off x="1788735" y="1887379"/>
            <a:ext cx="612577" cy="35004"/>
          </a:xfrm>
          <a:prstGeom prst="roundRect">
            <a:avLst>
              <a:gd name="adj" fmla="val 225021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1394996" y="1708071"/>
            <a:ext cx="393740" cy="393740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517273" y="1740813"/>
            <a:ext cx="149185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4"/>
              </a:lnSpc>
              <a:buNone/>
            </a:pPr>
            <a:r>
              <a:rPr lang="en-US" sz="206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554486" y="1746409"/>
            <a:ext cx="2187893" cy="2734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4"/>
              </a:lnSpc>
              <a:buNone/>
            </a:pPr>
            <a:r>
              <a:rPr lang="en-US" sz="17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Зарождение моды</a:t>
            </a:r>
            <a:endParaRPr lang="en-US" sz="17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554486" y="2124908"/>
            <a:ext cx="7088981" cy="1120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5"/>
              </a:lnSpc>
              <a:buNone/>
            </a:pPr>
            <a:r>
              <a:rPr lang="en-US" sz="137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Истоки профессии модельера можно проследить к древним цивилизациям, где люди начали украшать себя и свою одежду, демонстрируя свой статус и индивидуальность. Со временем эта практика переросла в целую индустрию, в которой мастера-портные стали играть все более важную роль.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788735" y="3911084"/>
            <a:ext cx="612577" cy="35004"/>
          </a:xfrm>
          <a:prstGeom prst="roundRect">
            <a:avLst>
              <a:gd name="adj" fmla="val 225021"/>
            </a:avLst>
          </a:prstGeom>
          <a:solidFill>
            <a:srgbClr val="313E80"/>
          </a:solidFill>
          <a:ln/>
        </p:spPr>
      </p:sp>
      <p:sp>
        <p:nvSpPr>
          <p:cNvPr id="13" name="Shape 9"/>
          <p:cNvSpPr/>
          <p:nvPr/>
        </p:nvSpPr>
        <p:spPr>
          <a:xfrm>
            <a:off x="1394996" y="3731776"/>
            <a:ext cx="393740" cy="393740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517273" y="3764518"/>
            <a:ext cx="149185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4"/>
              </a:lnSpc>
              <a:buNone/>
            </a:pPr>
            <a:r>
              <a:rPr lang="en-US" sz="206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554486" y="3770114"/>
            <a:ext cx="4722019" cy="2734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4"/>
              </a:lnSpc>
              <a:buNone/>
            </a:pPr>
            <a:r>
              <a:rPr lang="en-US" sz="17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Индустриализация и массовое производство</a:t>
            </a:r>
            <a:endParaRPr lang="en-US" sz="17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554486" y="4148614"/>
            <a:ext cx="7088981" cy="1120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5"/>
              </a:lnSpc>
              <a:buNone/>
            </a:pPr>
            <a:r>
              <a:rPr lang="en-US" sz="137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19-м и 20-м веках развитие технологий и промышленности привело к переходу от ручного пошива к массовому производству одежды. Это открыло новые возможности для модельеров, которые могли создавать эксклюзивные коллекции, доступные более широкой аудитории.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788735" y="5934789"/>
            <a:ext cx="612577" cy="35004"/>
          </a:xfrm>
          <a:prstGeom prst="roundRect">
            <a:avLst>
              <a:gd name="adj" fmla="val 225021"/>
            </a:avLst>
          </a:prstGeom>
          <a:solidFill>
            <a:srgbClr val="313E80"/>
          </a:solidFill>
          <a:ln/>
        </p:spPr>
      </p:sp>
      <p:sp>
        <p:nvSpPr>
          <p:cNvPr id="18" name="Shape 14"/>
          <p:cNvSpPr/>
          <p:nvPr/>
        </p:nvSpPr>
        <p:spPr>
          <a:xfrm>
            <a:off x="1394996" y="5755481"/>
            <a:ext cx="393740" cy="393740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517273" y="5788223"/>
            <a:ext cx="149185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4"/>
              </a:lnSpc>
              <a:buNone/>
            </a:pPr>
            <a:r>
              <a:rPr lang="en-US" sz="206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554486" y="5793819"/>
            <a:ext cx="2618661" cy="2734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4"/>
              </a:lnSpc>
              <a:buNone/>
            </a:pPr>
            <a:r>
              <a:rPr lang="en-US" sz="172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Современные тенденции</a:t>
            </a:r>
            <a:endParaRPr lang="en-US" sz="17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554486" y="6172319"/>
            <a:ext cx="7088981" cy="1120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5"/>
              </a:lnSpc>
              <a:buNone/>
            </a:pPr>
            <a:r>
              <a:rPr lang="en-US" sz="137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21-м веке профессия модельера продолжает развиваться, интегрируя новые технологии, такие как 3D-моделирование и цифровая печать. Модельеры также уделяют все больше внимания устойчивому производству, используя экологичные материалы и внедряя инновационные методы.</a:t>
            </a:r>
            <a:endParaRPr lang="en-US" sz="13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7DC1D5-4618-4170-8A93-5AD0A8C10F97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9605" y="758071"/>
            <a:ext cx="7987903" cy="668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63"/>
              </a:lnSpc>
              <a:buNone/>
            </a:pPr>
            <a:r>
              <a:rPr lang="en-US" sz="421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Возможности и специализации</a:t>
            </a:r>
            <a:endParaRPr lang="en-US" sz="42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59605" y="1914168"/>
            <a:ext cx="481132" cy="481132"/>
          </a:xfrm>
          <a:prstGeom prst="roundRect">
            <a:avLst>
              <a:gd name="adj" fmla="val 20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08909" y="1954173"/>
            <a:ext cx="182404" cy="401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58"/>
              </a:lnSpc>
              <a:buNone/>
            </a:pPr>
            <a:r>
              <a:rPr lang="en-US" sz="252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154573" y="1987629"/>
            <a:ext cx="2673429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Высокая мода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154573" y="2449949"/>
            <a:ext cx="3882509" cy="2736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Модельеры, специализирующиеся на высокой моде, создают эксклюзивные, авангардные коллекции, демонстрируемые на показах и престижных мероприятиях. Это требует высочайшего мастерства, креативности и глубокого понимания тенденций.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250918" y="1914168"/>
            <a:ext cx="481132" cy="481132"/>
          </a:xfrm>
          <a:prstGeom prst="roundRect">
            <a:avLst>
              <a:gd name="adj" fmla="val 20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0223" y="1954173"/>
            <a:ext cx="182404" cy="401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58"/>
              </a:lnSpc>
              <a:buNone/>
            </a:pPr>
            <a:r>
              <a:rPr lang="en-US" sz="252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45886" y="1987629"/>
            <a:ext cx="2673429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Готовая одежда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945886" y="2449949"/>
            <a:ext cx="3882509" cy="2052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Модельеры, работающие в сегменте готовой одежды, создают коллекции для массового рынка. Они должны сочетать творческий подход с учетом потребностей и предпочтений потребителей.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459605" y="5567363"/>
            <a:ext cx="481132" cy="481132"/>
          </a:xfrm>
          <a:prstGeom prst="roundRect">
            <a:avLst>
              <a:gd name="adj" fmla="val 20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08909" y="5607368"/>
            <a:ext cx="182404" cy="401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58"/>
              </a:lnSpc>
              <a:buNone/>
            </a:pPr>
            <a:r>
              <a:rPr lang="en-US" sz="252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154573" y="5640824"/>
            <a:ext cx="4510445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1"/>
              </a:lnSpc>
              <a:buNone/>
            </a:pPr>
            <a:r>
              <a:rPr lang="en-US" sz="2105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Специализированные направления</a:t>
            </a:r>
            <a:endParaRPr lang="en-US" sz="2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154573" y="6103144"/>
            <a:ext cx="8673822" cy="13682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5"/>
              </a:lnSpc>
              <a:buNone/>
            </a:pPr>
            <a:r>
              <a:rPr lang="en-US" sz="1684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модельеры специализируются на определенных видах одежды, таких как свадебные платья, спортивная одежда или детская мода. Это требует глубокого понимания особенностей каждого сегмента и умения создавать уникальные и функциональные изделия.</a:t>
            </a:r>
            <a:endParaRPr lang="en-US" sz="16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B1618-CE95-49E3-9185-6BDB4C098807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8411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879884" y="513517"/>
            <a:ext cx="6767751" cy="583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95"/>
              </a:lnSpc>
              <a:buNone/>
            </a:pPr>
            <a:r>
              <a:rPr lang="en-US" sz="367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Качества и навыки для успеха</a:t>
            </a:r>
            <a:endParaRPr lang="en-US" sz="36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879884" y="1470541"/>
            <a:ext cx="4341971" cy="3183255"/>
          </a:xfrm>
          <a:prstGeom prst="roundRect">
            <a:avLst>
              <a:gd name="adj" fmla="val 264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074194" y="1664851"/>
            <a:ext cx="2334339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8"/>
              </a:lnSpc>
              <a:buNone/>
            </a:pPr>
            <a:r>
              <a:rPr lang="en-US" sz="18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Креативность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74194" y="2068711"/>
            <a:ext cx="3953351" cy="23907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3"/>
              </a:lnSpc>
              <a:buNone/>
            </a:pPr>
            <a:r>
              <a:rPr lang="en-US" sz="147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Модельеры должны обладать выдающимися творческими способностями, чтобы генерировать оригинальные идеи и воплощать их в жизнь. Умение видеть красоту в повседневном и находить новые источники вдохновения - ключевые качества успешного профессионала.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08545" y="1470541"/>
            <a:ext cx="4341971" cy="3183255"/>
          </a:xfrm>
          <a:prstGeom prst="roundRect">
            <a:avLst>
              <a:gd name="adj" fmla="val 264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02855" y="1664851"/>
            <a:ext cx="2334339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8"/>
              </a:lnSpc>
              <a:buNone/>
            </a:pPr>
            <a:r>
              <a:rPr lang="en-US" sz="18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Технические навыки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02855" y="2068711"/>
            <a:ext cx="3953351" cy="17930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3"/>
              </a:lnSpc>
              <a:buNone/>
            </a:pPr>
            <a:r>
              <a:rPr lang="en-US" sz="147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Владение техниками рисования, конструирования, моделирования и пошива одежды является неотъемлемой частью работы модельера. Эти навыки требуют постоянного совершенствования и практики.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879884" y="4840486"/>
            <a:ext cx="4341971" cy="2884408"/>
          </a:xfrm>
          <a:prstGeom prst="roundRect">
            <a:avLst>
              <a:gd name="adj" fmla="val 291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74194" y="5034796"/>
            <a:ext cx="2334339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8"/>
              </a:lnSpc>
              <a:buNone/>
            </a:pPr>
            <a:r>
              <a:rPr lang="en-US" sz="18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Чувство стиля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074194" y="5438656"/>
            <a:ext cx="3953351" cy="2091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3"/>
              </a:lnSpc>
              <a:buNone/>
            </a:pPr>
            <a:r>
              <a:rPr lang="en-US" sz="147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 должен обладать тонким чувством стиля, чтобы создавать гармоничные и эстетически привлекательные изделия. Понимание трендов, цветов, силуэтов и деталей является ключевым для успеха в этой профессии.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08545" y="4840486"/>
            <a:ext cx="4341971" cy="2884408"/>
          </a:xfrm>
          <a:prstGeom prst="roundRect">
            <a:avLst>
              <a:gd name="adj" fmla="val 291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02855" y="5034796"/>
            <a:ext cx="2997398" cy="291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98"/>
              </a:lnSpc>
              <a:buNone/>
            </a:pPr>
            <a:r>
              <a:rPr lang="en-US" sz="18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Коммуникативные навыки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02855" y="5438656"/>
            <a:ext cx="3953351" cy="2091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3"/>
              </a:lnSpc>
              <a:buNone/>
            </a:pPr>
            <a:r>
              <a:rPr lang="en-US" sz="147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Эффективное общение с клиентами, коллегами и производственными командами - важная часть работы модельера. Умение презентовать свои идеи, слушать обратную связь и сотрудничать с другими специалистами играет важную роль.</a:t>
            </a:r>
            <a:endParaRPr lang="en-US" sz="14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D2080-D14E-4930-B370-0D3241A1D4EE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865823"/>
            <a:ext cx="84228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Перспективы и карьерный рост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1893451"/>
            <a:ext cx="3518059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0163" y="31153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Начало карьеры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0163" y="3595807"/>
            <a:ext cx="307371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Молодые специалисты часто начинают свой путь в качестве ассистентов модельеров или стажеров в модных домах и дизайнерских студиях. Это позволяет им набраться опыта и развить необходимые навыки.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52" y="1893451"/>
            <a:ext cx="3518178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78222" y="31153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Рост и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778222" y="3595807"/>
            <a:ext cx="307383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 мере приобретения опыта модельеры могут занимать должности старших дизайнеров, арт-директоров или главных дизайнеров, отвечая за создание целых коллекций или брендов.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29" y="1893451"/>
            <a:ext cx="3518178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96400" y="3115389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Создание собственного бренда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296400" y="3942993"/>
            <a:ext cx="307383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Многие успешные модельеры в конечном итоге основывают собственные дизайнерские бренды, где они могут полностью воплощать свое творческое видение и управлять всеми аспектами производства.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F4EFB-75BD-4CFD-B2BA-8608A0605E8E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616077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21167" y="2371844"/>
            <a:ext cx="3888462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Вопросы и ответы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829" y="3091101"/>
            <a:ext cx="388739" cy="38873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04828" y="3635335"/>
            <a:ext cx="2927967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стать модельером?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204829" y="4421406"/>
            <a:ext cx="2877009" cy="2984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Для того, чтобы стать модельером, необходимо получить профильное образование в области дизайна одежды или легкой промышленности. Важно также развивать свои творческие способности, технические навыки и чувство стиля.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651" y="3091101"/>
            <a:ext cx="593295" cy="38873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646650" y="3635335"/>
            <a:ext cx="2668550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Где работают модельеры?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4646650" y="4421406"/>
            <a:ext cx="2668550" cy="2984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Модельеры могут работать в модных домах, дизайнерских студиях, швейных фабриках, а также создавать собственные бренды. Возможности трудоустройства очень широки в этой творческой индустрии.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3091101"/>
            <a:ext cx="388739" cy="38873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431761" y="3635335"/>
            <a:ext cx="2877009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Какая зарплата у модельера?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7431761" y="4421406"/>
            <a:ext cx="3065843" cy="2984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Уровень заработной платы модельера может сильно различаться в зависимости от опыта, специализации и успешности. Топовые модельеры могут зарабатывать очень высокие гонорары, в то время как начинающие специалисты получают более скромную оплату.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7605" y="3091101"/>
            <a:ext cx="388739" cy="388739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0497604" y="3635335"/>
            <a:ext cx="3653825" cy="729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 err="1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Каковы</a:t>
            </a:r>
            <a:r>
              <a:rPr lang="en-US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перспективы</a:t>
            </a:r>
            <a:r>
              <a:rPr lang="ru-RU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профессии</a:t>
            </a:r>
            <a:r>
              <a:rPr lang="en-US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10497604" y="4421407"/>
            <a:ext cx="3174853" cy="2752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 модельера остается одной из наиболее востребованных и перспективных в индустрии моды. Постоянные изменения в стилях и тенденциях, а также развитие технологий открывают все новые возможности для творческих и амбициозных специалистов.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84ED8-570C-478E-AA5D-AB2F749B13B6}"/>
              </a:ext>
            </a:extLst>
          </p:cNvPr>
          <p:cNvSpPr txBox="1"/>
          <p:nvPr/>
        </p:nvSpPr>
        <p:spPr>
          <a:xfrm>
            <a:off x="12856030" y="775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1007</Words>
  <Application>Microsoft Office PowerPoint</Application>
  <PresentationFormat>Произвольный</PresentationFormat>
  <Paragraphs>84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2024-04-23T13:49:27Z</dcterms:created>
  <dcterms:modified xsi:type="dcterms:W3CDTF">2024-04-23T13:58:04Z</dcterms:modified>
</cp:coreProperties>
</file>