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5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15866"/>
            <a:ext cx="7322820" cy="2259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913"/>
              </a:lnSpc>
              <a:buNone/>
            </a:pPr>
            <a:r>
              <a:rPr lang="en-US" sz="4731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Природоохрана - презентация для урока географии в 7 классе</a:t>
            </a:r>
            <a:endParaRPr lang="en-US" sz="4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2355393"/>
            <a:ext cx="7322820" cy="1498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37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Природоохрана является одним из важнейших направлений географии, особенно в современном мире, когда человеческая деятельность оказывает всё более значительное влияние на окружающую среду. В этой презентации мы рассмотрим значение охраны природы, роль международного сотрудничества, а также деятельность ключевых международных организаций, работающих в сфере защиты и сохранения природных ресурсов.</a:t>
            </a:r>
            <a:endParaRPr lang="en-US" sz="13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1F1DE-870D-4FA8-A0D2-FE293364476E}"/>
              </a:ext>
            </a:extLst>
          </p:cNvPr>
          <p:cNvSpPr txBox="1"/>
          <p:nvPr/>
        </p:nvSpPr>
        <p:spPr>
          <a:xfrm>
            <a:off x="2" y="4664071"/>
            <a:ext cx="730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"Природоохрана"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C15DB-0965-4B49-A495-DA61ED2649D7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5077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026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43513" y="2550081"/>
            <a:ext cx="5991701" cy="522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15"/>
              </a:lnSpc>
              <a:buNone/>
            </a:pPr>
            <a:r>
              <a:rPr lang="en-US" sz="3292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Значение охраны природы</a:t>
            </a:r>
            <a:endParaRPr lang="en-US" sz="32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343513" y="3323273"/>
            <a:ext cx="2536388" cy="4699498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518297" y="3498056"/>
            <a:ext cx="2186821" cy="5226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57"/>
              </a:lnSpc>
              <a:buNone/>
            </a:pPr>
            <a:r>
              <a:rPr lang="en-US" sz="1646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Устойчивое развитие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18297" y="4120991"/>
            <a:ext cx="2186821" cy="34794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Охрана природы играет ключевую роль в обеспечении устойчивого развития человечества. Сбалансированное использование природных ресурсов позволяет удовлетворять потребности современного общества, при этом не нарушая способности окружающей среды к самовосстановлению.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047065" y="3323273"/>
            <a:ext cx="2536388" cy="4699498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221849" y="3498056"/>
            <a:ext cx="2186821" cy="5226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57"/>
              </a:lnSpc>
              <a:buNone/>
            </a:pPr>
            <a:r>
              <a:rPr lang="en-US" sz="1646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21849" y="4120991"/>
            <a:ext cx="2186821" cy="2944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Природоохранные меры направлены на защиту уникальных экосистем и сохранение разнообразия живых организмов на Земле. Это важно не только с научной точки зрения, но и для поддержания экологического баланса на планете.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750618" y="3323273"/>
            <a:ext cx="2536388" cy="4699498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925401" y="3498056"/>
            <a:ext cx="2090261" cy="2613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7"/>
              </a:lnSpc>
              <a:buNone/>
            </a:pPr>
            <a:r>
              <a:rPr lang="en-US" sz="1646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Качество жизни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925401" y="3859649"/>
            <a:ext cx="2186821" cy="2676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Чистая окружающая среда, доступ к природным ресурсам и возможность наслаждаться красотой природы напрямую влияют на качество жизни людей. Охрана природы способствует улучшению здоровья и благополучия населения.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5DDB6-6FAF-487E-8369-4250F6CCA018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32309"/>
            <a:ext cx="96819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Международное сотрудничество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58210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Глобальный характер проблем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498652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Многие экологические проблемы, такие как изменение климата, загрязнение воздуха и воды, утрата биоразнообразия, носят глобальный характер и требуют согласованных действий на международном уровне.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582108"/>
            <a:ext cx="29134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Совместные усилия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15146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Международное сотрудничество объединяет усилия стран, международных организаций, научного сообщества и гражданского общества для разработки и реализации эффективных природоохранных мер.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58210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Обмен опытом и знаниями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498652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Страны обмениваются опытом, технологиями и научными знаниями в области охраны окружающей среды, что способствует повышению эффективности природоохранной 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13766-3A57-47C3-8508-75F8EA187F07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293739" y="581501"/>
            <a:ext cx="10042922" cy="1321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3"/>
              </a:lnSpc>
              <a:buNone/>
            </a:pPr>
            <a:r>
              <a:rPr lang="en-US" sz="4162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Международный союз охраны природы</a:t>
            </a:r>
            <a:endParaRPr lang="en-US" sz="41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93739" y="2491026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469713" y="2530554"/>
            <a:ext cx="123706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980730" y="2563654"/>
            <a:ext cx="2642830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1"/>
              </a:lnSpc>
              <a:buNone/>
            </a:pPr>
            <a:r>
              <a:rPr lang="en-US" sz="208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Миссия и цели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980730" y="3020854"/>
            <a:ext cx="4228862" cy="1691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4"/>
              </a:lnSpc>
              <a:buNone/>
            </a:pPr>
            <a:r>
              <a:rPr lang="en-US" sz="166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МСОП - ведущая международная организация, занимающаяся вопросами сохранения природы. Её основная миссия - обеспечить справедливый и устойчивый для природы и людей мир.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0928" y="2491026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59754" y="2530554"/>
            <a:ext cx="197882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07918" y="2563654"/>
            <a:ext cx="2642830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1"/>
              </a:lnSpc>
              <a:buNone/>
            </a:pPr>
            <a:r>
              <a:rPr lang="en-US" sz="208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Членство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07918" y="3020854"/>
            <a:ext cx="4228862" cy="1353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4"/>
              </a:lnSpc>
              <a:buNone/>
            </a:pPr>
            <a:r>
              <a:rPr lang="en-US" sz="166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состав МСОП входят более 1300 правительственных и неправительственных организаций из более чем 160 стран мира.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293739" y="5088612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29947" y="5128141"/>
            <a:ext cx="203240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980730" y="5161240"/>
            <a:ext cx="2642830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1"/>
              </a:lnSpc>
              <a:buNone/>
            </a:pPr>
            <a:r>
              <a:rPr lang="en-US" sz="208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Деятельность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980730" y="5618440"/>
            <a:ext cx="4228862" cy="2029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4"/>
              </a:lnSpc>
              <a:buNone/>
            </a:pPr>
            <a:r>
              <a:rPr lang="en-US" sz="166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МСОП проводит научные исследования, разрабатывает природоохранные стратегии, выступает экспертом по природоохранным вопросам, а также поддерживает проекты в области сохранения биоразнообразия.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0928" y="5088612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5943" y="5128141"/>
            <a:ext cx="225504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07918" y="5161240"/>
            <a:ext cx="2642830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1"/>
              </a:lnSpc>
              <a:buNone/>
            </a:pPr>
            <a:r>
              <a:rPr lang="en-US" sz="208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Публикации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07918" y="5618440"/>
            <a:ext cx="4228862" cy="1691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4"/>
              </a:lnSpc>
              <a:buNone/>
            </a:pPr>
            <a:r>
              <a:rPr lang="en-US" sz="166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Одним из ключевых направлений деятельности МСОП является подготовка и издание Красного списка, содержащего информацию о состоянии видов животных и растений на планете.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E05EEC-6D02-4076-97F6-79994C342A6A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252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Международная гидрографическая организация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158371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93596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Исследования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416385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МГО проводит всесторонние гидрографические исследования с целью обеспечения безопасности мореплавания.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3158371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93596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Картография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416385"/>
            <a:ext cx="238863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Одна из основных задач МГО - создание и обновление морских навигационных карт.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158371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93596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Стандарты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416385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МГО разрабатывает и внедряет международные стандарты в области картографии и гидрографии.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3158371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935968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4416385"/>
            <a:ext cx="23887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Организация проводит обучение и сертификацию специалистов в области гидрографии.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DDBCA-7227-49C7-8BF4-E2ED4FB9E712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21281"/>
            <a:ext cx="669512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Деятельность ЮНЕСКО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748909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1971080"/>
            <a:ext cx="57933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Охрана объектов всемирного наследия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77428" y="2451497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ЮНЕСКО играет ключевую роль в сохранении уникальных природных и культурных объектов, включённых в список всемирного наследия.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526393"/>
            <a:ext cx="1110972" cy="19909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748564"/>
            <a:ext cx="30806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Научные программы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77428" y="4228981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Организация реализует научные программы, направленные на изучение и сохранение биологического разнообразия, водных ресурсов, климата и других аспектов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99096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42825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Образование и просвещение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ЮНЕСКО ведёт активную деятельность в сфере экологического образования и просвещения, способствуя повышению экологической грамотности населения.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8259F-0243-4FB5-B92F-D7E85E157622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4562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8381" y="2617589"/>
            <a:ext cx="8067199" cy="5363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24"/>
              </a:lnSpc>
              <a:buNone/>
            </a:pPr>
            <a:r>
              <a:rPr lang="en-US" sz="3379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международных организаций</a:t>
            </a:r>
            <a:endParaRPr lang="en-US" sz="33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8055" y="3411379"/>
            <a:ext cx="34290" cy="4346853"/>
          </a:xfrm>
          <a:prstGeom prst="roundRect">
            <a:avLst>
              <a:gd name="adj" fmla="val 225270"/>
            </a:avLst>
          </a:prstGeom>
          <a:solidFill>
            <a:srgbClr val="C3D4CC"/>
          </a:solidFill>
          <a:ln/>
        </p:spPr>
      </p:sp>
      <p:sp>
        <p:nvSpPr>
          <p:cNvPr id="7" name="Shape 4"/>
          <p:cNvSpPr/>
          <p:nvPr/>
        </p:nvSpPr>
        <p:spPr>
          <a:xfrm>
            <a:off x="6521351" y="3721298"/>
            <a:ext cx="600789" cy="34290"/>
          </a:xfrm>
          <a:prstGeom prst="roundRect">
            <a:avLst>
              <a:gd name="adj" fmla="val 225270"/>
            </a:avLst>
          </a:prstGeom>
          <a:solidFill>
            <a:srgbClr val="C3D4CC"/>
          </a:solidFill>
          <a:ln/>
        </p:spPr>
      </p:sp>
      <p:sp>
        <p:nvSpPr>
          <p:cNvPr id="8" name="Shape 5"/>
          <p:cNvSpPr/>
          <p:nvPr/>
        </p:nvSpPr>
        <p:spPr>
          <a:xfrm>
            <a:off x="7122140" y="3545443"/>
            <a:ext cx="386120" cy="386120"/>
          </a:xfrm>
          <a:prstGeom prst="roundRect">
            <a:avLst>
              <a:gd name="adj" fmla="val 200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64896" y="3577590"/>
            <a:ext cx="100489" cy="3218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4"/>
              </a:lnSpc>
              <a:buNone/>
            </a:pPr>
            <a:r>
              <a:rPr lang="en-US" sz="202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0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942874" y="3582948"/>
            <a:ext cx="2428280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12"/>
              </a:lnSpc>
              <a:buNone/>
            </a:pPr>
            <a:r>
              <a:rPr lang="en-US" sz="169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Координация усилий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238381" y="3954066"/>
            <a:ext cx="3132773" cy="1373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63"/>
              </a:lnSpc>
              <a:buNone/>
            </a:pPr>
            <a:r>
              <a:rPr lang="en-US" sz="135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Международные организации объединяют усилия стран и других заинтересованных сторон для выработки согласованных решений в области природоохраны.</a:t>
            </a:r>
            <a:endParaRPr lang="en-US" sz="1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508260" y="4579382"/>
            <a:ext cx="600789" cy="34290"/>
          </a:xfrm>
          <a:prstGeom prst="roundRect">
            <a:avLst>
              <a:gd name="adj" fmla="val 225270"/>
            </a:avLst>
          </a:prstGeom>
          <a:solidFill>
            <a:srgbClr val="C3D4CC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2140" y="4403527"/>
            <a:ext cx="386120" cy="386120"/>
          </a:xfrm>
          <a:prstGeom prst="roundRect">
            <a:avLst>
              <a:gd name="adj" fmla="val 200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34773" y="4435673"/>
            <a:ext cx="160734" cy="3218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4"/>
              </a:lnSpc>
              <a:buNone/>
            </a:pPr>
            <a:r>
              <a:rPr lang="en-US" sz="202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0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259247" y="4441031"/>
            <a:ext cx="2625566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2"/>
              </a:lnSpc>
              <a:buNone/>
            </a:pPr>
            <a:r>
              <a:rPr lang="en-US" sz="169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Экспертная поддержка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259247" y="4812149"/>
            <a:ext cx="3132773" cy="16480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63"/>
              </a:lnSpc>
              <a:buNone/>
            </a:pPr>
            <a:r>
              <a:rPr lang="en-US" sz="135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Они предоставляют научную, техническую и консультативную поддержку правительствам и другим организациям, помогая внедрять наиболее эффективные природоохранные практики.</a:t>
            </a:r>
            <a:endParaRPr lang="en-US" sz="1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521351" y="5980509"/>
            <a:ext cx="600789" cy="34290"/>
          </a:xfrm>
          <a:prstGeom prst="roundRect">
            <a:avLst>
              <a:gd name="adj" fmla="val 225270"/>
            </a:avLst>
          </a:prstGeom>
          <a:solidFill>
            <a:srgbClr val="C3D4CC"/>
          </a:solidFill>
          <a:ln/>
        </p:spPr>
      </p:sp>
      <p:sp>
        <p:nvSpPr>
          <p:cNvPr id="18" name="Shape 15"/>
          <p:cNvSpPr/>
          <p:nvPr/>
        </p:nvSpPr>
        <p:spPr>
          <a:xfrm>
            <a:off x="7122140" y="5804654"/>
            <a:ext cx="386120" cy="386120"/>
          </a:xfrm>
          <a:prstGeom prst="roundRect">
            <a:avLst>
              <a:gd name="adj" fmla="val 200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32630" y="5836801"/>
            <a:ext cx="165021" cy="3218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4"/>
              </a:lnSpc>
              <a:buNone/>
            </a:pPr>
            <a:r>
              <a:rPr lang="en-US" sz="202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0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292554" y="5842159"/>
            <a:ext cx="3078599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12"/>
              </a:lnSpc>
              <a:buNone/>
            </a:pPr>
            <a:r>
              <a:rPr lang="en-US" sz="169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Финансирование проектов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238381" y="6213277"/>
            <a:ext cx="3132773" cy="10987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63"/>
              </a:lnSpc>
              <a:buNone/>
            </a:pPr>
            <a:r>
              <a:rPr lang="en-US" sz="135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Многие международные организации обеспечивают финансирование природоохранных инициатив и проектов по всему миру.</a:t>
            </a:r>
            <a:endParaRPr lang="en-US" sz="1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58E53-2D4A-4AED-B010-6031BFC4D704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8053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397681" y="569357"/>
            <a:ext cx="8615243" cy="647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Значимые природные объекты</a:t>
            </a:r>
            <a:endParaRPr lang="en-US" sz="4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97681" y="1630561"/>
            <a:ext cx="9835039" cy="6038136"/>
          </a:xfrm>
          <a:prstGeom prst="roundRect">
            <a:avLst>
              <a:gd name="adj" fmla="val 154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405301" y="1638181"/>
            <a:ext cx="9819799" cy="15885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612350" y="1769983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Национальный парк Йосемити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26060" y="1769983"/>
            <a:ext cx="4491990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Горный массив в Калифорнии, США, известный своими величественными скалами, водопадами и разнообразной флорой и фауной.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405301" y="3226713"/>
            <a:ext cx="9819799" cy="15885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612350" y="3358515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Большой Барьерный риф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26060" y="3358515"/>
            <a:ext cx="4491990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Крупнейшая в мире система коралловых рифов, расположенная у побережья Австралии, является домом для множества морских видов.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405301" y="4815245"/>
            <a:ext cx="9819799" cy="15885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612350" y="4947047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Озеро Байкал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26060" y="4947047"/>
            <a:ext cx="4491990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Самое глубокое пресноводное озеро в мире, расположенное в Сибири, Россия. Обладает уникальной экосистемой и считается "природной лабораторией".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2405301" y="6403777"/>
            <a:ext cx="9819799" cy="125730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612350" y="6535579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Долина Нубра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26060" y="6535579"/>
            <a:ext cx="4491990" cy="993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Живописная высокогорная долина в Индии, известная своими песчаными дюнами, ледниками и снежными вершинами.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95C49-2102-4103-B0DF-12F8C20DFB0D}"/>
              </a:ext>
            </a:extLst>
          </p:cNvPr>
          <p:cNvSpPr txBox="1"/>
          <p:nvPr/>
        </p:nvSpPr>
        <p:spPr>
          <a:xfrm>
            <a:off x="12877801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03808E-58B4-4350-8E2A-15402F853CE9}"/>
              </a:ext>
            </a:extLst>
          </p:cNvPr>
          <p:cNvSpPr txBox="1"/>
          <p:nvPr/>
        </p:nvSpPr>
        <p:spPr>
          <a:xfrm>
            <a:off x="12794321" y="870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686</Words>
  <Application>Microsoft Office PowerPoint</Application>
  <PresentationFormat>Произвольный</PresentationFormat>
  <Paragraphs>84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2024-04-26T12:55:14Z</dcterms:created>
  <dcterms:modified xsi:type="dcterms:W3CDTF">2024-04-26T12:59:38Z</dcterms:modified>
</cp:coreProperties>
</file>