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6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55038"/>
            <a:ext cx="7315199" cy="18390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5000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Основы современной космологии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228804"/>
            <a:ext cx="7315199" cy="22778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Современная космология - это научная дисциплина, которая изучает происхождение, эволюцию и структуру Вселенной в целом. Это захватывающая область знаний, раскрывающая масштабы и тайны окружающего нас космического пространства. В этой презентации мы рассмотрим основные концепции и научные факты, лежащие в основе нашего понимания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8CE68-A2AC-41F1-A8DA-F754BF231955}"/>
              </a:ext>
            </a:extLst>
          </p:cNvPr>
          <p:cNvSpPr txBox="1"/>
          <p:nvPr/>
        </p:nvSpPr>
        <p:spPr>
          <a:xfrm>
            <a:off x="7315200" y="508828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"Основы современной космологии"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8D4BE-AF97-4B7C-A285-AAE5BAEBC9F2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00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7532" y="557332"/>
            <a:ext cx="5423892" cy="6334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Эволюция Вселенной</a:t>
            </a:r>
            <a:endParaRPr lang="en-US" sz="3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491258" y="1494711"/>
            <a:ext cx="40481" cy="6178034"/>
          </a:xfrm>
          <a:prstGeom prst="roundRect">
            <a:avLst>
              <a:gd name="adj" fmla="val 225308"/>
            </a:avLst>
          </a:prstGeom>
          <a:solidFill>
            <a:srgbClr val="6D4562"/>
          </a:solidFill>
          <a:ln/>
        </p:spPr>
      </p:sp>
      <p:sp>
        <p:nvSpPr>
          <p:cNvPr id="7" name="Shape 3"/>
          <p:cNvSpPr/>
          <p:nvPr/>
        </p:nvSpPr>
        <p:spPr>
          <a:xfrm>
            <a:off x="1739503" y="1860709"/>
            <a:ext cx="709374" cy="40481"/>
          </a:xfrm>
          <a:prstGeom prst="roundRect">
            <a:avLst>
              <a:gd name="adj" fmla="val 225308"/>
            </a:avLst>
          </a:prstGeom>
          <a:solidFill>
            <a:srgbClr val="6D4562"/>
          </a:solidFill>
          <a:ln/>
        </p:spPr>
      </p:sp>
      <p:sp>
        <p:nvSpPr>
          <p:cNvPr id="8" name="Shape 4"/>
          <p:cNvSpPr/>
          <p:nvPr/>
        </p:nvSpPr>
        <p:spPr>
          <a:xfrm>
            <a:off x="1283494" y="1653064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454587" y="1691045"/>
            <a:ext cx="113705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626162" y="1697355"/>
            <a:ext cx="2533412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Большой Взрыв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626162" y="2135624"/>
            <a:ext cx="7138987" cy="1296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Согласно современной теории, около 13,8 миллиардов лет назад Вселенная начала свое существование с Большого Взрыва - гигантского, взрывоподобного расширения из сверхплотного и сверхгорячего состояния.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739503" y="4203740"/>
            <a:ext cx="709374" cy="40481"/>
          </a:xfrm>
          <a:prstGeom prst="roundRect">
            <a:avLst>
              <a:gd name="adj" fmla="val 225308"/>
            </a:avLst>
          </a:prstGeom>
          <a:solidFill>
            <a:srgbClr val="6D4562"/>
          </a:solidFill>
          <a:ln/>
        </p:spPr>
      </p:sp>
      <p:sp>
        <p:nvSpPr>
          <p:cNvPr id="13" name="Shape 9"/>
          <p:cNvSpPr/>
          <p:nvPr/>
        </p:nvSpPr>
        <p:spPr>
          <a:xfrm>
            <a:off x="1283494" y="3996095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422559" y="4034076"/>
            <a:ext cx="17776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626162" y="4040386"/>
            <a:ext cx="3412569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Расширение и охлаждение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626162" y="4478655"/>
            <a:ext cx="7138987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После Большого Взрыва Вселенная быстро расширялась и остывала, что привело к формированию первых элементарных частиц, атомов и в конечном итоге - галактик, звезд и планет.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739503" y="6222563"/>
            <a:ext cx="709374" cy="40481"/>
          </a:xfrm>
          <a:prstGeom prst="roundRect">
            <a:avLst>
              <a:gd name="adj" fmla="val 225308"/>
            </a:avLst>
          </a:prstGeom>
          <a:solidFill>
            <a:srgbClr val="6D4562"/>
          </a:solidFill>
          <a:ln/>
        </p:spPr>
      </p:sp>
      <p:sp>
        <p:nvSpPr>
          <p:cNvPr id="18" name="Shape 14"/>
          <p:cNvSpPr/>
          <p:nvPr/>
        </p:nvSpPr>
        <p:spPr>
          <a:xfrm>
            <a:off x="1283494" y="6014918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423273" y="6052899"/>
            <a:ext cx="176332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626162" y="6059210"/>
            <a:ext cx="3090743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Современная Вселенная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626162" y="6497479"/>
            <a:ext cx="7138987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Сегодня Вселенная продолжает расширяться, а ее структура становится все более сложной. Темная материя и темная энергия играют ключевую роль в ее эволюции и формировании современной картины мира.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0F312-4D80-4599-A560-29A8BB090E57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59748" y="1043582"/>
            <a:ext cx="12758057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Темная энергия: загадочная составляющая космоса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145512" y="2270879"/>
            <a:ext cx="2458283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Что такое темная энергия?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145512" y="3085505"/>
            <a:ext cx="2458283" cy="28439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8"/>
              </a:lnSpc>
              <a:buNone/>
            </a:pPr>
            <a:r>
              <a:rPr lang="en-US" sz="1555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Темная энергия - это гипотетическая форма энергии, присутствующая во Вселенной и вызывающая ее ускоренное расширение. Ее природа до сих пор остается загадкой для ученых.</a:t>
            </a:r>
            <a:endParaRPr lang="en-US" sz="1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093143" y="2270879"/>
            <a:ext cx="2458283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Влияние темной энергии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093143" y="3085505"/>
            <a:ext cx="2458283" cy="37919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8"/>
              </a:lnSpc>
              <a:buNone/>
            </a:pPr>
            <a:r>
              <a:rPr lang="en-US" sz="1555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Темная энергия составляет около 68% Вселенной и играет ключевую роль в ее будущем. Считается, что именно темная энергия станет причиной "Большого Разрыва" - гипотетического сценария, при котором Вселенная будет разрываться на части.</a:t>
            </a:r>
            <a:endParaRPr lang="en-US" sz="1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040773" y="2270879"/>
            <a:ext cx="2458283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Поиски темной энергии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040773" y="3085505"/>
            <a:ext cx="3118570" cy="4423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8"/>
              </a:lnSpc>
              <a:buNone/>
            </a:pPr>
            <a:r>
              <a:rPr lang="en-US" sz="1555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Ученые активно ведут исследования, чтобы понять природу темной энергии. Это включает в себя разработку новых телескопов, моделирование компьютерных симуляций и проведение экспериментов. Понимание темной энергии может пролить свет на фундаментальную природу Вселенной.</a:t>
            </a:r>
            <a:endParaRPr lang="en-US" sz="1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5FED1-691F-4016-B4AE-9653B9A561F3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913376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862434" y="2102566"/>
            <a:ext cx="10980077" cy="6429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Гипотеза Г.А. Гамова о происхождении Вселенной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031575" y="290389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62901" y="2932949"/>
            <a:ext cx="8727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536996" y="2957357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Большой Взрыв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866794" y="3293589"/>
            <a:ext cx="3370660" cy="1741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Гамов предположил, что Вселенная возникла в результате взрывоподобного расширения из сверхплотного и сверхгорячего состояния - события, которое впоследствии получило название "Большой Взрыв".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392948" y="290389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499628" y="2932949"/>
            <a:ext cx="136565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898368" y="2957357"/>
            <a:ext cx="261842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Расширение и охлаждение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898368" y="3293589"/>
            <a:ext cx="3531632" cy="1741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Согласно теории Гамова, после Большого Взрыва Вселенная быстро расширялась и остывала, что привело к формированию первых элементарных частиц, атомов и в конечном итоге - галактик, звезд и планет.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031575" y="5366010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138851" y="5395062"/>
            <a:ext cx="13537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536996" y="5419469"/>
            <a:ext cx="2185749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Реликтовое излучение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3866794" y="5755702"/>
            <a:ext cx="3370660" cy="198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Гамов предсказал существование реликтового излучения - слабого микроволнового фонового излучения, оставшегося от Большого Взрыва. Это излучение было обнаружено в 1964 году и стало важным доказательством теории Большого Взрыва.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392948" y="5366010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496770" y="5395062"/>
            <a:ext cx="142161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4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898368" y="541946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Научное признание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898368" y="5755702"/>
            <a:ext cx="3531632" cy="198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Гипотеза Гамова о происхождении Вселенной в результате Большого Взрыва стала основой современной космологии и получила широкое научное признание. Она объясняет множество наблюдаемых явлений и сформировала наше понимание ранней истории Вселенной.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462314-439A-4265-9DF1-3D949CE15EAA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819658" y="852368"/>
            <a:ext cx="10990963" cy="7142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60"/>
              </a:lnSpc>
              <a:buNone/>
            </a:pPr>
            <a:r>
              <a:rPr lang="en-US" sz="3648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Реликтовое излучение: следы Большого Взрыва</a:t>
            </a:r>
            <a:endParaRPr lang="en-US" sz="36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303" y="2039541"/>
            <a:ext cx="2422684" cy="149733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94303" y="3768447"/>
            <a:ext cx="2422684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0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Открытие реликтового излучения</a:t>
            </a:r>
            <a:endParaRPr lang="en-US" sz="18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294302" y="4748213"/>
            <a:ext cx="2638411" cy="2667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35"/>
              </a:lnSpc>
              <a:buNone/>
            </a:pPr>
            <a:r>
              <a:rPr lang="en-US" sz="145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 1964 году радиоастрономы Арно Пензиас и Роберт Вильсон обнаружили слабое микроволновое фоновое излучение, которое позже было признано реликтовым - остаточным следом Большого Взрыва.</a:t>
            </a:r>
            <a:endParaRPr lang="en-US" sz="14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739" y="2039541"/>
            <a:ext cx="2422803" cy="149733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03739" y="3768447"/>
            <a:ext cx="2422803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0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Анизотропия реликтового излучения</a:t>
            </a:r>
            <a:endParaRPr lang="en-US" sz="18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103739" y="4748213"/>
            <a:ext cx="2593950" cy="29634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35"/>
              </a:lnSpc>
              <a:buNone/>
            </a:pPr>
            <a:r>
              <a:rPr lang="en-US" sz="145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Изучение небольших неоднородностей (анизотропий) в реликтовом излучении помогло ученым восстановить картину ранней Вселенной и понять процессы, которые привели к формированию структур во Вселенной.</a:t>
            </a:r>
            <a:endParaRPr lang="en-US" sz="14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3294" y="2039541"/>
            <a:ext cx="2422803" cy="149733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913294" y="3768447"/>
            <a:ext cx="2422803" cy="579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0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Космический аппарат COBE</a:t>
            </a:r>
            <a:endParaRPr lang="en-US" sz="18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8913294" y="4458653"/>
            <a:ext cx="2593950" cy="32598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35"/>
              </a:lnSpc>
              <a:buNone/>
            </a:pPr>
            <a:r>
              <a:rPr lang="en-US" sz="145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Важный вклад в исследование реликтового излучения внес космический аппарат COBE, запущенный в 1989 году. Он позволил получить точные измерения спектра реликтового излучения, подтвердив его соответствие теории Большого Взрыва.</a:t>
            </a:r>
            <a:endParaRPr lang="en-US" sz="14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81758-6697-4AAD-8B4D-9CCD27A63769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14400" y="1033410"/>
            <a:ext cx="12801600" cy="6404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53"/>
              </a:lnSpc>
              <a:buNone/>
            </a:pPr>
            <a:r>
              <a:rPr lang="en-US" sz="3723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Научные факты и доказательства о развитии Вселенной</a:t>
            </a:r>
            <a:endParaRPr lang="en-US" sz="37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322915" y="1985367"/>
            <a:ext cx="3897749" cy="2616637"/>
          </a:xfrm>
          <a:prstGeom prst="roundRect">
            <a:avLst>
              <a:gd name="adj" fmla="val 325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519607" y="2182058"/>
            <a:ext cx="2800231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7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Расширение Вселенной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519607" y="2590800"/>
            <a:ext cx="3504367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2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Наблюдения за перемещением галактик показывают, что Вселенная расширяется. Скорость их удаления пропорциональна расстоянию до них, что подтверждает теорию Большого Взрыва.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09736" y="1985367"/>
            <a:ext cx="3897749" cy="2616637"/>
          </a:xfrm>
          <a:prstGeom prst="roundRect">
            <a:avLst>
              <a:gd name="adj" fmla="val 325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06427" y="2182058"/>
            <a:ext cx="2658428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7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Реликтовое излучение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06427" y="2590800"/>
            <a:ext cx="3504367" cy="1512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2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Обнаружение реликтового излучения, соответствующего предсказаниям теории Большого Взрыва, является одним из основных доказательств этой модели происхождения Вселенной.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3322915" y="4791075"/>
            <a:ext cx="3897749" cy="2919055"/>
          </a:xfrm>
          <a:prstGeom prst="roundRect">
            <a:avLst>
              <a:gd name="adj" fmla="val 2915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519607" y="4987766"/>
            <a:ext cx="3504367" cy="590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7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Распространенность элементов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519607" y="5691902"/>
            <a:ext cx="3504367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2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Соотношение между различными химическими элементами, образовавшимися в ходе ядерных реакций на ранних стадиях развития Вселенной, подтверждает теорию Большого Взрыва.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09736" y="4791075"/>
            <a:ext cx="3897749" cy="2919055"/>
          </a:xfrm>
          <a:prstGeom prst="roundRect">
            <a:avLst>
              <a:gd name="adj" fmla="val 2915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06427" y="4987766"/>
            <a:ext cx="2363748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7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Возраст Вселенной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06427" y="5396508"/>
            <a:ext cx="3504367" cy="2116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2"/>
              </a:lnSpc>
              <a:buNone/>
            </a:pPr>
            <a:r>
              <a:rPr lang="en-US" sz="14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Оценки возраста Вселенной, основанные на различных методах, таких как радиоактивное датирование и космологические расчеты, согласуются с теорией Большого Взрыва, датируемого примерно 13,8 миллиардами лет назад.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FEBAAF-4A81-4ECA-AC54-671F646C46D8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25509" y="1001623"/>
            <a:ext cx="9551347" cy="719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66"/>
              </a:lnSpc>
              <a:buNone/>
            </a:pPr>
            <a:r>
              <a:rPr lang="en-US" sz="3973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Понятие изотропности в космологии</a:t>
            </a:r>
            <a:endParaRPr lang="en-US" sz="39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510" y="2119313"/>
            <a:ext cx="1009055" cy="161460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537222" y="2321123"/>
            <a:ext cx="2522815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3"/>
              </a:lnSpc>
              <a:buNone/>
            </a:pPr>
            <a:r>
              <a:rPr lang="en-US" sz="19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Однородность</a:t>
            </a:r>
            <a:endParaRPr lang="en-US" sz="19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537222" y="2757488"/>
            <a:ext cx="8239634" cy="6457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3"/>
              </a:lnSpc>
              <a:buNone/>
            </a:pPr>
            <a:r>
              <a:rPr lang="en-US" sz="158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Вселенная выглядит одинаковой во всех направлениях на больших масштабах. Это свойство называется космологической однородностью.</a:t>
            </a:r>
            <a:endParaRPr lang="en-US" sz="15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510" y="3733919"/>
            <a:ext cx="1009055" cy="180867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537222" y="3935730"/>
            <a:ext cx="2522815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3"/>
              </a:lnSpc>
              <a:buNone/>
            </a:pPr>
            <a:r>
              <a:rPr lang="en-US" sz="19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Изотропность</a:t>
            </a:r>
            <a:endParaRPr lang="en-US" sz="19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537222" y="4372094"/>
            <a:ext cx="8239634" cy="968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3"/>
              </a:lnSpc>
              <a:buNone/>
            </a:pPr>
            <a:r>
              <a:rPr lang="en-US" sz="158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Вселенная выглядит одинаковой во всех направлениях. Это свойство называется космологической изотропностью и является одним из основных принципов современной космологии.</a:t>
            </a:r>
            <a:endParaRPr lang="en-US" sz="15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510" y="5542598"/>
            <a:ext cx="1009055" cy="2131576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537222" y="5744408"/>
            <a:ext cx="3090862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3"/>
              </a:lnSpc>
              <a:buNone/>
            </a:pPr>
            <a:r>
              <a:rPr lang="en-US" sz="19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Следствия изотропности</a:t>
            </a:r>
            <a:endParaRPr lang="en-US" sz="19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537222" y="6180773"/>
            <a:ext cx="8239634" cy="1291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3"/>
              </a:lnSpc>
              <a:buNone/>
            </a:pPr>
            <a:r>
              <a:rPr lang="en-US" sz="158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Изотропность Вселенной означает, что наблюдаемые свойства космоса, такие как плотность материи и энергии, одинаковы во всех направлениях. Это позволяет ученым строить простые и эффективные модели развития Вселенной.</a:t>
            </a:r>
            <a:endParaRPr lang="en-US" sz="15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7B39A-8398-4137-897F-1CC18330828B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821523" y="1312869"/>
            <a:ext cx="11654991" cy="798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Рефлексия: оценка усвоенного материала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831" y="2645212"/>
            <a:ext cx="523756" cy="5237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99831" y="3391138"/>
            <a:ext cx="20953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Ключевые концепции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199831" y="4218742"/>
            <a:ext cx="242659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Что вы узнали о происхождении и эволюции Вселенной? Назовите основные принципы современной космологии.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757" y="2645212"/>
            <a:ext cx="523875" cy="523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91757" y="3391257"/>
            <a:ext cx="2095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Новые идеи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791757" y="3871674"/>
            <a:ext cx="242659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Какие новые идеи или вопросы у вас возникли в ходе изучения этой темы? Как бы вы хотели развить или исследовать их дальше?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398" y="2645212"/>
            <a:ext cx="523875" cy="52387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612398" y="3391257"/>
            <a:ext cx="20955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Применение знаний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612397" y="4218861"/>
            <a:ext cx="254397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Как полученные знания о Вселенной могут быть применены в повседневной жизни или других областях науки? Приведите примеры.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6953" y="2645212"/>
            <a:ext cx="523875" cy="5238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726953" y="3391257"/>
            <a:ext cx="20955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Оценка усвоения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726952" y="4218861"/>
            <a:ext cx="274956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Оцените, насколько хорошо вы усвоили материал презентации. Что вам удалось понять лучше всего, а над чем еще стоит поработать?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260CBA-5360-4DC5-BCF9-F2131AC71AD4}"/>
              </a:ext>
            </a:extLst>
          </p:cNvPr>
          <p:cNvSpPr txBox="1"/>
          <p:nvPr/>
        </p:nvSpPr>
        <p:spPr>
          <a:xfrm>
            <a:off x="97974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858</Words>
  <Application>Microsoft Office PowerPoint</Application>
  <PresentationFormat>Произвольный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2024-04-19T12:34:12Z</dcterms:created>
  <dcterms:modified xsi:type="dcterms:W3CDTF">2024-04-19T12:47:47Z</dcterms:modified>
</cp:coreProperties>
</file>