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26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82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26213"/>
            <a:ext cx="7322819" cy="18679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Одиноки ли мы во Вселенной?</a:t>
            </a:r>
            <a:endParaRPr lang="en-US" sz="6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1971367"/>
            <a:ext cx="7322819" cy="25788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Вопрос о существовании внеземной жизни является одним из самых увлекательных и загадочных в современной науке. На протяжении веков человечество задавалось этим вопросом, пытаясь найти ответы, которые могли бы пролить свет на нашу уникальность во Вселенной. Эта презентация исследует различные взгляды и теории, чтобы помочь нам понять, насколько уникальна наша Земля и есть ли мы одинокие обитатели безграничного космоса.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B59CB-936C-4346-8CCE-FB9AD144A1AE}"/>
              </a:ext>
            </a:extLst>
          </p:cNvPr>
          <p:cNvSpPr txBox="1"/>
          <p:nvPr/>
        </p:nvSpPr>
        <p:spPr>
          <a:xfrm>
            <a:off x="7619" y="5092935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"Одиноки ли мы во Вселенной?"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5328D-07AE-4983-B919-7D28D7123526}"/>
              </a:ext>
            </a:extLst>
          </p:cNvPr>
          <p:cNvSpPr txBox="1"/>
          <p:nvPr/>
        </p:nvSpPr>
        <p:spPr>
          <a:xfrm>
            <a:off x="12856029" y="435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678227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441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621167" y="2371844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Взгляды античных философов на внеземной разум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218393" y="3732609"/>
            <a:ext cx="2064425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Платон и Аристотель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218393" y="4131112"/>
            <a:ext cx="2703436" cy="39795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40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Древнегреческие философы Платон и Аристотель рассматривали возможность существования других миров и цивилизаций. Платон предполагал, что во Вселенной могут существовать другие планеты, похожие на Землю, и допускал возможность жизни на них. Аристотель был более скептичен, считая Землю единственным обитаемым миром во Вселенной.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217563" y="3732609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Эпикур и Лукреций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217563" y="4131112"/>
            <a:ext cx="2491010" cy="27359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40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Другие античные философы, такие как Эпикур и Лукреций, придерживались более открытых взглядов на существование внеземной жизни. Они предполагали, что во Вселенной могут быть бесчисленные миры, каждый из которых может быть населен живыми существами.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075222" y="3732609"/>
            <a:ext cx="194417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Плиний Старший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075222" y="4131112"/>
            <a:ext cx="2692235" cy="1989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40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Римский натуралист Плиний Старший, в свою очередь, выдвинул идею о том, что Вселенная бесконечна и может содержать множество обитаемых миров, лишь некоторые из которых нам известны.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0DAF23-0716-44BF-A32A-DF14D1DDD3F0}"/>
              </a:ext>
            </a:extLst>
          </p:cNvPr>
          <p:cNvSpPr txBox="1"/>
          <p:nvPr/>
        </p:nvSpPr>
        <p:spPr>
          <a:xfrm>
            <a:off x="12856029" y="435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4243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489240" y="558760"/>
            <a:ext cx="9651802" cy="12699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Гипотезы о происхождении жизни на Земле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489240" y="2393752"/>
            <a:ext cx="457081" cy="457081"/>
          </a:xfrm>
          <a:prstGeom prst="roundRect">
            <a:avLst>
              <a:gd name="adj" fmla="val 26673"/>
            </a:avLst>
          </a:prstGeom>
          <a:solidFill>
            <a:srgbClr val="DEDEE9"/>
          </a:solidFill>
          <a:ln/>
        </p:spPr>
      </p:sp>
      <p:sp>
        <p:nvSpPr>
          <p:cNvPr id="6" name="Text 4"/>
          <p:cNvSpPr/>
          <p:nvPr/>
        </p:nvSpPr>
        <p:spPr>
          <a:xfrm>
            <a:off x="2659380" y="2431733"/>
            <a:ext cx="116800" cy="3810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149441" y="2463522"/>
            <a:ext cx="2539841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Панспермия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149441" y="2902744"/>
            <a:ext cx="4064198" cy="13006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Согласно этой гипотезе, жизнь на Земле могла зародиться из микроорганизмов, принесенных метеоритами или космической пылью с других планет.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16760" y="2393752"/>
            <a:ext cx="457081" cy="457081"/>
          </a:xfrm>
          <a:prstGeom prst="roundRect">
            <a:avLst>
              <a:gd name="adj" fmla="val 26673"/>
            </a:avLst>
          </a:prstGeom>
          <a:solidFill>
            <a:srgbClr val="DEDEE9"/>
          </a:solidFill>
          <a:ln/>
        </p:spPr>
      </p:sp>
      <p:sp>
        <p:nvSpPr>
          <p:cNvPr id="10" name="Text 8"/>
          <p:cNvSpPr/>
          <p:nvPr/>
        </p:nvSpPr>
        <p:spPr>
          <a:xfrm>
            <a:off x="7565588" y="2431733"/>
            <a:ext cx="159425" cy="3810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076962" y="2463522"/>
            <a:ext cx="2853809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Химическая эволюция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076962" y="2902744"/>
            <a:ext cx="4064198" cy="1950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Данная гипотеза предполагает, что простые органические молекулы, возникшие в результате химических реакций в ранней Вселенной, постепенно эволюционировали в более сложные формы жизни.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489240" y="5215533"/>
            <a:ext cx="457081" cy="457081"/>
          </a:xfrm>
          <a:prstGeom prst="roundRect">
            <a:avLst>
              <a:gd name="adj" fmla="val 26673"/>
            </a:avLst>
          </a:prstGeom>
          <a:solidFill>
            <a:srgbClr val="DEDEE9"/>
          </a:solidFill>
          <a:ln/>
        </p:spPr>
      </p:sp>
      <p:sp>
        <p:nvSpPr>
          <p:cNvPr id="14" name="Text 12"/>
          <p:cNvSpPr/>
          <p:nvPr/>
        </p:nvSpPr>
        <p:spPr>
          <a:xfrm>
            <a:off x="2643426" y="5253514"/>
            <a:ext cx="148709" cy="3810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149441" y="5285303"/>
            <a:ext cx="3731181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Гидротермальные источники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149441" y="5724525"/>
            <a:ext cx="4064198" cy="1950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Эта теория связывает зарождение жизни с подводными гидротермальными источниками, где сложные органические соединения могли возникнуть под воздействием высокого давления и температуры.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16760" y="5215533"/>
            <a:ext cx="457081" cy="457081"/>
          </a:xfrm>
          <a:prstGeom prst="roundRect">
            <a:avLst>
              <a:gd name="adj" fmla="val 26673"/>
            </a:avLst>
          </a:prstGeom>
          <a:solidFill>
            <a:srgbClr val="DEDEE9"/>
          </a:solidFill>
          <a:ln/>
        </p:spPr>
      </p:sp>
      <p:sp>
        <p:nvSpPr>
          <p:cNvPr id="18" name="Text 16"/>
          <p:cNvSpPr/>
          <p:nvPr/>
        </p:nvSpPr>
        <p:spPr>
          <a:xfrm>
            <a:off x="7564755" y="5253514"/>
            <a:ext cx="160973" cy="3810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076962" y="5285303"/>
            <a:ext cx="2539841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Глина и РНК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076962" y="5724525"/>
            <a:ext cx="4064198" cy="1625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0"/>
              </a:lnSpc>
              <a:buNone/>
            </a:pPr>
            <a:r>
              <a:rPr lang="en-US" sz="160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Согласно этой гипотезе, первые живые организмы могли появиться в результате взаимодействия глины и молекул РНК, которые могли возникнуть в ранней атмосфере Земли.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752C1C-134B-409B-B3ED-90B2D4349395}"/>
              </a:ext>
            </a:extLst>
          </p:cNvPr>
          <p:cNvSpPr txBox="1"/>
          <p:nvPr/>
        </p:nvSpPr>
        <p:spPr>
          <a:xfrm>
            <a:off x="12856029" y="435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311360" y="579358"/>
            <a:ext cx="10007679" cy="1316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84"/>
              </a:lnSpc>
              <a:buNone/>
            </a:pPr>
            <a:r>
              <a:rPr lang="en-US" sz="414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Уникальные условия Земли для жизни</a:t>
            </a:r>
            <a:endParaRPr lang="en-US" sz="41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11360" y="2317552"/>
            <a:ext cx="4898588" cy="2899886"/>
          </a:xfrm>
          <a:prstGeom prst="roundRect">
            <a:avLst>
              <a:gd name="adj" fmla="val 4359"/>
            </a:avLst>
          </a:prstGeom>
          <a:solidFill>
            <a:srgbClr val="DEDEE9"/>
          </a:solidFill>
          <a:ln/>
        </p:spPr>
      </p:sp>
      <p:sp>
        <p:nvSpPr>
          <p:cNvPr id="6" name="Text 4"/>
          <p:cNvSpPr/>
          <p:nvPr/>
        </p:nvSpPr>
        <p:spPr>
          <a:xfrm>
            <a:off x="2521982" y="2528173"/>
            <a:ext cx="2633543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207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Радиация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21982" y="2983706"/>
            <a:ext cx="4477345" cy="16859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4"/>
              </a:lnSpc>
              <a:buNone/>
            </a:pPr>
            <a:r>
              <a:rPr lang="en-US" sz="1659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Магнитное поле Земли и атмосфера защищают нашу планету от вредной космической радиации, что является ключевым условием для развития и поддержания жизни.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0570" y="2317552"/>
            <a:ext cx="4898588" cy="2899886"/>
          </a:xfrm>
          <a:prstGeom prst="roundRect">
            <a:avLst>
              <a:gd name="adj" fmla="val 4359"/>
            </a:avLst>
          </a:prstGeom>
          <a:solidFill>
            <a:srgbClr val="DEDEE9"/>
          </a:solidFill>
          <a:ln/>
        </p:spPr>
      </p:sp>
      <p:sp>
        <p:nvSpPr>
          <p:cNvPr id="9" name="Text 7"/>
          <p:cNvSpPr/>
          <p:nvPr/>
        </p:nvSpPr>
        <p:spPr>
          <a:xfrm>
            <a:off x="7631192" y="2528173"/>
            <a:ext cx="2633543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207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Температура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31192" y="2983706"/>
            <a:ext cx="4477345" cy="20231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4"/>
              </a:lnSpc>
              <a:buNone/>
            </a:pPr>
            <a:r>
              <a:rPr lang="en-US" sz="1659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Благодаря своему положению в обитаемой зоне Солнечной системы, Земля имеет температурные условия, позволяющие существование жидкой воды - основы для всех известных форм жизни.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311360" y="5428059"/>
            <a:ext cx="4898588" cy="2225516"/>
          </a:xfrm>
          <a:prstGeom prst="roundRect">
            <a:avLst>
              <a:gd name="adj" fmla="val 5680"/>
            </a:avLst>
          </a:prstGeom>
          <a:solidFill>
            <a:srgbClr val="DEDEE9"/>
          </a:solidFill>
          <a:ln/>
        </p:spPr>
      </p:sp>
      <p:sp>
        <p:nvSpPr>
          <p:cNvPr id="12" name="Text 10"/>
          <p:cNvSpPr/>
          <p:nvPr/>
        </p:nvSpPr>
        <p:spPr>
          <a:xfrm>
            <a:off x="2521982" y="5638681"/>
            <a:ext cx="2633543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207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Вода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21982" y="6094214"/>
            <a:ext cx="4477345" cy="1348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4"/>
              </a:lnSpc>
              <a:buNone/>
            </a:pPr>
            <a:r>
              <a:rPr lang="en-US" sz="1659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Наличие воды в жидком состоянии на Земле является одним из важнейших факторов, обеспечивающих возможность возникновения и развития жизни.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0570" y="5428059"/>
            <a:ext cx="4898588" cy="2225516"/>
          </a:xfrm>
          <a:prstGeom prst="roundRect">
            <a:avLst>
              <a:gd name="adj" fmla="val 5680"/>
            </a:avLst>
          </a:prstGeom>
          <a:solidFill>
            <a:srgbClr val="DEDEE9"/>
          </a:solidFill>
          <a:ln/>
        </p:spPr>
      </p:sp>
      <p:sp>
        <p:nvSpPr>
          <p:cNvPr id="15" name="Text 13"/>
          <p:cNvSpPr/>
          <p:nvPr/>
        </p:nvSpPr>
        <p:spPr>
          <a:xfrm>
            <a:off x="7631192" y="5638681"/>
            <a:ext cx="2633543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2"/>
              </a:lnSpc>
              <a:buNone/>
            </a:pPr>
            <a:r>
              <a:rPr lang="en-US" sz="207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Атмосфера</a:t>
            </a:r>
            <a:endParaRPr lang="en-US" sz="2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31192" y="6094214"/>
            <a:ext cx="4477345" cy="1348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4"/>
              </a:lnSpc>
              <a:buNone/>
            </a:pPr>
            <a:r>
              <a:rPr lang="en-US" sz="1659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Уникальный состав земной атмосферы, в которой преобладают кислород и азот, создает необходимые условия для дыхания и поддержания жизни.</a:t>
            </a:r>
            <a:endParaRPr lang="en-US" sz="16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D4F85-3789-46FE-A275-B0B283B17B49}"/>
              </a:ext>
            </a:extLst>
          </p:cNvPr>
          <p:cNvSpPr txBox="1"/>
          <p:nvPr/>
        </p:nvSpPr>
        <p:spPr>
          <a:xfrm>
            <a:off x="12856029" y="435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57820" y="902375"/>
            <a:ext cx="7828359" cy="10960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16"/>
              </a:lnSpc>
              <a:buNone/>
            </a:pPr>
            <a:r>
              <a:rPr lang="en-US" sz="3453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Современные теории о внеземном разуме</a:t>
            </a:r>
            <a:endParaRPr lang="en-US" sz="34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903446" y="2261592"/>
            <a:ext cx="35004" cy="5065633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7" name="Shape 4"/>
          <p:cNvSpPr/>
          <p:nvPr/>
        </p:nvSpPr>
        <p:spPr>
          <a:xfrm>
            <a:off x="1118295" y="2578418"/>
            <a:ext cx="613886" cy="35004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8" name="Shape 5"/>
          <p:cNvSpPr/>
          <p:nvPr/>
        </p:nvSpPr>
        <p:spPr>
          <a:xfrm>
            <a:off x="723602" y="2398633"/>
            <a:ext cx="394692" cy="394692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9" name="Text 6"/>
          <p:cNvSpPr/>
          <p:nvPr/>
        </p:nvSpPr>
        <p:spPr>
          <a:xfrm>
            <a:off x="870525" y="2431494"/>
            <a:ext cx="100846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1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885712" y="2436971"/>
            <a:ext cx="2192655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Гипотеза Дрейка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885712" y="2816304"/>
            <a:ext cx="660046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 1961 году астроном Фрэнк Дрейк предложил уравнение, оценивающее вероятность существования внеземных цивилизаций, способных к межзвездной коммуникации.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118295" y="4325422"/>
            <a:ext cx="613886" cy="35004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13" name="Shape 10"/>
          <p:cNvSpPr/>
          <p:nvPr/>
        </p:nvSpPr>
        <p:spPr>
          <a:xfrm>
            <a:off x="723602" y="4145637"/>
            <a:ext cx="394692" cy="394692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4" name="Text 11"/>
          <p:cNvSpPr/>
          <p:nvPr/>
        </p:nvSpPr>
        <p:spPr>
          <a:xfrm>
            <a:off x="852071" y="4178498"/>
            <a:ext cx="137636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2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885712" y="4183975"/>
            <a:ext cx="2192655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Гипотеза Ферми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885712" y="4563308"/>
            <a:ext cx="660046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 1950-х годах физик Энрико Ферми задал вопрос: "Где все?", предположив, что если внеземные цивилизации существуют, они должны были бы к этому времени колонизировать Галактику.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118295" y="6072426"/>
            <a:ext cx="613886" cy="35004"/>
          </a:xfrm>
          <a:prstGeom prst="rect">
            <a:avLst/>
          </a:prstGeom>
          <a:solidFill>
            <a:srgbClr val="C9C9CE"/>
          </a:solidFill>
          <a:ln/>
        </p:spPr>
      </p:sp>
      <p:sp>
        <p:nvSpPr>
          <p:cNvPr id="18" name="Shape 15"/>
          <p:cNvSpPr/>
          <p:nvPr/>
        </p:nvSpPr>
        <p:spPr>
          <a:xfrm>
            <a:off x="723602" y="5892641"/>
            <a:ext cx="394692" cy="394692"/>
          </a:xfrm>
          <a:prstGeom prst="roundRect">
            <a:avLst>
              <a:gd name="adj" fmla="val 26667"/>
            </a:avLst>
          </a:prstGeom>
          <a:solidFill>
            <a:srgbClr val="DEDEE9"/>
          </a:solidFill>
          <a:ln/>
        </p:spPr>
      </p:sp>
      <p:sp>
        <p:nvSpPr>
          <p:cNvPr id="19" name="Text 16"/>
          <p:cNvSpPr/>
          <p:nvPr/>
        </p:nvSpPr>
        <p:spPr>
          <a:xfrm>
            <a:off x="856714" y="5925502"/>
            <a:ext cx="128349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3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885712" y="5930979"/>
            <a:ext cx="2192655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Парадокс Ферми</a:t>
            </a:r>
            <a:endParaRPr lang="en-US" sz="17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885712" y="6310313"/>
            <a:ext cx="660046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0"/>
              </a:lnSpc>
              <a:buNone/>
            </a:pPr>
            <a:r>
              <a:rPr lang="en-US" sz="1381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Этот парадокс отражает противоречие между ожидаемым наличием множества внеземных цивилизаций и отсутствием явных доказательств их существования.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8CB983-7BB6-4E61-A367-4DFBD6CB9009}"/>
              </a:ext>
            </a:extLst>
          </p:cNvPr>
          <p:cNvSpPr txBox="1"/>
          <p:nvPr/>
        </p:nvSpPr>
        <p:spPr>
          <a:xfrm>
            <a:off x="12856029" y="435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5871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Методы поиска экзопланет и признаков жизни на них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1028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Метод Транзитный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672245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Этот метод основан на наблюдении за периодическим затемнением звезды, когда экзопланета проходит между ней и наблюдателем. Таким образом можно обнаружить присутствие и характеристики экзопланет.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102888"/>
            <a:ext cx="28826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Метод Доплеровский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672245"/>
            <a:ext cx="315634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Данный метод измеряет небольшие колебания скорости звезды, вызванные гравитационным притяжением вращающихся вокруг нее экзопланет. Это позволяет оценить массу и орбиту планет.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10288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Прямое наблюдение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672245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Прямое наблюдение экзопланет с помощью мощных телескопов является наиболее информативным, но и наиболее сложным методом. Это позволяет изучать атмосферу и другие характеристики планет.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A941B-44C6-4E5B-9759-DB565B15233B}"/>
              </a:ext>
            </a:extLst>
          </p:cNvPr>
          <p:cNvSpPr txBox="1"/>
          <p:nvPr/>
        </p:nvSpPr>
        <p:spPr>
          <a:xfrm>
            <a:off x="12856029" y="435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3102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26744" y="563999"/>
            <a:ext cx="9434512" cy="1281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47"/>
              </a:lnSpc>
              <a:buNone/>
            </a:pPr>
            <a:r>
              <a:rPr lang="en-US" sz="4038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Анализ данных с космических телескопов и миссий</a:t>
            </a:r>
            <a:endParaRPr lang="en-US" sz="4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744" y="2153483"/>
            <a:ext cx="1025485" cy="183784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759887" y="2358509"/>
            <a:ext cx="2563773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Телескоп Хаббл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759887" y="2801898"/>
            <a:ext cx="8101370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Этот легендарный космический телескоп уже более 30 лет передает на Землю бесценные данные о нашей Вселенной, включая наблюдения за экзопланетами.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744" y="3991332"/>
            <a:ext cx="1025485" cy="183784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759887" y="4196358"/>
            <a:ext cx="3139559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Телескоп Джеймса Уэбба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759887" y="4639747"/>
            <a:ext cx="8101370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Новейший космический телескоп, запущенный в 2021 году, открывает беспрецедентные возможности для изучения экзопланет и поиска признаков жизни.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744" y="5829181"/>
            <a:ext cx="1025485" cy="183784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759887" y="6034207"/>
            <a:ext cx="2563773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Миссия Кеплер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759887" y="6477595"/>
            <a:ext cx="8101370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Космический телескоп Кеплер, действовавший с 2009 по 2018 год, обнаружил тысячи кандидатов в экзопланеты, что значительно расширило наше представление о планетных системах.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462CD4-9446-4D05-8F8E-75C29AFBB955}"/>
              </a:ext>
            </a:extLst>
          </p:cNvPr>
          <p:cNvSpPr txBox="1"/>
          <p:nvPr/>
        </p:nvSpPr>
        <p:spPr>
          <a:xfrm>
            <a:off x="12856029" y="435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743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0615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63510" y="3179445"/>
            <a:ext cx="8061484" cy="6515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30"/>
              </a:lnSpc>
              <a:buNone/>
            </a:pPr>
            <a:r>
              <a:rPr lang="en-US" sz="4104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Рефлексия и завершение урока</a:t>
            </a:r>
            <a:endParaRPr lang="en-US" sz="41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510" y="4143613"/>
            <a:ext cx="521137" cy="52113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63510" y="4873228"/>
            <a:ext cx="3557349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052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Вопросы для размышления</a:t>
            </a:r>
            <a:endParaRPr lang="en-US" sz="20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363510" y="5323999"/>
            <a:ext cx="4795361" cy="2334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en-US" sz="1642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Какие факторы делают Землю уникальной средой для зарождения и развития жизни? Какие методы поиска внеземной жизни представляются наиболее перспективными? Насколько вероятно обнаружение разумных внеземных цивилизаций в ближайшем будущем?</a:t>
            </a:r>
            <a:endParaRPr lang="en-US" sz="16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529" y="4143613"/>
            <a:ext cx="521137" cy="52113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71529" y="4873228"/>
            <a:ext cx="2606159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052" b="1" dirty="0">
                <a:solidFill>
                  <a:srgbClr val="101014"/>
                </a:solidFill>
                <a:latin typeface="Arial" panose="020B0604020202020204" pitchFamily="34" charset="0"/>
                <a:ea typeface="Playfair Display" pitchFamily="34" charset="-122"/>
                <a:cs typeface="Arial" panose="020B0604020202020204" pitchFamily="34" charset="0"/>
              </a:rPr>
              <a:t>Выводы</a:t>
            </a:r>
            <a:endParaRPr lang="en-US" sz="20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71529" y="5323999"/>
            <a:ext cx="4795361" cy="2334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en-US" sz="1642" dirty="0">
                <a:solidFill>
                  <a:srgbClr val="3939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Несмотря на отсутствие пока явных доказательств существования внеземной жизни, исследования в этой области продолжают развиваться. Новые технологии и космические миссии обещают значительно продвинуть наше понимание этого вопроса в ближайшие годы.</a:t>
            </a:r>
            <a:endParaRPr lang="en-US" sz="16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03A13-0706-4414-987B-6394574B58B3}"/>
              </a:ext>
            </a:extLst>
          </p:cNvPr>
          <p:cNvSpPr txBox="1"/>
          <p:nvPr/>
        </p:nvSpPr>
        <p:spPr>
          <a:xfrm>
            <a:off x="12856029" y="4354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805</Words>
  <Application>Microsoft Office PowerPoint</Application>
  <PresentationFormat>Произвольный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2024-04-22T11:57:05Z</dcterms:created>
  <dcterms:modified xsi:type="dcterms:W3CDTF">2024-04-22T12:03:06Z</dcterms:modified>
</cp:coreProperties>
</file>