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57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22822" y="47881"/>
            <a:ext cx="7315197" cy="10624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603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Литосфера и человек</a:t>
            </a:r>
            <a:endParaRPr lang="en-US" sz="6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22822" y="2210485"/>
            <a:ext cx="7315197" cy="1882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Литосфера - это твердая оболочка Земли, состоящая из земной коры и верхней части мантии. Она играет жизненно важную роль для существования и развития человеческой цивилизации. В этой презентации мы рассмотрим значение литосферы, ее ресурсы, влияние человека на нее, а также меры по ее охране.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A4F08-D117-499B-BA1E-521D927D22E5}"/>
              </a:ext>
            </a:extLst>
          </p:cNvPr>
          <p:cNvSpPr txBox="1"/>
          <p:nvPr/>
        </p:nvSpPr>
        <p:spPr>
          <a:xfrm>
            <a:off x="7307580" y="5341420"/>
            <a:ext cx="7322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"Литосфера и человек"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1B0C-410A-4A06-89D4-610C6E0A388B}"/>
              </a:ext>
            </a:extLst>
          </p:cNvPr>
          <p:cNvSpPr txBox="1"/>
          <p:nvPr/>
        </p:nvSpPr>
        <p:spPr>
          <a:xfrm>
            <a:off x="54428" y="46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2171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63372" y="2832497"/>
            <a:ext cx="8303538" cy="11608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70"/>
              </a:lnSpc>
              <a:buNone/>
            </a:pPr>
            <a:r>
              <a:rPr lang="en-US" sz="365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Значение литосферы для жизни на Земле</a:t>
            </a:r>
            <a:endParaRPr lang="en-US" sz="3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163372" y="4271963"/>
            <a:ext cx="2644021" cy="3447693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7" name="Text 4"/>
          <p:cNvSpPr/>
          <p:nvPr/>
        </p:nvSpPr>
        <p:spPr>
          <a:xfrm>
            <a:off x="3349109" y="4457700"/>
            <a:ext cx="2272546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82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Основа для жизни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349109" y="4859298"/>
            <a:ext cx="2272546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46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Литосфера обеспечивает твердую основу для жизни на Земле. Она дает нам место для поселений, строительства, сельского хозяйства и добычи ресурсов.</a:t>
            </a:r>
            <a:endParaRPr lang="en-US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993130" y="4271963"/>
            <a:ext cx="2644021" cy="3447693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10" name="Text 7"/>
          <p:cNvSpPr/>
          <p:nvPr/>
        </p:nvSpPr>
        <p:spPr>
          <a:xfrm>
            <a:off x="6178868" y="4457700"/>
            <a:ext cx="2272546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82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Источник ресурсов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178868" y="4859298"/>
            <a:ext cx="2272546" cy="26746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46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Недра литосферы содержат большое разнообразие полезных ископаемых, таких как уголь, нефть, газ, металлы и минералы, которые имеют ключевое значение для развития цивилизации.</a:t>
            </a:r>
            <a:endParaRPr lang="en-US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822888" y="4271963"/>
            <a:ext cx="2644021" cy="3447693"/>
          </a:xfrm>
          <a:prstGeom prst="roundRect">
            <a:avLst>
              <a:gd name="adj" fmla="val 2107"/>
            </a:avLst>
          </a:prstGeom>
          <a:solidFill>
            <a:srgbClr val="221D4C"/>
          </a:solidFill>
          <a:ln/>
        </p:spPr>
      </p:sp>
      <p:sp>
        <p:nvSpPr>
          <p:cNvPr id="13" name="Text 10"/>
          <p:cNvSpPr/>
          <p:nvPr/>
        </p:nvSpPr>
        <p:spPr>
          <a:xfrm>
            <a:off x="9008626" y="4457700"/>
            <a:ext cx="2272546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5"/>
              </a:lnSpc>
              <a:buNone/>
            </a:pPr>
            <a:r>
              <a:rPr lang="en-US" sz="182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Влияние на климат</a:t>
            </a:r>
            <a:endParaRPr lang="en-US" sz="1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008626" y="4859298"/>
            <a:ext cx="2272546" cy="26746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463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Литосфера взаимодействует с атмосферой и гидросферой, влияя на климат и погодные условия на планете. Она является важным звеном в глобальном круговороте веществ.</a:t>
            </a:r>
            <a:endParaRPr lang="en-US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D3A93-4A44-447E-9017-FD36E66740D6}"/>
              </a:ext>
            </a:extLst>
          </p:cNvPr>
          <p:cNvSpPr txBox="1"/>
          <p:nvPr/>
        </p:nvSpPr>
        <p:spPr>
          <a:xfrm>
            <a:off x="54428" y="46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62567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Ресурсы литосферы и их роль для человека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2569845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Энергетические ресурсы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3486388"/>
            <a:ext cx="2949416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Литосфера содержит огромные запасы ископаемого топлива, таких как нефть, газ и уголь. Эти энергетические ресурсы обеспечивают основную часть мировой энергетики и играют ключевую роль в развитии промышленности и транспорта.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2569845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Минеральные ресурсы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3486388"/>
            <a:ext cx="2949416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Недра литосферы богаты разнообразными металлическими и неметаллическими минеральными ресурсами, которые используются в строительстве, машиностроении, производстве удобрений и многих других отраслях.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256984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Почвенные ресурсы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3139202"/>
            <a:ext cx="2949416" cy="42648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Литосфера обеспечивает формирование плодородных почв, которые являются основой сельского хозяйства и производства продовольствия для человечества. Почвы содержат питательные вещества и минералы, необходимые для роста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54384-0D84-4D4E-A44C-F40A853CDC9C}"/>
              </a:ext>
            </a:extLst>
          </p:cNvPr>
          <p:cNvSpPr txBox="1"/>
          <p:nvPr/>
        </p:nvSpPr>
        <p:spPr>
          <a:xfrm>
            <a:off x="54428" y="46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639485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Влияние человека на литосферу: положительные аспекты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53507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7" name="Text 4"/>
          <p:cNvSpPr/>
          <p:nvPr/>
        </p:nvSpPr>
        <p:spPr>
          <a:xfrm>
            <a:off x="1030010" y="2576751"/>
            <a:ext cx="1063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611398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Добыча полезных ископаемых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439001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Человек активно использует ресурсы литосферы, извлекая из недр различные полезные ископаемые для нужд промышленности, энергетики и сельского хозяйства.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253507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1" name="Text 8"/>
          <p:cNvSpPr/>
          <p:nvPr/>
        </p:nvSpPr>
        <p:spPr>
          <a:xfrm>
            <a:off x="5762625" y="2576751"/>
            <a:ext cx="16966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261139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Строительство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3091815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Литосфера обеспечивает материалы, необходимые для строительства зданий, дорог, мостов и другой инфраструктуры, создаваемой человеком.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96717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21D4C"/>
          </a:solidFill>
          <a:ln/>
        </p:spPr>
      </p:sp>
      <p:sp>
        <p:nvSpPr>
          <p:cNvPr id="15" name="Text 12"/>
          <p:cNvSpPr/>
          <p:nvPr/>
        </p:nvSpPr>
        <p:spPr>
          <a:xfrm>
            <a:off x="996672" y="6008846"/>
            <a:ext cx="1729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043493"/>
            <a:ext cx="40783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Развитие сельского хозяйства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523911"/>
            <a:ext cx="85842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Плодородные почвы, сформировавшиеся в литосфере, позволяют человеку выращивать сельскохозяйственные культуры и разводить животных для производства продовольствия.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04849B-E45C-4385-A23F-AD2EF4026D17}"/>
              </a:ext>
            </a:extLst>
          </p:cNvPr>
          <p:cNvSpPr txBox="1"/>
          <p:nvPr/>
        </p:nvSpPr>
        <p:spPr>
          <a:xfrm>
            <a:off x="54428" y="46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779407" y="538639"/>
            <a:ext cx="8729186" cy="1220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5"/>
              </a:lnSpc>
              <a:buNone/>
            </a:pPr>
            <a:r>
              <a:rPr lang="en-US" sz="384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Влияние человека на литосферу: негативные последствия</a:t>
            </a:r>
            <a:endParaRPr lang="en-US" sz="3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060037" y="2051804"/>
            <a:ext cx="24289" cy="5639157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7" name="Shape 4"/>
          <p:cNvSpPr/>
          <p:nvPr/>
        </p:nvSpPr>
        <p:spPr>
          <a:xfrm>
            <a:off x="5291792" y="2411730"/>
            <a:ext cx="683300" cy="24289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8" name="Shape 5"/>
          <p:cNvSpPr/>
          <p:nvPr/>
        </p:nvSpPr>
        <p:spPr>
          <a:xfrm>
            <a:off x="4852571" y="2204323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9" name="Text 6"/>
          <p:cNvSpPr/>
          <p:nvPr/>
        </p:nvSpPr>
        <p:spPr>
          <a:xfrm>
            <a:off x="5025450" y="2240875"/>
            <a:ext cx="93464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1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146006" y="2246948"/>
            <a:ext cx="3026926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Разрушение ландшафтов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146006" y="2669024"/>
            <a:ext cx="7362587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Интенсивная добыча полезных ископаемых, строительство и другая хозяйственная деятельность человека приводят к нарушению и деградации естественных ландшафтов литосферы.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291792" y="4356497"/>
            <a:ext cx="683300" cy="24289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3" name="Shape 10"/>
          <p:cNvSpPr/>
          <p:nvPr/>
        </p:nvSpPr>
        <p:spPr>
          <a:xfrm>
            <a:off x="4852571" y="4149090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14" name="Text 11"/>
          <p:cNvSpPr/>
          <p:nvPr/>
        </p:nvSpPr>
        <p:spPr>
          <a:xfrm>
            <a:off x="4997589" y="4185642"/>
            <a:ext cx="149066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2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146006" y="4191714"/>
            <a:ext cx="2440662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Загрязнение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146006" y="4613791"/>
            <a:ext cx="7362587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Промышленные и бытовые отходы, сбросы химических веществ, нефтяные разливы и другие виды загрязнения оказывают негативное воздействие на состояние литосферы.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291792" y="6301264"/>
            <a:ext cx="683300" cy="24289"/>
          </a:xfrm>
          <a:prstGeom prst="rect">
            <a:avLst/>
          </a:prstGeom>
          <a:solidFill>
            <a:srgbClr val="FA2F5C"/>
          </a:solidFill>
          <a:ln/>
        </p:spPr>
      </p:sp>
      <p:sp>
        <p:nvSpPr>
          <p:cNvPr id="18" name="Shape 15"/>
          <p:cNvSpPr/>
          <p:nvPr/>
        </p:nvSpPr>
        <p:spPr>
          <a:xfrm>
            <a:off x="4852571" y="6093857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221D4C"/>
          </a:solidFill>
          <a:ln/>
        </p:spPr>
      </p:sp>
      <p:sp>
        <p:nvSpPr>
          <p:cNvPr id="19" name="Text 16"/>
          <p:cNvSpPr/>
          <p:nvPr/>
        </p:nvSpPr>
        <p:spPr>
          <a:xfrm>
            <a:off x="4996160" y="6130409"/>
            <a:ext cx="152043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3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146006" y="6136481"/>
            <a:ext cx="2996208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Эрозия и опустынивание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146006" y="6558558"/>
            <a:ext cx="7362587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Неправильное использование земель, вырубка лесов, интенсивное сельское хозяйство и другие виды деятельности человека ускоряют процессы эрозии и опустынивания почв.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0A6657-4C6A-43C8-A9DB-5018802B516D}"/>
              </a:ext>
            </a:extLst>
          </p:cNvPr>
          <p:cNvSpPr txBox="1"/>
          <p:nvPr/>
        </p:nvSpPr>
        <p:spPr>
          <a:xfrm>
            <a:off x="54428" y="46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788075"/>
            <a:ext cx="75846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Меры по охране литосферы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1926788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2704386"/>
            <a:ext cx="22333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Рециклинг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3184803"/>
            <a:ext cx="2233374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Переработка и повторное использование материалов, таких как металлы, бумага, пластик и стекло, снижают потребность в добыче новых природных ресурсов.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019" y="1926788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915019" y="2704386"/>
            <a:ext cx="2233493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Устойчивое сельское хозяйство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915019" y="3879175"/>
            <a:ext cx="223349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Внедрение экологически безопасных методов земледелия, сохранение плодородия почв и борьба с эрозией помогают сберечь литосферу.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1926788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2704386"/>
            <a:ext cx="223337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Лесовосстановление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3531989"/>
            <a:ext cx="2233374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Посадка новых лесов и сохранение существующих помогают предотвратить деградацию земель и разрушение литосферы.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399" y="1926788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048399" y="2704386"/>
            <a:ext cx="223349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Охраняемые территории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048399" y="3531989"/>
            <a:ext cx="2233493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Создание национальных парков, заповедников и других охраняемых зон позволяет сохранить уникальные ландшафты и экосистемы литосферы.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034658-750E-4D24-86CE-0D6D3F0ED520}"/>
              </a:ext>
            </a:extLst>
          </p:cNvPr>
          <p:cNvSpPr txBox="1"/>
          <p:nvPr/>
        </p:nvSpPr>
        <p:spPr>
          <a:xfrm>
            <a:off x="54428" y="46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577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815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71550" y="2603717"/>
            <a:ext cx="10487059" cy="10908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94"/>
              </a:lnSpc>
              <a:buNone/>
            </a:pPr>
            <a:r>
              <a:rPr lang="en-US" sz="3436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Роль каждого человека в сохранении литосферы</a:t>
            </a:r>
            <a:endParaRPr lang="en-US" sz="3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998" y="4014073"/>
            <a:ext cx="2600682" cy="6980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588425" y="4973836"/>
            <a:ext cx="2251829" cy="5453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Осознание проблемы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588425" y="5623798"/>
            <a:ext cx="2251829" cy="1954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Понимание важности литосферы и ее уязвимости перед человеческой деятельностью является первым шагом к ее защите.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680" y="4014073"/>
            <a:ext cx="2600801" cy="6980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189107" y="4973836"/>
            <a:ext cx="2251948" cy="5453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Изменение поведения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189107" y="5623798"/>
            <a:ext cx="2251948" cy="1954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Каждый человек может внести свой вклад, сокращая потребление ресурсов, правильно утилизируя отходы и выбирая экологичные продукты.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482" y="4014073"/>
            <a:ext cx="2600801" cy="69806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789908" y="4973836"/>
            <a:ext cx="2181582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Активная позиция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8789908" y="5351145"/>
            <a:ext cx="2251948" cy="1954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Участие в экологических акциях, поддержка природоохранных организаций и влияние на политические решения помогут защитить литосферу.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D0CB7-DFAB-4C7E-8C97-ADC331CF8C19}"/>
              </a:ext>
            </a:extLst>
          </p:cNvPr>
          <p:cNvSpPr txBox="1"/>
          <p:nvPr/>
        </p:nvSpPr>
        <p:spPr>
          <a:xfrm>
            <a:off x="54428" y="46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-54428" y="-9287"/>
            <a:ext cx="14630400" cy="8238887"/>
          </a:xfrm>
          <a:prstGeom prst="rect">
            <a:avLst/>
          </a:prstGeom>
          <a:solidFill>
            <a:srgbClr val="100C35"/>
          </a:solidFill>
          <a:ln/>
        </p:spPr>
      </p:sp>
      <p:sp>
        <p:nvSpPr>
          <p:cNvPr id="4" name="Text 2"/>
          <p:cNvSpPr/>
          <p:nvPr/>
        </p:nvSpPr>
        <p:spPr>
          <a:xfrm>
            <a:off x="2050120" y="954108"/>
            <a:ext cx="12094028" cy="6394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60"/>
              </a:lnSpc>
              <a:buNone/>
            </a:pPr>
            <a:r>
              <a:rPr lang="en-US" sz="3648" dirty="0">
                <a:solidFill>
                  <a:srgbClr val="FFFFFF"/>
                </a:solidFill>
                <a:latin typeface="Arial" panose="020B0604020202020204" pitchFamily="34" charset="0"/>
                <a:ea typeface="Kanit" pitchFamily="34" charset="-122"/>
                <a:cs typeface="Arial" panose="020B0604020202020204" pitchFamily="34" charset="0"/>
              </a:rPr>
              <a:t>Путь к устойчивому будущему: забота о литосфере</a:t>
            </a:r>
            <a:endParaRPr lang="en-US" sz="36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432991" y="2156817"/>
            <a:ext cx="3767852" cy="2963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5"/>
              </a:lnSpc>
              <a:buNone/>
            </a:pPr>
            <a:r>
              <a:rPr lang="en-US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Рациональное использование ресурсов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04270" y="2156817"/>
            <a:ext cx="5297329" cy="11853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5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Внедрение принципов "зеленой" экономики, направленных на снижение потребления и вторичную переработку материалов.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514600" y="3460909"/>
            <a:ext cx="10286999" cy="1422797"/>
          </a:xfrm>
          <a:prstGeom prst="rect">
            <a:avLst/>
          </a:prstGeom>
          <a:solidFill>
            <a:srgbClr val="221D4C"/>
          </a:solidFill>
          <a:ln/>
        </p:spPr>
      </p:sp>
      <p:sp>
        <p:nvSpPr>
          <p:cNvPr id="8" name="Text 6"/>
          <p:cNvSpPr/>
          <p:nvPr/>
        </p:nvSpPr>
        <p:spPr>
          <a:xfrm>
            <a:off x="2432991" y="3579614"/>
            <a:ext cx="3767852" cy="2963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5"/>
              </a:lnSpc>
              <a:buNone/>
            </a:pPr>
            <a:r>
              <a:rPr lang="en-US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Минимизация негативного воздействия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04270" y="3579614"/>
            <a:ext cx="5297329" cy="11853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5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Разработка и применение экологически безопасных технологий, контроль за загрязнением и восстановление нарушенных земель.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432991" y="5002411"/>
            <a:ext cx="3767852" cy="2963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5"/>
              </a:lnSpc>
              <a:buNone/>
            </a:pPr>
            <a:r>
              <a:rPr lang="en-US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Сохранение биоразнообразия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04270" y="5002411"/>
            <a:ext cx="5297329" cy="11853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5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Создание и расширение сети особо охраняемых природных территорий, защита уникальных ландшафтов и экосистем.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514600" y="6306503"/>
            <a:ext cx="10286999" cy="1422797"/>
          </a:xfrm>
          <a:prstGeom prst="rect">
            <a:avLst/>
          </a:prstGeom>
          <a:solidFill>
            <a:srgbClr val="221D4C"/>
          </a:solidFill>
          <a:ln/>
        </p:spPr>
      </p:sp>
      <p:sp>
        <p:nvSpPr>
          <p:cNvPr id="13" name="Text 11"/>
          <p:cNvSpPr/>
          <p:nvPr/>
        </p:nvSpPr>
        <p:spPr>
          <a:xfrm>
            <a:off x="2432991" y="6425208"/>
            <a:ext cx="3767852" cy="2963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35"/>
              </a:lnSpc>
              <a:buNone/>
            </a:pPr>
            <a:r>
              <a:rPr lang="en-US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Экологическое образование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04270" y="6425208"/>
            <a:ext cx="5297329" cy="11853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5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Повышение осведомленности населения о важности литосферы и формирование ответственного отношения к ее сохранению.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06006-99E6-4C5C-9A8F-54810993FA74}"/>
              </a:ext>
            </a:extLst>
          </p:cNvPr>
          <p:cNvSpPr txBox="1"/>
          <p:nvPr/>
        </p:nvSpPr>
        <p:spPr>
          <a:xfrm>
            <a:off x="54428" y="4649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686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2024-04-24T11:49:36Z</dcterms:created>
  <dcterms:modified xsi:type="dcterms:W3CDTF">2024-04-24T11:56:00Z</dcterms:modified>
</cp:coreProperties>
</file>