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556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-13743"/>
            <a:ext cx="7315199" cy="18425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en-US" sz="6036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Космология начала ХХ века</a:t>
            </a:r>
            <a:endParaRPr lang="en-US" sz="60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1887870"/>
            <a:ext cx="7315199" cy="27167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В начале 20-го века наше понимание Вселенной претерпело революционные изменения. Открытия в области астрономии и физики привели к формированию новой научной дисциплины - космологии, которая занимается изучением структуры и эволюции Вселенной в целом. Эта презентация проведет вас через ключевые события и концепции, которые определили космологию начала ХХ века.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8938A-8C04-4D36-838D-D08146682AF9}"/>
              </a:ext>
            </a:extLst>
          </p:cNvPr>
          <p:cNvSpPr txBox="1"/>
          <p:nvPr/>
        </p:nvSpPr>
        <p:spPr>
          <a:xfrm>
            <a:off x="0" y="5054604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астрономии в 10 классе по теме: "Космология начала 20 века"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A6F0A-C350-43CB-A82C-92CC7C9751EF}"/>
              </a:ext>
            </a:extLst>
          </p:cNvPr>
          <p:cNvSpPr txBox="1"/>
          <p:nvPr/>
        </p:nvSpPr>
        <p:spPr>
          <a:xfrm>
            <a:off x="12834255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832134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Введение в космологию начала ХХ века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3554135"/>
            <a:ext cx="7477601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Космология как наука зародилась в начале 20-го века благодаря революционным открытиям в физике. Фундаментальные работы Альберта Эйнштейна по теории относительности, а также наблюдения за движением и спектрами галактик позволили ученым сформулировать новые представления о структуре и эволюции Вселенной. Этот период отмечен переходом от статичной модели Вселенной к динамической, что полностью изменило наше понимание космоса.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F507D-904E-4A15-A274-73F21AA10F54}"/>
              </a:ext>
            </a:extLst>
          </p:cNvPr>
          <p:cNvSpPr txBox="1"/>
          <p:nvPr/>
        </p:nvSpPr>
        <p:spPr>
          <a:xfrm>
            <a:off x="12834255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195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30195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30195"/>
          </a:xfrm>
          <a:prstGeom prst="rect">
            <a:avLst/>
          </a:prstGeom>
          <a:solidFill>
            <a:srgbClr val="1B1C1D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635925" y="541734"/>
            <a:ext cx="9358551" cy="12313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48"/>
              </a:lnSpc>
              <a:buNone/>
            </a:pPr>
            <a:r>
              <a:rPr lang="en-US" sz="3878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Красное смещение в спектрах галактик</a:t>
            </a:r>
            <a:endParaRPr lang="en-US" sz="38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7302937" y="2068592"/>
            <a:ext cx="24527" cy="5619869"/>
          </a:xfrm>
          <a:prstGeom prst="rect">
            <a:avLst/>
          </a:prstGeom>
          <a:solidFill>
            <a:srgbClr val="D2AC47"/>
          </a:solidFill>
          <a:ln/>
        </p:spPr>
      </p:sp>
      <p:sp>
        <p:nvSpPr>
          <p:cNvPr id="8" name="Shape 4"/>
          <p:cNvSpPr/>
          <p:nvPr/>
        </p:nvSpPr>
        <p:spPr>
          <a:xfrm>
            <a:off x="6404074" y="2431733"/>
            <a:ext cx="689491" cy="24527"/>
          </a:xfrm>
          <a:prstGeom prst="rect">
            <a:avLst/>
          </a:prstGeom>
          <a:solidFill>
            <a:srgbClr val="D2AC47"/>
          </a:solidFill>
          <a:ln/>
        </p:spPr>
      </p:sp>
      <p:sp>
        <p:nvSpPr>
          <p:cNvPr id="9" name="Shape 5"/>
          <p:cNvSpPr/>
          <p:nvPr/>
        </p:nvSpPr>
        <p:spPr>
          <a:xfrm>
            <a:off x="7093565" y="2222421"/>
            <a:ext cx="443270" cy="443270"/>
          </a:xfrm>
          <a:prstGeom prst="roundRect">
            <a:avLst>
              <a:gd name="adj" fmla="val 13334"/>
            </a:avLst>
          </a:prstGeom>
          <a:solidFill>
            <a:srgbClr val="2D3033"/>
          </a:solidFill>
          <a:ln/>
        </p:spPr>
      </p:sp>
      <p:sp>
        <p:nvSpPr>
          <p:cNvPr id="10" name="Text 6"/>
          <p:cNvSpPr/>
          <p:nvPr/>
        </p:nvSpPr>
        <p:spPr>
          <a:xfrm>
            <a:off x="7264182" y="2259330"/>
            <a:ext cx="101918" cy="3693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9"/>
              </a:lnSpc>
              <a:buNone/>
            </a:pPr>
            <a:r>
              <a:rPr lang="en-US" sz="232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1</a:t>
            </a:r>
            <a:endParaRPr lang="en-US" sz="2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3768923" y="2265521"/>
            <a:ext cx="2462689" cy="307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24"/>
              </a:lnSpc>
              <a:buNone/>
            </a:pPr>
            <a:r>
              <a:rPr lang="en-US" sz="1939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Наблюдение</a:t>
            </a:r>
            <a:endParaRPr lang="en-US" sz="19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2635925" y="2691408"/>
            <a:ext cx="3595688" cy="2206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82"/>
              </a:lnSpc>
              <a:buNone/>
            </a:pPr>
            <a:r>
              <a:rPr lang="en-US" sz="1551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В 1912 году Весто Слайфер обнаружил, что спектры большинства галактик имеют красное смещение - линии в их спектрах сдвинуты к более длинным волнам по сравнению с лабораторными спектрами.</a:t>
            </a:r>
            <a:endParaRPr lang="en-US" sz="15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7536835" y="3416737"/>
            <a:ext cx="689491" cy="24527"/>
          </a:xfrm>
          <a:prstGeom prst="rect">
            <a:avLst/>
          </a:prstGeom>
          <a:solidFill>
            <a:srgbClr val="D2AC47"/>
          </a:solidFill>
          <a:ln/>
        </p:spPr>
      </p:sp>
      <p:sp>
        <p:nvSpPr>
          <p:cNvPr id="14" name="Shape 10"/>
          <p:cNvSpPr/>
          <p:nvPr/>
        </p:nvSpPr>
        <p:spPr>
          <a:xfrm>
            <a:off x="7093565" y="3207425"/>
            <a:ext cx="443270" cy="443270"/>
          </a:xfrm>
          <a:prstGeom prst="roundRect">
            <a:avLst>
              <a:gd name="adj" fmla="val 13334"/>
            </a:avLst>
          </a:prstGeom>
          <a:solidFill>
            <a:srgbClr val="2D3033"/>
          </a:solidFill>
          <a:ln/>
        </p:spPr>
      </p:sp>
      <p:sp>
        <p:nvSpPr>
          <p:cNvPr id="15" name="Text 11"/>
          <p:cNvSpPr/>
          <p:nvPr/>
        </p:nvSpPr>
        <p:spPr>
          <a:xfrm>
            <a:off x="7224653" y="3244334"/>
            <a:ext cx="181094" cy="3693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9"/>
              </a:lnSpc>
              <a:buNone/>
            </a:pPr>
            <a:r>
              <a:rPr lang="en-US" sz="232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2</a:t>
            </a:r>
            <a:endParaRPr lang="en-US" sz="2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8398788" y="3250525"/>
            <a:ext cx="2462689" cy="307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24"/>
              </a:lnSpc>
              <a:buNone/>
            </a:pPr>
            <a:r>
              <a:rPr lang="en-US" sz="1939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Интерпретация</a:t>
            </a:r>
            <a:endParaRPr lang="en-US" sz="19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8398788" y="3676412"/>
            <a:ext cx="3595688" cy="15763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82"/>
              </a:lnSpc>
              <a:buNone/>
            </a:pPr>
            <a:r>
              <a:rPr lang="en-US" sz="1551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Это красное смещение было интерпретировано как эффект Доплера, указывающий на то, что большинство галактик удаляются от Млечного Пути.</a:t>
            </a:r>
            <a:endParaRPr lang="en-US" sz="15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6404074" y="5655350"/>
            <a:ext cx="689491" cy="24527"/>
          </a:xfrm>
          <a:prstGeom prst="rect">
            <a:avLst/>
          </a:prstGeom>
          <a:solidFill>
            <a:srgbClr val="D2AC47"/>
          </a:solidFill>
          <a:ln/>
        </p:spPr>
      </p:sp>
      <p:sp>
        <p:nvSpPr>
          <p:cNvPr id="19" name="Shape 15"/>
          <p:cNvSpPr/>
          <p:nvPr/>
        </p:nvSpPr>
        <p:spPr>
          <a:xfrm>
            <a:off x="7093565" y="5446038"/>
            <a:ext cx="443270" cy="443270"/>
          </a:xfrm>
          <a:prstGeom prst="roundRect">
            <a:avLst>
              <a:gd name="adj" fmla="val 13334"/>
            </a:avLst>
          </a:prstGeom>
          <a:solidFill>
            <a:srgbClr val="2D3033"/>
          </a:solidFill>
          <a:ln/>
        </p:spPr>
      </p:sp>
      <p:sp>
        <p:nvSpPr>
          <p:cNvPr id="20" name="Text 16"/>
          <p:cNvSpPr/>
          <p:nvPr/>
        </p:nvSpPr>
        <p:spPr>
          <a:xfrm>
            <a:off x="7223581" y="5482947"/>
            <a:ext cx="183237" cy="3693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9"/>
              </a:lnSpc>
              <a:buNone/>
            </a:pPr>
            <a:r>
              <a:rPr lang="en-US" sz="232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3</a:t>
            </a:r>
            <a:endParaRPr lang="en-US" sz="2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3768923" y="5489138"/>
            <a:ext cx="2462689" cy="307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24"/>
              </a:lnSpc>
              <a:buNone/>
            </a:pPr>
            <a:r>
              <a:rPr lang="en-US" sz="1939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Вывод</a:t>
            </a:r>
            <a:endParaRPr lang="en-US" sz="19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2635925" y="5915025"/>
            <a:ext cx="3595688" cy="15763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82"/>
              </a:lnSpc>
              <a:buNone/>
            </a:pPr>
            <a:r>
              <a:rPr lang="en-US" sz="1551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Наличие красного смещения у большинства галактик стало одним из первых свидетельств того, что Вселенная не является статичной, а находится в процессе расширения.</a:t>
            </a:r>
            <a:endParaRPr lang="en-US" sz="15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7F5DA4-0873-45E5-A82A-A8210F4131FE}"/>
              </a:ext>
            </a:extLst>
          </p:cNvPr>
          <p:cNvSpPr txBox="1"/>
          <p:nvPr/>
        </p:nvSpPr>
        <p:spPr>
          <a:xfrm>
            <a:off x="12834255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267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5026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29570" y="2623304"/>
            <a:ext cx="7845862" cy="5375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33"/>
              </a:lnSpc>
              <a:buNone/>
            </a:pPr>
            <a:r>
              <a:rPr lang="en-US" sz="3386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Закон Хаббла: открытие и значение</a:t>
            </a:r>
            <a:endParaRPr lang="en-US" sz="33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3229570" y="3590806"/>
            <a:ext cx="2150269" cy="2687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6"/>
              </a:lnSpc>
              <a:buNone/>
            </a:pPr>
            <a:r>
              <a:rPr lang="en-US" sz="1693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Открытие Хаббла</a:t>
            </a:r>
            <a:endParaRPr lang="en-US" sz="16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3229570" y="4031456"/>
            <a:ext cx="2443639" cy="30279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67"/>
              </a:lnSpc>
              <a:buNone/>
            </a:pPr>
            <a:r>
              <a:rPr lang="en-US" sz="1355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В 1929 году американский астроном Эдвин Хаббл установил, что скорость удаления галактик пропорциональна их расстоянию от Млечного Пути. Это позволило сформулировать закон, который связывает расстояние до галактик с их скоростью разбегания.</a:t>
            </a:r>
            <a:endParaRPr lang="en-US" sz="13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100405" y="3590806"/>
            <a:ext cx="2443639" cy="537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6"/>
              </a:lnSpc>
              <a:buNone/>
            </a:pPr>
            <a:r>
              <a:rPr lang="en-US" sz="1693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Значение закона Хаббла</a:t>
            </a:r>
            <a:endParaRPr lang="en-US" sz="16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6100405" y="4300180"/>
            <a:ext cx="2651709" cy="3303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67"/>
              </a:lnSpc>
              <a:buNone/>
            </a:pPr>
            <a:r>
              <a:rPr lang="en-US" sz="1355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Открытие Хаббла подтвердило, что Вселенная находится в состоянии расширения. Это стало ключевым доказательством того, что Вселенная возникла в результате Большого Взрыва, а не является статичной и неизменной. Закон Хаббла заложил основы современной космологии.</a:t>
            </a:r>
            <a:endParaRPr lang="en-US" sz="13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8971240" y="3590806"/>
            <a:ext cx="2417564" cy="2687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16"/>
              </a:lnSpc>
              <a:buNone/>
            </a:pPr>
            <a:r>
              <a:rPr lang="en-US" sz="1693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Дальнейшее развитие</a:t>
            </a:r>
            <a:endParaRPr lang="en-US" sz="16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8971240" y="4031456"/>
            <a:ext cx="2443639" cy="24774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67"/>
              </a:lnSpc>
              <a:buNone/>
            </a:pPr>
            <a:r>
              <a:rPr lang="en-US" sz="1355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Последующие наблюдения и измерения уточнили значение постоянной Хаббла, которая определяет скорость расширения Вселенной. Это, в свою очередь, позволило более точно оценить возраст и размеры Вселенной.</a:t>
            </a:r>
            <a:endParaRPr lang="en-US" sz="13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CDDE95-5430-424F-9B9F-EE788C98D233}"/>
              </a:ext>
            </a:extLst>
          </p:cNvPr>
          <p:cNvSpPr txBox="1"/>
          <p:nvPr/>
        </p:nvSpPr>
        <p:spPr>
          <a:xfrm>
            <a:off x="12834255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672"/>
          </a:xfrm>
          <a:prstGeom prst="rect">
            <a:avLst/>
          </a:prstGeom>
          <a:solidFill>
            <a:srgbClr val="1B1C1D"/>
          </a:solidFill>
          <a:ln/>
        </p:spPr>
      </p:sp>
      <p:sp>
        <p:nvSpPr>
          <p:cNvPr id="4" name="Text 1"/>
          <p:cNvSpPr/>
          <p:nvPr/>
        </p:nvSpPr>
        <p:spPr>
          <a:xfrm>
            <a:off x="2859048" y="515898"/>
            <a:ext cx="8912185" cy="11727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17"/>
              </a:lnSpc>
              <a:buNone/>
            </a:pPr>
            <a:r>
              <a:rPr lang="en-US" sz="3693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Элементы общей теории относительности</a:t>
            </a:r>
            <a:endParaRPr lang="en-US" sz="36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859048" y="2063829"/>
            <a:ext cx="4362331" cy="2881789"/>
          </a:xfrm>
          <a:prstGeom prst="roundRect">
            <a:avLst>
              <a:gd name="adj" fmla="val 1953"/>
            </a:avLst>
          </a:prstGeom>
          <a:solidFill>
            <a:srgbClr val="2D3033"/>
          </a:solidFill>
          <a:ln/>
        </p:spPr>
      </p:sp>
      <p:sp>
        <p:nvSpPr>
          <p:cNvPr id="6" name="Text 3"/>
          <p:cNvSpPr/>
          <p:nvPr/>
        </p:nvSpPr>
        <p:spPr>
          <a:xfrm>
            <a:off x="3046571" y="2251353"/>
            <a:ext cx="2520434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08"/>
              </a:lnSpc>
              <a:buNone/>
            </a:pPr>
            <a:r>
              <a:rPr lang="en-US" sz="184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Пространство-время</a:t>
            </a:r>
            <a:endParaRPr lang="en-US" sz="18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046571" y="2656999"/>
            <a:ext cx="3987284" cy="18009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4"/>
              </a:lnSpc>
              <a:buNone/>
            </a:pPr>
            <a:r>
              <a:rPr lang="en-US" sz="147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Общая теория относительности Эйнштейна ввела революционное представление о том, что пространство и время не являются абсолютными, а составляют единое пространственно-временное континуум, искривленный массами и энергией.</a:t>
            </a:r>
            <a:endParaRPr lang="en-US" sz="14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08902" y="2063829"/>
            <a:ext cx="4362331" cy="2881789"/>
          </a:xfrm>
          <a:prstGeom prst="roundRect">
            <a:avLst>
              <a:gd name="adj" fmla="val 1953"/>
            </a:avLst>
          </a:prstGeom>
          <a:solidFill>
            <a:srgbClr val="2D3033"/>
          </a:solidFill>
          <a:ln/>
        </p:spPr>
      </p:sp>
      <p:sp>
        <p:nvSpPr>
          <p:cNvPr id="9" name="Text 6"/>
          <p:cNvSpPr/>
          <p:nvPr/>
        </p:nvSpPr>
        <p:spPr>
          <a:xfrm>
            <a:off x="7596426" y="2251353"/>
            <a:ext cx="2345293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08"/>
              </a:lnSpc>
              <a:buNone/>
            </a:pPr>
            <a:r>
              <a:rPr lang="en-US" sz="184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Гравитация</a:t>
            </a:r>
            <a:endParaRPr lang="en-US" sz="18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596426" y="2656999"/>
            <a:ext cx="3987284" cy="2101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4"/>
              </a:lnSpc>
              <a:buNone/>
            </a:pPr>
            <a:r>
              <a:rPr lang="en-US" sz="147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Согласно ОТО, гравитация не является силой, а представляет собой искривление пространства-времени, вызванное наличием масс. Это позволило объяснить многие астрономические явления, ранее не объяснимые в рамках ньютоновской теории.</a:t>
            </a:r>
            <a:endParaRPr lang="en-US" sz="14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859048" y="5133142"/>
            <a:ext cx="4362331" cy="2581632"/>
          </a:xfrm>
          <a:prstGeom prst="roundRect">
            <a:avLst>
              <a:gd name="adj" fmla="val 2180"/>
            </a:avLst>
          </a:prstGeom>
          <a:solidFill>
            <a:srgbClr val="2D3033"/>
          </a:solidFill>
          <a:ln/>
        </p:spPr>
      </p:sp>
      <p:sp>
        <p:nvSpPr>
          <p:cNvPr id="12" name="Text 9"/>
          <p:cNvSpPr/>
          <p:nvPr/>
        </p:nvSpPr>
        <p:spPr>
          <a:xfrm>
            <a:off x="3046571" y="5320665"/>
            <a:ext cx="2725817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08"/>
              </a:lnSpc>
              <a:buNone/>
            </a:pPr>
            <a:r>
              <a:rPr lang="en-US" sz="184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Уравнения Эйнштейна</a:t>
            </a:r>
            <a:endParaRPr lang="en-US" sz="18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3046571" y="5726311"/>
            <a:ext cx="3987284" cy="18009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4"/>
              </a:lnSpc>
              <a:buNone/>
            </a:pPr>
            <a:r>
              <a:rPr lang="en-US" sz="147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Центральным элементом ОТО являются уравнения Эйнштейна, которые математически описывают взаимосвязь между геометрией пространства-времени и распределением масс и энергии во Вселенной.</a:t>
            </a:r>
            <a:endParaRPr lang="en-US" sz="14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08902" y="5133142"/>
            <a:ext cx="4362331" cy="2581632"/>
          </a:xfrm>
          <a:prstGeom prst="roundRect">
            <a:avLst>
              <a:gd name="adj" fmla="val 2180"/>
            </a:avLst>
          </a:prstGeom>
          <a:solidFill>
            <a:srgbClr val="2D3033"/>
          </a:solidFill>
          <a:ln/>
        </p:spPr>
      </p:sp>
      <p:sp>
        <p:nvSpPr>
          <p:cNvPr id="15" name="Text 12"/>
          <p:cNvSpPr/>
          <p:nvPr/>
        </p:nvSpPr>
        <p:spPr>
          <a:xfrm>
            <a:off x="7596426" y="5320665"/>
            <a:ext cx="3372088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08"/>
              </a:lnSpc>
              <a:buNone/>
            </a:pPr>
            <a:r>
              <a:rPr lang="en-US" sz="184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Космологические следствия</a:t>
            </a:r>
            <a:endParaRPr lang="en-US" sz="18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596426" y="5726311"/>
            <a:ext cx="3987284" cy="15007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4"/>
              </a:lnSpc>
              <a:buNone/>
            </a:pPr>
            <a:r>
              <a:rPr lang="en-US" sz="1477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Решение уравнений Эйнштейна для всей Вселенной привело к выводу, что Вселенная в целом должна быть либо расширяющейся, либо сжимающейся, но не может быть статичной.</a:t>
            </a:r>
            <a:endParaRPr lang="en-US" sz="14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37D310-DD49-4DF9-9FE4-A18D791CE4C3}"/>
              </a:ext>
            </a:extLst>
          </p:cNvPr>
          <p:cNvSpPr txBox="1"/>
          <p:nvPr/>
        </p:nvSpPr>
        <p:spPr>
          <a:xfrm>
            <a:off x="12834255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60796" y="795218"/>
            <a:ext cx="9366290" cy="12322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52"/>
              </a:lnSpc>
              <a:buNone/>
            </a:pPr>
            <a:r>
              <a:rPr lang="en-US" sz="3882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Расширение Вселенной: доказательства и последствия</a:t>
            </a:r>
            <a:endParaRPr lang="en-US" sz="38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796" y="2323267"/>
            <a:ext cx="985838" cy="1577459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742384" y="2520434"/>
            <a:ext cx="2464713" cy="3080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26"/>
              </a:lnSpc>
              <a:buNone/>
            </a:pPr>
            <a:r>
              <a:rPr lang="en-US" sz="1941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Красное смещение</a:t>
            </a:r>
            <a:endParaRPr lang="en-US" sz="1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742384" y="2946678"/>
            <a:ext cx="8084701" cy="6307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84"/>
              </a:lnSpc>
              <a:buNone/>
            </a:pPr>
            <a:r>
              <a:rPr lang="en-US" sz="1553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Наблюдение красного смещения галактик, открытое Слайфером и подтвержденное законом Хаббла, стало прямым свидетельством расширения Вселенной.</a:t>
            </a:r>
            <a:endParaRPr lang="en-US" sz="15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796" y="3900726"/>
            <a:ext cx="985838" cy="176676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742384" y="4097893"/>
            <a:ext cx="2825829" cy="3080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26"/>
              </a:lnSpc>
              <a:buNone/>
            </a:pPr>
            <a:r>
              <a:rPr lang="en-US" sz="1941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Реликтовое излучение</a:t>
            </a:r>
            <a:endParaRPr lang="en-US" sz="1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742384" y="4524137"/>
            <a:ext cx="8084701" cy="9461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84"/>
              </a:lnSpc>
              <a:buNone/>
            </a:pPr>
            <a:r>
              <a:rPr lang="en-US" sz="1553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Открытие реликтового излучения в 1964 году, соответствующего тепловому излучению "горячей" ранней Вселенной, предсказанному теорией Большого Взрыва, стало дополнительным подтверждением расширяющейся Вселенной.</a:t>
            </a:r>
            <a:endParaRPr lang="en-US" sz="15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796" y="5667494"/>
            <a:ext cx="985838" cy="1766768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742384" y="5864662"/>
            <a:ext cx="2470309" cy="3080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26"/>
              </a:lnSpc>
              <a:buNone/>
            </a:pPr>
            <a:r>
              <a:rPr lang="en-US" sz="1941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Эволюция галактик</a:t>
            </a:r>
            <a:endParaRPr lang="en-US" sz="1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5742384" y="6290905"/>
            <a:ext cx="8084701" cy="9461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84"/>
              </a:lnSpc>
              <a:buNone/>
            </a:pPr>
            <a:r>
              <a:rPr lang="en-US" sz="1553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Наблюдения за эволюцией галактик и звездных скоплений также указывают на общее расширение Вселенной в прошлое, начиная с горячего и плотного начального состояния.</a:t>
            </a:r>
            <a:endParaRPr lang="en-US" sz="15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FD93FB-B51C-4557-A05A-8849222FF5DB}"/>
              </a:ext>
            </a:extLst>
          </p:cNvPr>
          <p:cNvSpPr txBox="1"/>
          <p:nvPr/>
        </p:nvSpPr>
        <p:spPr>
          <a:xfrm>
            <a:off x="12834255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97405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Нестационарность Вселенной: теория Фридмана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807137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3584734"/>
            <a:ext cx="28784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Александр Фридман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037993" y="4065151"/>
            <a:ext cx="329588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Советский математик и физик, который в 1922 году первым вывел решения уравнений Эйнштейна, описывающие нестационарную, эволюционирующую Вселенную.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807137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3584734"/>
            <a:ext cx="30689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Уравнения Фридмана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667137" y="4065151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Эти уравнения описывают динамику расширения Вселенной во времени, учитывая гравитационное взаимодействие и различные формы энергии во Вселенной.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807137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3584734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Теория Большого Взрыва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296400" y="4412337"/>
            <a:ext cx="329600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Модель расширяющейся Вселенной, предложенная Фридманом, стала основой для современной теории Большого Взрыва, объясняющей происхождение и эволюцию наблюдаемой Вселенной.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6448BC-8AF8-492F-80F7-1595B62002C4}"/>
              </a:ext>
            </a:extLst>
          </p:cNvPr>
          <p:cNvSpPr txBox="1"/>
          <p:nvPr/>
        </p:nvSpPr>
        <p:spPr>
          <a:xfrm>
            <a:off x="12834255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148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0859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351728" y="2544842"/>
            <a:ext cx="7926824" cy="1042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106"/>
              </a:lnSpc>
              <a:buNone/>
            </a:pPr>
            <a:r>
              <a:rPr lang="en-US" sz="3285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Заключение: ключевые идеи и выводы</a:t>
            </a:r>
            <a:endParaRPr lang="en-US" sz="32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655042" y="3968472"/>
            <a:ext cx="375404" cy="375404"/>
          </a:xfrm>
          <a:prstGeom prst="roundRect">
            <a:avLst>
              <a:gd name="adj" fmla="val 13336"/>
            </a:avLst>
          </a:prstGeom>
          <a:solidFill>
            <a:srgbClr val="2D3033"/>
          </a:solidFill>
          <a:ln/>
        </p:spPr>
      </p:sp>
      <p:sp>
        <p:nvSpPr>
          <p:cNvPr id="7" name="Text 3"/>
          <p:cNvSpPr/>
          <p:nvPr/>
        </p:nvSpPr>
        <p:spPr>
          <a:xfrm>
            <a:off x="2799465" y="3999786"/>
            <a:ext cx="86439" cy="312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64"/>
              </a:lnSpc>
              <a:buNone/>
            </a:pPr>
            <a:r>
              <a:rPr lang="en-US" sz="1971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1</a:t>
            </a:r>
            <a:endParaRPr lang="en-US" sz="19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197253" y="4025741"/>
            <a:ext cx="2816781" cy="2607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53"/>
              </a:lnSpc>
              <a:buNone/>
            </a:pPr>
            <a:r>
              <a:rPr lang="en-US" b="1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Революционные открытия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3197252" y="4386501"/>
            <a:ext cx="3889347" cy="13352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60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Начало ХХ века ознаменовалось революционными открытиями в астрономии и физике, которые коренным образом изменили наши представления о Вселенной.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7398544" y="3968472"/>
            <a:ext cx="375404" cy="375404"/>
          </a:xfrm>
          <a:prstGeom prst="roundRect">
            <a:avLst>
              <a:gd name="adj" fmla="val 13336"/>
            </a:avLst>
          </a:prstGeom>
          <a:solidFill>
            <a:srgbClr val="2D3033"/>
          </a:solidFill>
          <a:ln/>
        </p:spPr>
      </p:sp>
      <p:sp>
        <p:nvSpPr>
          <p:cNvPr id="11" name="Text 7"/>
          <p:cNvSpPr/>
          <p:nvPr/>
        </p:nvSpPr>
        <p:spPr>
          <a:xfrm>
            <a:off x="7509510" y="3999786"/>
            <a:ext cx="153472" cy="312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64"/>
              </a:lnSpc>
              <a:buNone/>
            </a:pPr>
            <a:r>
              <a:rPr lang="en-US" sz="1971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2</a:t>
            </a:r>
            <a:endParaRPr lang="en-US" sz="19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940754" y="4025741"/>
            <a:ext cx="2732008" cy="2607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53"/>
              </a:lnSpc>
              <a:buNone/>
            </a:pPr>
            <a:r>
              <a:rPr lang="en-US" b="1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Динамическая Вселенная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7940754" y="4386501"/>
            <a:ext cx="4164160" cy="13352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60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Переход от статичной модели Вселенной к динамической, расширяющейся модели стал ключевым достижением космологии начала ХХ века.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2655042" y="6018967"/>
            <a:ext cx="375404" cy="375404"/>
          </a:xfrm>
          <a:prstGeom prst="roundRect">
            <a:avLst>
              <a:gd name="adj" fmla="val 13336"/>
            </a:avLst>
          </a:prstGeom>
          <a:solidFill>
            <a:srgbClr val="2D3033"/>
          </a:solidFill>
          <a:ln/>
        </p:spPr>
      </p:sp>
      <p:sp>
        <p:nvSpPr>
          <p:cNvPr id="15" name="Text 11"/>
          <p:cNvSpPr/>
          <p:nvPr/>
        </p:nvSpPr>
        <p:spPr>
          <a:xfrm>
            <a:off x="2765056" y="6050280"/>
            <a:ext cx="155258" cy="312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64"/>
              </a:lnSpc>
              <a:buNone/>
            </a:pPr>
            <a:r>
              <a:rPr lang="en-US" sz="1971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3</a:t>
            </a:r>
            <a:endParaRPr lang="en-US" sz="19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3197253" y="6076236"/>
            <a:ext cx="2708434" cy="2607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53"/>
              </a:lnSpc>
              <a:buNone/>
            </a:pPr>
            <a:r>
              <a:rPr lang="en-US" b="1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Теория Большого Взрыва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3197253" y="6436995"/>
            <a:ext cx="3889346" cy="10682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60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Теория Большого Взрыва, основанная на решениях уравнений Эйнштейна и Фридмана, стала общепринятой парадигмой современной космологии.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7398544" y="6018967"/>
            <a:ext cx="375404" cy="375404"/>
          </a:xfrm>
          <a:prstGeom prst="roundRect">
            <a:avLst>
              <a:gd name="adj" fmla="val 13336"/>
            </a:avLst>
          </a:prstGeom>
          <a:solidFill>
            <a:srgbClr val="2D3033"/>
          </a:solidFill>
          <a:ln/>
        </p:spPr>
      </p:sp>
      <p:sp>
        <p:nvSpPr>
          <p:cNvPr id="19" name="Text 15"/>
          <p:cNvSpPr/>
          <p:nvPr/>
        </p:nvSpPr>
        <p:spPr>
          <a:xfrm>
            <a:off x="7512963" y="6050280"/>
            <a:ext cx="146447" cy="312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64"/>
              </a:lnSpc>
              <a:buNone/>
            </a:pPr>
            <a:r>
              <a:rPr lang="en-US" sz="1971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4</a:t>
            </a:r>
            <a:endParaRPr lang="en-US" sz="19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7940754" y="6076236"/>
            <a:ext cx="2992160" cy="2607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53"/>
              </a:lnSpc>
              <a:buNone/>
            </a:pPr>
            <a:r>
              <a:rPr lang="en-US" b="1" dirty="0">
                <a:solidFill>
                  <a:srgbClr val="AE8625"/>
                </a:solidFill>
                <a:latin typeface="Arial" panose="020B0604020202020204" pitchFamily="34" charset="0"/>
                <a:ea typeface="Prata" pitchFamily="34" charset="-122"/>
                <a:cs typeface="Arial" panose="020B0604020202020204" pitchFamily="34" charset="0"/>
              </a:rPr>
              <a:t>Продолжение исследований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7940754" y="6436995"/>
            <a:ext cx="4164160" cy="13352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2"/>
              </a:lnSpc>
              <a:buNone/>
            </a:pPr>
            <a:r>
              <a:rPr lang="en-US" sz="1600" dirty="0">
                <a:solidFill>
                  <a:srgbClr val="CFCBBF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Изучение природы темной материи и темной энергии, а также дальнейшее уточнение параметров расширения Вселенной остаются ключевыми задачами современной космологии.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50CC2D-C387-4B3A-9942-D147E9036912}"/>
              </a:ext>
            </a:extLst>
          </p:cNvPr>
          <p:cNvSpPr txBox="1"/>
          <p:nvPr/>
        </p:nvSpPr>
        <p:spPr>
          <a:xfrm>
            <a:off x="12834255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761</Words>
  <Application>Microsoft Office PowerPoint</Application>
  <PresentationFormat>Произвольный</PresentationFormat>
  <Paragraphs>76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2024-04-18T14:05:51Z</dcterms:created>
  <dcterms:modified xsi:type="dcterms:W3CDTF">2024-04-18T14:13:10Z</dcterms:modified>
</cp:coreProperties>
</file>