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82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29039" y="89262"/>
            <a:ext cx="73013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Города России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15200" y="1116890"/>
            <a:ext cx="7315199" cy="23338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 данной презентации мы рассмотрим основные понятия и характеристики городов России, их размещение, разнообразие, процессы урбанизации, исторические аспекты формирования, а также особенности крупнейших российских мегаполисов. Это позволит вам получить целостное представление о городской системе нашей страны и ее важной роли в социально-экономическом развитии.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E0B946-4501-421D-A29A-CEEF4D9C2D01}"/>
              </a:ext>
            </a:extLst>
          </p:cNvPr>
          <p:cNvSpPr txBox="1"/>
          <p:nvPr/>
        </p:nvSpPr>
        <p:spPr>
          <a:xfrm>
            <a:off x="7315201" y="4164292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8 классе по теме: "Города России"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EFDD1-480A-4129-A7E3-C6C1C2C3CDAF}"/>
              </a:ext>
            </a:extLst>
          </p:cNvPr>
          <p:cNvSpPr txBox="1"/>
          <p:nvPr/>
        </p:nvSpPr>
        <p:spPr>
          <a:xfrm>
            <a:off x="76199" y="550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219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456378" y="597694"/>
            <a:ext cx="7498794" cy="679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49"/>
              </a:lnSpc>
              <a:buNone/>
            </a:pPr>
            <a:r>
              <a:rPr lang="en-US" sz="427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Основные понятия и цели</a:t>
            </a:r>
            <a:endParaRPr lang="en-US" sz="42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456378" y="1881426"/>
            <a:ext cx="488990" cy="488990"/>
          </a:xfrm>
          <a:prstGeom prst="roundRect">
            <a:avLst>
              <a:gd name="adj" fmla="val 13336"/>
            </a:avLst>
          </a:prstGeom>
          <a:solidFill>
            <a:srgbClr val="1E1B4A"/>
          </a:solidFill>
          <a:ln/>
        </p:spPr>
      </p:sp>
      <p:sp>
        <p:nvSpPr>
          <p:cNvPr id="6" name="Text 4"/>
          <p:cNvSpPr/>
          <p:nvPr/>
        </p:nvSpPr>
        <p:spPr>
          <a:xfrm>
            <a:off x="2637234" y="1922145"/>
            <a:ext cx="127159" cy="4075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09"/>
              </a:lnSpc>
              <a:buNone/>
            </a:pPr>
            <a:r>
              <a:rPr lang="en-US" sz="256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5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162657" y="1956078"/>
            <a:ext cx="2388037" cy="3395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74"/>
              </a:lnSpc>
              <a:buNone/>
            </a:pPr>
            <a:r>
              <a:rPr lang="en-US" sz="213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Город</a:t>
            </a:r>
            <a:endParaRPr lang="en-US" sz="21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162657" y="2426018"/>
            <a:ext cx="2388037" cy="31300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9"/>
              </a:lnSpc>
              <a:buNone/>
            </a:pPr>
            <a:r>
              <a:rPr lang="en-US" sz="1712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Город - это крупный населенный пункт, характеризующийся высокой плотностью застройки, развитой инфраструктурой и промышленным или административно-культурным значением.</a:t>
            </a:r>
            <a:endParaRPr lang="en-US" sz="17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767983" y="1881426"/>
            <a:ext cx="488990" cy="488990"/>
          </a:xfrm>
          <a:prstGeom prst="roundRect">
            <a:avLst>
              <a:gd name="adj" fmla="val 13336"/>
            </a:avLst>
          </a:prstGeom>
          <a:solidFill>
            <a:srgbClr val="1E1B4A"/>
          </a:solidFill>
          <a:ln/>
        </p:spPr>
      </p:sp>
      <p:sp>
        <p:nvSpPr>
          <p:cNvPr id="10" name="Text 8"/>
          <p:cNvSpPr/>
          <p:nvPr/>
        </p:nvSpPr>
        <p:spPr>
          <a:xfrm>
            <a:off x="5910739" y="1922145"/>
            <a:ext cx="203359" cy="4075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09"/>
              </a:lnSpc>
              <a:buNone/>
            </a:pPr>
            <a:r>
              <a:rPr lang="en-US" sz="256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5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474262" y="1956078"/>
            <a:ext cx="2388037" cy="3395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74"/>
              </a:lnSpc>
              <a:buNone/>
            </a:pPr>
            <a:r>
              <a:rPr lang="en-US" sz="213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Функции города</a:t>
            </a:r>
            <a:endParaRPr lang="en-US" sz="21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474262" y="2426018"/>
            <a:ext cx="2388037" cy="48689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9"/>
              </a:lnSpc>
              <a:buNone/>
            </a:pPr>
            <a:r>
              <a:rPr lang="en-US" sz="1712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Основные функции города включают в себя производственную, транспортную, административную, культурно-образовательную, рекреационную и другие. Различные города могут специализироваться на определенных функциях.</a:t>
            </a:r>
            <a:endParaRPr lang="en-US" sz="17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079587" y="1881426"/>
            <a:ext cx="488990" cy="488990"/>
          </a:xfrm>
          <a:prstGeom prst="roundRect">
            <a:avLst>
              <a:gd name="adj" fmla="val 13336"/>
            </a:avLst>
          </a:prstGeom>
          <a:solidFill>
            <a:srgbClr val="1E1B4A"/>
          </a:solidFill>
          <a:ln/>
        </p:spPr>
      </p:sp>
      <p:sp>
        <p:nvSpPr>
          <p:cNvPr id="14" name="Text 12"/>
          <p:cNvSpPr/>
          <p:nvPr/>
        </p:nvSpPr>
        <p:spPr>
          <a:xfrm>
            <a:off x="9219605" y="1922145"/>
            <a:ext cx="208955" cy="4075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09"/>
              </a:lnSpc>
              <a:buNone/>
            </a:pPr>
            <a:r>
              <a:rPr lang="en-US" sz="256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5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785866" y="1956078"/>
            <a:ext cx="2388037" cy="6791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74"/>
              </a:lnSpc>
              <a:buNone/>
            </a:pPr>
            <a:r>
              <a:rPr lang="en-US" sz="213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Цели презентации</a:t>
            </a:r>
            <a:endParaRPr lang="en-US" sz="21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785866" y="2765584"/>
            <a:ext cx="3026620" cy="48689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9"/>
              </a:lnSpc>
              <a:buNone/>
            </a:pPr>
            <a:r>
              <a:rPr lang="en-US" sz="1712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Целями данной презентации является изучение географии размещения городов на территории России, анализ их типологии и особенностей развития, а также рассмотрение процессов урбанизации и формирования городских агломераций.</a:t>
            </a:r>
            <a:endParaRPr lang="en-US" sz="17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0C8464-F26E-4B2B-B946-BCD8F58F0C64}"/>
              </a:ext>
            </a:extLst>
          </p:cNvPr>
          <p:cNvSpPr txBox="1"/>
          <p:nvPr/>
        </p:nvSpPr>
        <p:spPr>
          <a:xfrm>
            <a:off x="76199" y="550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302002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94417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07843" y="2371844"/>
            <a:ext cx="9462986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Города и их размещение на территории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305556" y="3577114"/>
            <a:ext cx="19407" cy="6297216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7" name="Shape 4"/>
          <p:cNvSpPr/>
          <p:nvPr/>
        </p:nvSpPr>
        <p:spPr>
          <a:xfrm>
            <a:off x="6595884" y="3863757"/>
            <a:ext cx="544354" cy="19407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8" name="Shape 5"/>
          <p:cNvSpPr/>
          <p:nvPr/>
        </p:nvSpPr>
        <p:spPr>
          <a:xfrm>
            <a:off x="7140238" y="3698557"/>
            <a:ext cx="349925" cy="349925"/>
          </a:xfrm>
          <a:prstGeom prst="roundRect">
            <a:avLst>
              <a:gd name="adj" fmla="val 13335"/>
            </a:avLst>
          </a:prstGeom>
          <a:solidFill>
            <a:srgbClr val="1E1B4A"/>
          </a:solidFill>
          <a:ln/>
        </p:spPr>
      </p:sp>
      <p:sp>
        <p:nvSpPr>
          <p:cNvPr id="9" name="Text 6"/>
          <p:cNvSpPr/>
          <p:nvPr/>
        </p:nvSpPr>
        <p:spPr>
          <a:xfrm>
            <a:off x="7269659" y="3727609"/>
            <a:ext cx="91083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515564" y="3732609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Европейская часть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607843" y="4068842"/>
            <a:ext cx="3851893" cy="24872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960"/>
              </a:lnSpc>
              <a:buNone/>
            </a:pPr>
            <a:r>
              <a:rPr lang="en-US" sz="122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Большинство крупных городов России сосредоточено в европейской части страны, где плотность населения и экономическая активность наиболее высокие. Здесь расположены такие города-миллионники, как Москва, Санкт-Петербург, Нижний Новгород, Казань и другие.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7490162" y="4641354"/>
            <a:ext cx="544354" cy="19407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3" name="Shape 10"/>
          <p:cNvSpPr/>
          <p:nvPr/>
        </p:nvSpPr>
        <p:spPr>
          <a:xfrm>
            <a:off x="7140238" y="4476155"/>
            <a:ext cx="349925" cy="349925"/>
          </a:xfrm>
          <a:prstGeom prst="roundRect">
            <a:avLst>
              <a:gd name="adj" fmla="val 13335"/>
            </a:avLst>
          </a:prstGeom>
          <a:solidFill>
            <a:srgbClr val="1E1B4A"/>
          </a:solidFill>
          <a:ln/>
        </p:spPr>
      </p:sp>
      <p:sp>
        <p:nvSpPr>
          <p:cNvPr id="14" name="Text 11"/>
          <p:cNvSpPr/>
          <p:nvPr/>
        </p:nvSpPr>
        <p:spPr>
          <a:xfrm>
            <a:off x="7242393" y="4505206"/>
            <a:ext cx="145613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170664" y="4510207"/>
            <a:ext cx="2621280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Сибирь и Дальний Восток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8170663" y="5089446"/>
            <a:ext cx="4633299" cy="2238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Города Сибири и Дальнего Востока, несмотря на суровые климатические условия, играют важную роль в освоении и развитии этих регионов. Здесь находятся такие значимые промышленные центры, как Новосибирск, Омск, Красноярск, Иркутск и Владивосток.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595884" y="6054234"/>
            <a:ext cx="544354" cy="19407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8" name="Shape 15"/>
          <p:cNvSpPr/>
          <p:nvPr/>
        </p:nvSpPr>
        <p:spPr>
          <a:xfrm>
            <a:off x="7140238" y="5889035"/>
            <a:ext cx="349925" cy="349925"/>
          </a:xfrm>
          <a:prstGeom prst="roundRect">
            <a:avLst>
              <a:gd name="adj" fmla="val 13335"/>
            </a:avLst>
          </a:prstGeom>
          <a:solidFill>
            <a:srgbClr val="1E1B4A"/>
          </a:solidFill>
          <a:ln/>
        </p:spPr>
      </p:sp>
      <p:sp>
        <p:nvSpPr>
          <p:cNvPr id="19" name="Text 16"/>
          <p:cNvSpPr/>
          <p:nvPr/>
        </p:nvSpPr>
        <p:spPr>
          <a:xfrm>
            <a:off x="7240369" y="5918086"/>
            <a:ext cx="149543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6"/>
              </a:lnSpc>
              <a:buNone/>
            </a:pPr>
            <a:r>
              <a:rPr lang="en-US" sz="183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4515564" y="5923086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Северные регионы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449286" y="6259319"/>
            <a:ext cx="4010450" cy="2238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960"/>
              </a:lnSpc>
              <a:buNone/>
            </a:pPr>
            <a:r>
              <a:rPr lang="en-US" sz="122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На севере России, в районах с экстремальными природно-климатическими условиями, расположены преимущественно моногорода, тесно связанные с добывающей промышленностью или военными объектами. Примерами таких городов являются Мурманск, Норильск и Магадан.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AD9B2F-903B-47BE-9477-1C5CEA253347}"/>
              </a:ext>
            </a:extLst>
          </p:cNvPr>
          <p:cNvSpPr txBox="1"/>
          <p:nvPr/>
        </p:nvSpPr>
        <p:spPr>
          <a:xfrm>
            <a:off x="76199" y="550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1816147" y="523042"/>
            <a:ext cx="11039882" cy="11875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75"/>
              </a:lnSpc>
              <a:buNone/>
            </a:pPr>
            <a:r>
              <a:rPr lang="en-US" sz="374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Разнообразие городов: размер и функции</a:t>
            </a:r>
            <a:endParaRPr lang="en-US" sz="3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816147" y="2185392"/>
            <a:ext cx="3251088" cy="2968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38"/>
              </a:lnSpc>
              <a:buNone/>
            </a:pPr>
            <a:r>
              <a:rPr lang="en-US" sz="187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Крупные города</a:t>
            </a:r>
            <a:endParaRPr lang="en-US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816147" y="2672120"/>
            <a:ext cx="3452539" cy="48634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4"/>
              </a:lnSpc>
              <a:buNone/>
            </a:pPr>
            <a:r>
              <a:rPr lang="en-US" sz="1496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Крупные города России (с населением свыше 1 миллиона человек) являются важными экономическими, политическими и культурными центрами. Они концентрируют основные производственные мощности, транспортные узлы, образовательные и медицинские учреждения. Примерами таких городов являются Москва, Санкт-Петербург, Новосибирск, Екатеринбург.</a:t>
            </a:r>
            <a:endParaRPr lang="en-US" sz="14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061115" y="2185392"/>
            <a:ext cx="3108016" cy="2968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38"/>
              </a:lnSpc>
              <a:buNone/>
            </a:pPr>
            <a:r>
              <a:rPr lang="en-US" sz="187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Средние города</a:t>
            </a:r>
            <a:endParaRPr lang="en-US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061115" y="2672120"/>
            <a:ext cx="3300601" cy="42555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4"/>
              </a:lnSpc>
              <a:buNone/>
            </a:pPr>
            <a:r>
              <a:rPr lang="en-US" sz="1496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Средние города (с населением от 100 тысяч до 1 миллиона человек) играют роль региональных центров, обслуживающих прилегающие территории. Они специализируются на промышленном производстве, транспорте, торговле, образовании и медицине. Примеры средних российских городов - Челябинск, Воронеж, Краснодар, Нижний Тагил.</a:t>
            </a:r>
            <a:endParaRPr lang="en-US" sz="14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0099252" y="2185392"/>
            <a:ext cx="3180203" cy="2968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38"/>
              </a:lnSpc>
              <a:buNone/>
            </a:pPr>
            <a:r>
              <a:rPr lang="en-US" sz="187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Малые города</a:t>
            </a:r>
            <a:endParaRPr lang="en-US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099253" y="2672120"/>
            <a:ext cx="3377261" cy="39515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4"/>
              </a:lnSpc>
              <a:buNone/>
            </a:pPr>
            <a:r>
              <a:rPr lang="en-US" sz="1496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Малые города (с населением до 100 тысяч человек) выполняют в основном обслуживающие и административные функции для близлежащих сельских районов. Они специализируются на легкой промышленности, сфере услуг, туризме. Примерами малых городов являются Суздаль, Коломна, Вологда, Псков.</a:t>
            </a:r>
            <a:endParaRPr lang="en-US" sz="14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BCF059-CEDC-4999-8586-34947E9D0E80}"/>
              </a:ext>
            </a:extLst>
          </p:cNvPr>
          <p:cNvSpPr txBox="1"/>
          <p:nvPr/>
        </p:nvSpPr>
        <p:spPr>
          <a:xfrm>
            <a:off x="76199" y="550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076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00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739878" y="541734"/>
            <a:ext cx="8808125" cy="12313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48"/>
              </a:lnSpc>
              <a:buNone/>
            </a:pPr>
            <a:r>
              <a:rPr lang="en-US" sz="387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Урбанизация и городские агломерации</a:t>
            </a:r>
            <a:endParaRPr lang="en-US" sz="38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5023128" y="2068592"/>
            <a:ext cx="24527" cy="5619750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7" name="Shape 4"/>
          <p:cNvSpPr/>
          <p:nvPr/>
        </p:nvSpPr>
        <p:spPr>
          <a:xfrm>
            <a:off x="5257026" y="2431733"/>
            <a:ext cx="689491" cy="24527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8" name="Shape 5"/>
          <p:cNvSpPr/>
          <p:nvPr/>
        </p:nvSpPr>
        <p:spPr>
          <a:xfrm>
            <a:off x="4813756" y="2222421"/>
            <a:ext cx="443270" cy="443270"/>
          </a:xfrm>
          <a:prstGeom prst="roundRect">
            <a:avLst>
              <a:gd name="adj" fmla="val 13334"/>
            </a:avLst>
          </a:prstGeom>
          <a:solidFill>
            <a:srgbClr val="1E1B4A"/>
          </a:solidFill>
          <a:ln/>
        </p:spPr>
      </p:sp>
      <p:sp>
        <p:nvSpPr>
          <p:cNvPr id="9" name="Text 6"/>
          <p:cNvSpPr/>
          <p:nvPr/>
        </p:nvSpPr>
        <p:spPr>
          <a:xfrm>
            <a:off x="4977705" y="2259330"/>
            <a:ext cx="115253" cy="3693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9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118979" y="2265521"/>
            <a:ext cx="2462689" cy="307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24"/>
              </a:lnSpc>
              <a:buNone/>
            </a:pPr>
            <a:r>
              <a:rPr lang="en-US" sz="193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Урбанизация</a:t>
            </a:r>
            <a:endParaRPr lang="en-US" sz="19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118979" y="2691408"/>
            <a:ext cx="7429024" cy="18916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82"/>
              </a:lnSpc>
              <a:buNone/>
            </a:pPr>
            <a:r>
              <a:rPr lang="en-US" sz="1551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Урбанизация - это процесс роста городского населения и увеличения количества и размера городов. В России этот процесс активно развивался в XX веке, когда население городов выросло с 18% в 1897 году до 74% в 2010 году. Урбанизация способствует концентрации экономической активности и повышению качества жизни, но также создает проблемы с инфраструктурой и экологией.</a:t>
            </a:r>
            <a:endParaRPr lang="en-US" sz="15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257026" y="5340072"/>
            <a:ext cx="689491" cy="24527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3" name="Shape 10"/>
          <p:cNvSpPr/>
          <p:nvPr/>
        </p:nvSpPr>
        <p:spPr>
          <a:xfrm>
            <a:off x="4813756" y="5130760"/>
            <a:ext cx="443270" cy="443270"/>
          </a:xfrm>
          <a:prstGeom prst="roundRect">
            <a:avLst>
              <a:gd name="adj" fmla="val 13334"/>
            </a:avLst>
          </a:prstGeom>
          <a:solidFill>
            <a:srgbClr val="1E1B4A"/>
          </a:solidFill>
          <a:ln/>
        </p:spPr>
      </p:sp>
      <p:sp>
        <p:nvSpPr>
          <p:cNvPr id="14" name="Text 11"/>
          <p:cNvSpPr/>
          <p:nvPr/>
        </p:nvSpPr>
        <p:spPr>
          <a:xfrm>
            <a:off x="4943177" y="5167670"/>
            <a:ext cx="184428" cy="3693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9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118979" y="5173861"/>
            <a:ext cx="3183255" cy="307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24"/>
              </a:lnSpc>
              <a:buNone/>
            </a:pPr>
            <a:r>
              <a:rPr lang="en-US" sz="193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Городские агломерации</a:t>
            </a:r>
            <a:endParaRPr lang="en-US" sz="19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118979" y="5599748"/>
            <a:ext cx="7429024" cy="18916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82"/>
              </a:lnSpc>
              <a:buNone/>
            </a:pPr>
            <a:r>
              <a:rPr lang="en-US" sz="1551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Городские агломерации представляют собой группы тесно взаимосвязанных городов, объединенных в единый социально-экономический и градостроительный комплекс. Примерами таких агломераций в России являются Московская, Санкт-Петербургская, Екатеринбургская и другие. Они концентрируют значительную долю населения и экономической активности страны.</a:t>
            </a:r>
            <a:endParaRPr lang="en-US" sz="15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0062C0-4A74-4FE2-939D-9695094EB3AC}"/>
              </a:ext>
            </a:extLst>
          </p:cNvPr>
          <p:cNvSpPr txBox="1"/>
          <p:nvPr/>
        </p:nvSpPr>
        <p:spPr>
          <a:xfrm>
            <a:off x="76199" y="550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029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3102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01660" y="563999"/>
            <a:ext cx="9169479" cy="12818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47"/>
              </a:lnSpc>
              <a:buNone/>
            </a:pPr>
            <a:r>
              <a:rPr lang="en-US" sz="403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Исторические аспекты формирования городов</a:t>
            </a:r>
            <a:endParaRPr lang="en-US" sz="4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60" y="2153483"/>
            <a:ext cx="1025485" cy="183784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34803" y="2358509"/>
            <a:ext cx="2563773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Древние города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34803" y="2801898"/>
            <a:ext cx="7836337" cy="984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161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Первые города на территории современной России возникли в эпоху Средневековья. Это были преимущественно торгово-ремесленные центры, такие как Великий Новгород, Владимир, Ярославль, Суздаль.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660" y="3991332"/>
            <a:ext cx="1025485" cy="183784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34803" y="4196358"/>
            <a:ext cx="3460671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Города Петровской эпохи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34803" y="4639747"/>
            <a:ext cx="7836337" cy="984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161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Во времена правления Петра I было основано множество новых городов, в том числе Санкт-Петербург, Таганрог, Екатеринбург. Они служили центрами промышленности, торговли, государственного управления.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660" y="5829181"/>
            <a:ext cx="1025485" cy="183784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34803" y="6034207"/>
            <a:ext cx="3220879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Советская урбанизация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2234803" y="6477595"/>
            <a:ext cx="7836337" cy="984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161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 XX веке в СССР наблюдался беспрецедентный рост городского населения. Были созданы десятки новых городов, связанных с развитием промышленности, энергетики, науки и военно-промышленного комплекса.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65BCF5-E8E5-48BA-A8A2-EE9132E387FC}"/>
              </a:ext>
            </a:extLst>
          </p:cNvPr>
          <p:cNvSpPr txBox="1"/>
          <p:nvPr/>
        </p:nvSpPr>
        <p:spPr>
          <a:xfrm>
            <a:off x="76199" y="550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91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1186542" y="594479"/>
            <a:ext cx="12289971" cy="8446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2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Мегаполисы России: особенности и примеры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204" y="1614845"/>
            <a:ext cx="432316" cy="43231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862204" y="2263260"/>
            <a:ext cx="2173010" cy="6755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Численность населения</a:t>
            </a:r>
            <a:endParaRPr lang="en-US" sz="21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862204" y="3068479"/>
            <a:ext cx="2565132" cy="38046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4"/>
              </a:lnSpc>
              <a:buNone/>
            </a:pPr>
            <a:r>
              <a:rPr lang="en-US" sz="1702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Российские мегаполисы - это города с населением более 1 миллиона человек. Крупнейшими из них являются Москва (12,6 млн), Санкт-Петербург (5,4 млн) и Новосибирск (1,6 млн).</a:t>
            </a:r>
            <a:endParaRPr lang="en-US" sz="17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024" y="1614845"/>
            <a:ext cx="432316" cy="43231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588024" y="2263260"/>
            <a:ext cx="2173129" cy="6755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Экономическая роль</a:t>
            </a:r>
            <a:endParaRPr lang="en-US" sz="21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588024" y="3068479"/>
            <a:ext cx="2565133" cy="38046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4"/>
              </a:lnSpc>
              <a:buNone/>
            </a:pPr>
            <a:r>
              <a:rPr lang="en-US" sz="1702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Мегаполисы играют ключевую роль в экономике России, концентрируя промышленные предприятия, финансовые учреждения, научно-образовательные центры и другие важные объекты.</a:t>
            </a:r>
            <a:endParaRPr lang="en-US" sz="17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244" y="1614845"/>
            <a:ext cx="432316" cy="43231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77244" y="2263260"/>
            <a:ext cx="2173129" cy="6755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Инфраструктура</a:t>
            </a:r>
            <a:endParaRPr lang="en-US" sz="21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477244" y="3068479"/>
            <a:ext cx="2548499" cy="34587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4"/>
              </a:lnSpc>
              <a:buNone/>
            </a:pPr>
            <a:r>
              <a:rPr lang="en-US" sz="1702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Мегаполисы обладают развитой транспортной, инженерной и социальной инфраструктурой, которая обеспечивает жизнедеятельность миллионов горожан.</a:t>
            </a:r>
            <a:endParaRPr lang="en-US" sz="17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780" y="1614845"/>
            <a:ext cx="527750" cy="432316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431780" y="2263260"/>
            <a:ext cx="2652847" cy="6755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Урбанистические проблемы</a:t>
            </a:r>
            <a:endParaRPr lang="en-US" sz="21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431780" y="3069788"/>
            <a:ext cx="2652847" cy="34587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4"/>
              </a:lnSpc>
              <a:buNone/>
            </a:pPr>
            <a:r>
              <a:rPr lang="en-US" sz="1702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Крупные города сталкиваются с проблемами загрязнения окружающей среды, перенаселенности, пробок и другими вызовами, связанными с урбанизацией.</a:t>
            </a:r>
            <a:endParaRPr lang="en-US" sz="17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93E7AB-95DE-4F97-B751-58374C4652FB}"/>
              </a:ext>
            </a:extLst>
          </p:cNvPr>
          <p:cNvSpPr txBox="1"/>
          <p:nvPr/>
        </p:nvSpPr>
        <p:spPr>
          <a:xfrm>
            <a:off x="76199" y="550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661398"/>
            <a:ext cx="751760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Заключение и рефлексия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48389" y="2800112"/>
            <a:ext cx="4855726" cy="3767971"/>
          </a:xfrm>
          <a:prstGeom prst="roundRect">
            <a:avLst>
              <a:gd name="adj" fmla="val 1769"/>
            </a:avLst>
          </a:prstGeom>
          <a:solidFill>
            <a:srgbClr val="1E1B4A"/>
          </a:solidFill>
          <a:ln/>
        </p:spPr>
      </p:sp>
      <p:sp>
        <p:nvSpPr>
          <p:cNvPr id="6" name="Text 4"/>
          <p:cNvSpPr/>
          <p:nvPr/>
        </p:nvSpPr>
        <p:spPr>
          <a:xfrm>
            <a:off x="2570559" y="30222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Выводы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70559" y="3502700"/>
            <a:ext cx="4411385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Города играют ключевую роль в социально-экономическом развитии России. Их разнообразие по размеру, функциям и расположению отражает пространственные особенности страны. Процессы урбанизации и формирования агломераций влияют на жизнь миллионов россиян.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800112"/>
            <a:ext cx="4855726" cy="3767971"/>
          </a:xfrm>
          <a:prstGeom prst="roundRect">
            <a:avLst>
              <a:gd name="adj" fmla="val 1769"/>
            </a:avLst>
          </a:prstGeom>
          <a:solidFill>
            <a:srgbClr val="1E1B4A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3022283"/>
            <a:ext cx="30333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Дальнейшие задачи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48456" y="3502700"/>
            <a:ext cx="4411385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Для дальнейшего изучения темы городов России можно углубиться в анализ конкретных городов, их специализацию, проблемы роста и пути их решения. Также интересно будет рассмотреть влияние городов на окружающую среду и перспективы развития городских систем.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6D59DD-DE81-4E9D-9931-BE0B524D2B23}"/>
              </a:ext>
            </a:extLst>
          </p:cNvPr>
          <p:cNvSpPr txBox="1"/>
          <p:nvPr/>
        </p:nvSpPr>
        <p:spPr>
          <a:xfrm>
            <a:off x="76199" y="550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867</Words>
  <Application>Microsoft Office PowerPoint</Application>
  <PresentationFormat>Произвольный</PresentationFormat>
  <Paragraphs>76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2024-04-12T11:03:22Z</dcterms:created>
  <dcterms:modified xsi:type="dcterms:W3CDTF">2024-04-12T11:11:45Z</dcterms:modified>
</cp:coreProperties>
</file>