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77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0" y="18916"/>
            <a:ext cx="7315199" cy="18860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545"/>
              </a:lnSpc>
              <a:buNone/>
            </a:pPr>
            <a:r>
              <a:rPr lang="en-US" sz="6036" b="1" kern="0" spc="-181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Географическая оболочка Земли</a:t>
            </a:r>
            <a:endParaRPr lang="en-US" sz="60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0" y="2040271"/>
            <a:ext cx="7315199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Земля - это удивительная планета, полная невероятного многообразия. От высочайших горных вершин до глубочайших океанских впадин, ее географическая оболочка представляет собой комплексную систему, где переплетаются различные природные компоненты. В этой презентации мы отправимся в захватывающее путешествие, чтобы открыть для себя секреты и особенности географической оболочки Земли.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8562B1-214D-44DD-B819-7D98E46A6E00}"/>
              </a:ext>
            </a:extLst>
          </p:cNvPr>
          <p:cNvSpPr txBox="1"/>
          <p:nvPr/>
        </p:nvSpPr>
        <p:spPr>
          <a:xfrm>
            <a:off x="-1" y="5364344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6 классе по теме: "Географическая оболочка Земли"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0DEEAD-4437-4994-86AB-9E50FD6EFC9C}"/>
              </a:ext>
            </a:extLst>
          </p:cNvPr>
          <p:cNvSpPr txBox="1"/>
          <p:nvPr/>
        </p:nvSpPr>
        <p:spPr>
          <a:xfrm>
            <a:off x="12823371" y="752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153886" y="590312"/>
            <a:ext cx="11811000" cy="13377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68"/>
              </a:lnSpc>
              <a:buNone/>
            </a:pPr>
            <a:r>
              <a:rPr lang="en-US" sz="4214" b="1" kern="0" spc="-126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Введение в географическую оболочку Земли</a:t>
            </a:r>
            <a:endParaRPr lang="en-US" sz="42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230993" y="2463046"/>
            <a:ext cx="3040975" cy="100298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34"/>
              </a:lnSpc>
              <a:buNone/>
            </a:pPr>
            <a:r>
              <a:rPr lang="en-US" sz="2107" b="1" kern="0" spc="-63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Что такое географическая оболочка?</a:t>
            </a:r>
            <a:endParaRPr lang="en-US" sz="21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230993" y="3679984"/>
            <a:ext cx="3040975" cy="37666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kern="0" spc="-34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Географическая оболочка - это многокомпонентная система, включающая в себя литосферу, гидросферу, атмосферу и биосферу. Она представляет собой сложное, взаимосвязанное и динамичное образование, где все компоненты тесно взаимодействуют друг с другом.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801797" y="2463046"/>
            <a:ext cx="2918698" cy="334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34"/>
              </a:lnSpc>
              <a:buNone/>
            </a:pPr>
            <a:r>
              <a:rPr lang="en-US" sz="2107" b="1" kern="0" spc="-63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Границы и масштабы</a:t>
            </a:r>
            <a:endParaRPr lang="en-US" sz="21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801797" y="3011329"/>
            <a:ext cx="3040975" cy="34242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kern="0" spc="-34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Географическая оболочка простирается от высот атмосферы до глубин литосферы и охватывает всю Землю. Ее верхняя граница находится на высоте около 10-15 километров от поверхности, а нижняя - на глубине около 40 километров.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72600" y="2463046"/>
            <a:ext cx="2741890" cy="334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34"/>
              </a:lnSpc>
              <a:buNone/>
            </a:pPr>
            <a:r>
              <a:rPr lang="en-US" sz="2107" b="1" kern="0" spc="-63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Роль в жизни Земли</a:t>
            </a:r>
            <a:endParaRPr lang="en-US" sz="21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372600" y="3011329"/>
            <a:ext cx="3040975" cy="34242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7"/>
              </a:lnSpc>
              <a:buNone/>
            </a:pPr>
            <a:r>
              <a:rPr lang="en-US" sz="1686" kern="0" spc="-34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Географическая оболочка является ключевым фактором, определяющим условия жизни на планете. Именно здесь происходят все важнейшие природные процессы, формирующие разнообразие ландшафтов, климата и биологических сообществ.</a:t>
            </a:r>
            <a:endParaRPr lang="en-US" sz="168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07C5D-EA8D-4B3A-A076-7EF20D9548D7}"/>
              </a:ext>
            </a:extLst>
          </p:cNvPr>
          <p:cNvSpPr txBox="1"/>
          <p:nvPr/>
        </p:nvSpPr>
        <p:spPr>
          <a:xfrm>
            <a:off x="12823371" y="752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577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86332" y="605433"/>
            <a:ext cx="10055304" cy="687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17"/>
              </a:lnSpc>
              <a:buNone/>
            </a:pPr>
            <a:r>
              <a:rPr lang="en-US" sz="4334" b="1" kern="0" spc="-130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Строение географической оболочки</a:t>
            </a:r>
            <a:endParaRPr lang="en-US" sz="43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2086332" y="1905714"/>
            <a:ext cx="495300" cy="495300"/>
          </a:xfrm>
          <a:prstGeom prst="roundRect">
            <a:avLst>
              <a:gd name="adj" fmla="val 20003"/>
            </a:avLst>
          </a:prstGeom>
          <a:noFill/>
          <a:ln w="7620">
            <a:solidFill>
              <a:srgbClr val="47337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71832" y="1946910"/>
            <a:ext cx="124182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600" b="1" kern="0" spc="-78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801779" y="1981319"/>
            <a:ext cx="2751892" cy="3438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9"/>
              </a:lnSpc>
              <a:buNone/>
            </a:pPr>
            <a:r>
              <a:rPr lang="en-US" sz="2167" b="1" kern="0" spc="-65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Литосфера</a:t>
            </a:r>
            <a:endParaRPr lang="en-US" sz="21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2801779" y="2457212"/>
            <a:ext cx="4403288" cy="21131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4"/>
              </a:lnSpc>
              <a:buNone/>
            </a:pPr>
            <a:r>
              <a:rPr lang="en-US" sz="1734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Твердая внешняя оболочка Земли, включающая земную кору и верхнюю мантию. Литосфера характеризуется разнообразием горных пород, тектоническими процессами и активностью.</a:t>
            </a:r>
            <a:endParaRPr lang="en-US" sz="17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7425214" y="1905714"/>
            <a:ext cx="495300" cy="495300"/>
          </a:xfrm>
          <a:prstGeom prst="roundRect">
            <a:avLst>
              <a:gd name="adj" fmla="val 20003"/>
            </a:avLst>
          </a:prstGeom>
          <a:noFill/>
          <a:ln w="7620">
            <a:solidFill>
              <a:srgbClr val="47337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81662" y="1946910"/>
            <a:ext cx="182285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600" b="1" kern="0" spc="-78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2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8140660" y="1981319"/>
            <a:ext cx="2751892" cy="3438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9"/>
              </a:lnSpc>
              <a:buNone/>
            </a:pPr>
            <a:r>
              <a:rPr lang="en-US" sz="2167" b="1" kern="0" spc="-65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Гидросфера</a:t>
            </a:r>
            <a:endParaRPr lang="en-US" sz="21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8140660" y="2457212"/>
            <a:ext cx="4403288" cy="17609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4"/>
              </a:lnSpc>
              <a:buNone/>
            </a:pPr>
            <a:r>
              <a:rPr lang="en-US" sz="1734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Водная оболочка Земли, состоящая из океанов, морей, рек, озер, ледников и подземных вод. Гидросфера играет ключевую роль в регулировании климата и обеспечении жизни на планете.</a:t>
            </a:r>
            <a:endParaRPr lang="en-US" sz="17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2086332" y="4962525"/>
            <a:ext cx="495300" cy="495300"/>
          </a:xfrm>
          <a:prstGeom prst="roundRect">
            <a:avLst>
              <a:gd name="adj" fmla="val 20003"/>
            </a:avLst>
          </a:prstGeom>
          <a:noFill/>
          <a:ln w="7620">
            <a:solidFill>
              <a:srgbClr val="47337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240042" y="5003721"/>
            <a:ext cx="187881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600" b="1" kern="0" spc="-78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3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801779" y="5038130"/>
            <a:ext cx="2751892" cy="3438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9"/>
              </a:lnSpc>
              <a:buNone/>
            </a:pPr>
            <a:r>
              <a:rPr lang="en-US" sz="2167" b="1" kern="0" spc="-65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Атмосфера</a:t>
            </a:r>
            <a:endParaRPr lang="en-US" sz="21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2801779" y="5514023"/>
            <a:ext cx="4403288" cy="21131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4"/>
              </a:lnSpc>
              <a:buNone/>
            </a:pPr>
            <a:r>
              <a:rPr lang="en-US" sz="1734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Газовая оболочка, окружающая Землю, состоящая из различных газов. Атмосфера защищает планету от вредных космических излучений, регулирует температуру и обеспечивает дыхание живых организмов.</a:t>
            </a:r>
            <a:endParaRPr lang="en-US" sz="17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7425214" y="4962525"/>
            <a:ext cx="495300" cy="495300"/>
          </a:xfrm>
          <a:prstGeom prst="roundRect">
            <a:avLst>
              <a:gd name="adj" fmla="val 20003"/>
            </a:avLst>
          </a:prstGeom>
          <a:noFill/>
          <a:ln w="7620">
            <a:solidFill>
              <a:srgbClr val="47337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573804" y="5003721"/>
            <a:ext cx="198120" cy="412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50"/>
              </a:lnSpc>
              <a:buNone/>
            </a:pPr>
            <a:r>
              <a:rPr lang="en-US" sz="2600" b="1" kern="0" spc="-78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4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8140660" y="5038130"/>
            <a:ext cx="2751892" cy="3438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9"/>
              </a:lnSpc>
              <a:buNone/>
            </a:pPr>
            <a:r>
              <a:rPr lang="en-US" sz="2167" b="1" kern="0" spc="-65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Биосфера</a:t>
            </a:r>
            <a:endParaRPr lang="en-US" sz="216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8140660" y="5514023"/>
            <a:ext cx="4403288" cy="21131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74"/>
              </a:lnSpc>
              <a:buNone/>
            </a:pPr>
            <a:r>
              <a:rPr lang="en-US" sz="1734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Совокупность всех живых организмов, населяющих Землю, от микроскопических бактерий до гигантских животных. Биосфера тесно связана с другими компонентами географической оболочки.</a:t>
            </a:r>
            <a:endParaRPr lang="en-US" sz="173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8F21B90-702E-447A-A47C-215EE79A5C4B}"/>
              </a:ext>
            </a:extLst>
          </p:cNvPr>
          <p:cNvSpPr txBox="1"/>
          <p:nvPr/>
        </p:nvSpPr>
        <p:spPr>
          <a:xfrm>
            <a:off x="12823371" y="752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16317" y="961668"/>
            <a:ext cx="8550473" cy="58816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631"/>
              </a:lnSpc>
              <a:buNone/>
            </a:pPr>
            <a:r>
              <a:rPr lang="en-US" sz="3705" b="1" kern="0" spc="-111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Свойства географической оболочки</a:t>
            </a:r>
            <a:endParaRPr lang="en-US" sz="37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1279803" y="1832134"/>
            <a:ext cx="37624" cy="5435798"/>
          </a:xfrm>
          <a:prstGeom prst="roundRect">
            <a:avLst>
              <a:gd name="adj" fmla="val 225115"/>
            </a:avLst>
          </a:prstGeom>
          <a:solidFill>
            <a:srgbClr val="47337F"/>
          </a:solidFill>
          <a:ln/>
        </p:spPr>
      </p:sp>
      <p:sp>
        <p:nvSpPr>
          <p:cNvPr id="7" name="Shape 3"/>
          <p:cNvSpPr/>
          <p:nvPr/>
        </p:nvSpPr>
        <p:spPr>
          <a:xfrm>
            <a:off x="1510308" y="2172057"/>
            <a:ext cx="658654" cy="37624"/>
          </a:xfrm>
          <a:prstGeom prst="roundRect">
            <a:avLst>
              <a:gd name="adj" fmla="val 225115"/>
            </a:avLst>
          </a:prstGeom>
          <a:solidFill>
            <a:srgbClr val="47337F"/>
          </a:solidFill>
          <a:ln/>
        </p:spPr>
      </p:sp>
      <p:sp>
        <p:nvSpPr>
          <p:cNvPr id="8" name="Shape 4"/>
          <p:cNvSpPr/>
          <p:nvPr/>
        </p:nvSpPr>
        <p:spPr>
          <a:xfrm>
            <a:off x="1086922" y="1979176"/>
            <a:ext cx="423386" cy="423386"/>
          </a:xfrm>
          <a:prstGeom prst="roundRect">
            <a:avLst>
              <a:gd name="adj" fmla="val 20005"/>
            </a:avLst>
          </a:prstGeom>
          <a:noFill/>
          <a:ln w="7620">
            <a:solidFill>
              <a:srgbClr val="47337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1245513" y="2014418"/>
            <a:ext cx="106204" cy="352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9"/>
              </a:lnSpc>
              <a:buNone/>
            </a:pPr>
            <a:r>
              <a:rPr lang="en-US" sz="2223" b="1" kern="0" spc="-67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1</a:t>
            </a:r>
            <a:endParaRPr lang="en-US" sz="22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2333744" y="2020253"/>
            <a:ext cx="2352675" cy="2940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6"/>
              </a:lnSpc>
              <a:buNone/>
            </a:pPr>
            <a:r>
              <a:rPr lang="en-US" sz="1853" b="1" kern="0" spc="-56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Целостность</a:t>
            </a:r>
            <a:endParaRPr lang="en-US" sz="18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2333744" y="2427208"/>
            <a:ext cx="7622738" cy="9033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71"/>
              </a:lnSpc>
              <a:buNone/>
            </a:pPr>
            <a:r>
              <a:rPr lang="en-US" sz="1482" kern="0" spc="-30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Географическая оболочка представляет собой единую, взаимосвязанную систему, где все компоненты тесно взаимодействуют друг с другом. Изменения в одном компоненте неизбежно отражаются на других.</a:t>
            </a:r>
            <a:endParaRPr lang="en-US" sz="14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1510308" y="4046696"/>
            <a:ext cx="658654" cy="37624"/>
          </a:xfrm>
          <a:prstGeom prst="roundRect">
            <a:avLst>
              <a:gd name="adj" fmla="val 225115"/>
            </a:avLst>
          </a:prstGeom>
          <a:solidFill>
            <a:srgbClr val="47337F"/>
          </a:solidFill>
          <a:ln/>
        </p:spPr>
      </p:sp>
      <p:sp>
        <p:nvSpPr>
          <p:cNvPr id="13" name="Shape 9"/>
          <p:cNvSpPr/>
          <p:nvPr/>
        </p:nvSpPr>
        <p:spPr>
          <a:xfrm>
            <a:off x="1086922" y="3853815"/>
            <a:ext cx="423386" cy="423386"/>
          </a:xfrm>
          <a:prstGeom prst="roundRect">
            <a:avLst>
              <a:gd name="adj" fmla="val 20005"/>
            </a:avLst>
          </a:prstGeom>
          <a:noFill/>
          <a:ln w="7620">
            <a:solidFill>
              <a:srgbClr val="47337F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1220629" y="3889058"/>
            <a:ext cx="155853" cy="352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9"/>
              </a:lnSpc>
              <a:buNone/>
            </a:pPr>
            <a:r>
              <a:rPr lang="en-US" sz="2223" b="1" kern="0" spc="-67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2</a:t>
            </a:r>
            <a:endParaRPr lang="en-US" sz="22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2333744" y="3894892"/>
            <a:ext cx="2352675" cy="2940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6"/>
              </a:lnSpc>
              <a:buNone/>
            </a:pPr>
            <a:r>
              <a:rPr lang="en-US" sz="1853" b="1" kern="0" spc="-56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Непрерывность</a:t>
            </a:r>
            <a:endParaRPr lang="en-US" sz="18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2333744" y="4301847"/>
            <a:ext cx="7622738" cy="9033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71"/>
              </a:lnSpc>
              <a:buNone/>
            </a:pPr>
            <a:r>
              <a:rPr lang="en-US" sz="1482" kern="0" spc="-30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Географическая оболочка является непрерывной, без четких границ между своими компонентами. Она плавно переходит от одной подсистемы к другой, образуя единое целое.</a:t>
            </a:r>
            <a:endParaRPr lang="en-US" sz="14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1510308" y="5921335"/>
            <a:ext cx="658654" cy="37624"/>
          </a:xfrm>
          <a:prstGeom prst="roundRect">
            <a:avLst>
              <a:gd name="adj" fmla="val 225115"/>
            </a:avLst>
          </a:prstGeom>
          <a:solidFill>
            <a:srgbClr val="47337F"/>
          </a:solidFill>
          <a:ln/>
        </p:spPr>
      </p:sp>
      <p:sp>
        <p:nvSpPr>
          <p:cNvPr id="18" name="Shape 14"/>
          <p:cNvSpPr/>
          <p:nvPr/>
        </p:nvSpPr>
        <p:spPr>
          <a:xfrm>
            <a:off x="1086922" y="5728454"/>
            <a:ext cx="423386" cy="423386"/>
          </a:xfrm>
          <a:prstGeom prst="roundRect">
            <a:avLst>
              <a:gd name="adj" fmla="val 20005"/>
            </a:avLst>
          </a:prstGeom>
          <a:noFill/>
          <a:ln w="7620">
            <a:solidFill>
              <a:srgbClr val="47337F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1218248" y="5763697"/>
            <a:ext cx="160734" cy="3527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779"/>
              </a:lnSpc>
              <a:buNone/>
            </a:pPr>
            <a:r>
              <a:rPr lang="en-US" sz="2223" b="1" kern="0" spc="-67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3</a:t>
            </a:r>
            <a:endParaRPr lang="en-US" sz="222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2333744" y="5769531"/>
            <a:ext cx="2352675" cy="2940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316"/>
              </a:lnSpc>
              <a:buNone/>
            </a:pPr>
            <a:r>
              <a:rPr lang="en-US" sz="1853" b="1" kern="0" spc="-56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Динамичность</a:t>
            </a:r>
            <a:endParaRPr lang="en-US" sz="18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2333744" y="6176486"/>
            <a:ext cx="7622738" cy="90332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371"/>
              </a:lnSpc>
              <a:buNone/>
            </a:pPr>
            <a:r>
              <a:rPr lang="en-US" sz="1482" kern="0" spc="-30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Географическая оболочка находится в постоянном движении и изменении. Геологические, климатические, биологические процессы непрерывно трансформируют ее состояние.</a:t>
            </a:r>
            <a:endParaRPr lang="en-US" sz="148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849925-F506-488B-B960-811AB216C573}"/>
              </a:ext>
            </a:extLst>
          </p:cNvPr>
          <p:cNvSpPr txBox="1"/>
          <p:nvPr/>
        </p:nvSpPr>
        <p:spPr>
          <a:xfrm>
            <a:off x="12823371" y="752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23410" y="1368385"/>
            <a:ext cx="8979813" cy="63817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25"/>
              </a:lnSpc>
              <a:buNone/>
            </a:pPr>
            <a:r>
              <a:rPr lang="en-US" sz="4020" b="1" kern="0" spc="-121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Значение для жизни человечества</a:t>
            </a:r>
            <a:endParaRPr lang="en-US" sz="40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423410" y="2312908"/>
            <a:ext cx="4618553" cy="2825472"/>
          </a:xfrm>
          <a:prstGeom prst="roundRect">
            <a:avLst>
              <a:gd name="adj" fmla="val 3253"/>
            </a:avLst>
          </a:prstGeom>
          <a:noFill/>
          <a:ln w="7620">
            <a:solidFill>
              <a:srgbClr val="47337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635222" y="2524720"/>
            <a:ext cx="2552819" cy="3190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13"/>
              </a:lnSpc>
              <a:buNone/>
            </a:pPr>
            <a:r>
              <a:rPr lang="en-US" sz="2010" b="1" kern="0" spc="-60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Источник ресурсов</a:t>
            </a:r>
            <a:endParaRPr lang="en-US" sz="20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4635222" y="2966323"/>
            <a:ext cx="4194929" cy="19602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1608" kern="0" spc="-32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Географическая оболочка обеспечивает человека жизненно важными ресурсами, такими как почва, вода, минералы, энергетические источники. Эти ресурсы лежат в основе экономического развития и благополучия общества.</a:t>
            </a:r>
            <a:endParaRPr lang="en-US" sz="16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5"/>
          <p:cNvSpPr/>
          <p:nvPr/>
        </p:nvSpPr>
        <p:spPr>
          <a:xfrm>
            <a:off x="9246156" y="2312908"/>
            <a:ext cx="4618553" cy="2825472"/>
          </a:xfrm>
          <a:prstGeom prst="roundRect">
            <a:avLst>
              <a:gd name="adj" fmla="val 3253"/>
            </a:avLst>
          </a:prstGeom>
          <a:noFill/>
          <a:ln w="7620">
            <a:solidFill>
              <a:srgbClr val="47337F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9457968" y="2524720"/>
            <a:ext cx="2552819" cy="3190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13"/>
              </a:lnSpc>
              <a:buNone/>
            </a:pPr>
            <a:r>
              <a:rPr lang="en-US" sz="2010" b="1" kern="0" spc="-60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Среда обитания</a:t>
            </a:r>
            <a:endParaRPr lang="en-US" sz="20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9457968" y="2966323"/>
            <a:ext cx="4194929" cy="19602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1608" kern="0" spc="-32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Географическая оболочка создает необходимые условия для жизни человека: климат, ландшафты, наличие пресной воды. Она формирует среду, в которой развивается человеческая цивилизация.</a:t>
            </a:r>
            <a:endParaRPr lang="en-US" sz="16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4423410" y="5342573"/>
            <a:ext cx="9441180" cy="1518642"/>
          </a:xfrm>
          <a:prstGeom prst="roundRect">
            <a:avLst>
              <a:gd name="adj" fmla="val 6052"/>
            </a:avLst>
          </a:prstGeom>
          <a:noFill/>
          <a:ln w="7620">
            <a:solidFill>
              <a:srgbClr val="47337F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4635222" y="5554385"/>
            <a:ext cx="3001566" cy="3190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13"/>
              </a:lnSpc>
              <a:buNone/>
            </a:pPr>
            <a:r>
              <a:rPr lang="en-US" sz="2010" b="1" kern="0" spc="-60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Источник вдохновения</a:t>
            </a:r>
            <a:endParaRPr lang="en-US" sz="201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4635222" y="5995988"/>
            <a:ext cx="9017556" cy="6534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73"/>
              </a:lnSpc>
              <a:buNone/>
            </a:pPr>
            <a:r>
              <a:rPr lang="en-US" sz="1608" kern="0" spc="-32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Красота и разнообразие географической оболочки вдохновляет человека на творческую деятельность, изучение окружающего мира и бережное отношение к природе.</a:t>
            </a:r>
            <a:endParaRPr lang="en-US" sz="16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A51417-83D5-450C-9E61-459C9353D883}"/>
              </a:ext>
            </a:extLst>
          </p:cNvPr>
          <p:cNvSpPr txBox="1"/>
          <p:nvPr/>
        </p:nvSpPr>
        <p:spPr>
          <a:xfrm>
            <a:off x="12823371" y="752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240041" y="587573"/>
            <a:ext cx="11269129" cy="13354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58"/>
              </a:lnSpc>
              <a:buNone/>
            </a:pPr>
            <a:r>
              <a:rPr lang="en-US" sz="4207" b="1" kern="0" spc="-126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Распределение природных комплексов</a:t>
            </a:r>
            <a:endParaRPr lang="en-US" sz="42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240042" y="2457093"/>
            <a:ext cx="2671048" cy="3337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9"/>
              </a:lnSpc>
              <a:buNone/>
            </a:pPr>
            <a:r>
              <a:rPr lang="en-US" sz="2103" b="1" kern="0" spc="-63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Природные зоны</a:t>
            </a:r>
            <a:endParaRPr lang="en-US" sz="21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2240042" y="3004423"/>
            <a:ext cx="3035498" cy="44453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2"/>
              </a:lnSpc>
              <a:buNone/>
            </a:pPr>
            <a:r>
              <a:rPr lang="en-US" sz="1683" kern="0" spc="-34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 зависимости от климатических условий, географическая оболочка подразделяется на различные природные зоны, такие как тундра, тайга, степи, пустыни, влажные тропические леса. Каждая из этих зон характеризуется уникальным сочетанием растительности, животного мира и особенностей почвенного покрова.</a:t>
            </a:r>
            <a:endParaRPr lang="en-US" sz="16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804416" y="2457093"/>
            <a:ext cx="2671048" cy="3337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9"/>
              </a:lnSpc>
              <a:buNone/>
            </a:pPr>
            <a:r>
              <a:rPr lang="en-US" sz="2103" b="1" kern="0" spc="-63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Ландшафты</a:t>
            </a:r>
            <a:endParaRPr lang="en-US" sz="21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804416" y="3004423"/>
            <a:ext cx="3035498" cy="37614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2"/>
              </a:lnSpc>
              <a:buNone/>
            </a:pPr>
            <a:r>
              <a:rPr lang="en-US" sz="1683" kern="0" spc="-34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Географическая оболочка также формирует разнообразные ландшафты - от высокогорных хребтов до обширных равнин, от глубоководных океанических впадин до плодородных речных долин. Каждый ландшафт имеет свои характерные черты и особенности.</a:t>
            </a:r>
            <a:endParaRPr lang="en-US" sz="16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368790" y="2457093"/>
            <a:ext cx="2671048" cy="3337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29"/>
              </a:lnSpc>
              <a:buNone/>
            </a:pPr>
            <a:r>
              <a:rPr lang="en-US" sz="2103" b="1" kern="0" spc="-63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Экосистемы</a:t>
            </a:r>
            <a:endParaRPr lang="en-US" sz="210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368790" y="3004423"/>
            <a:ext cx="3035498" cy="37614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92"/>
              </a:lnSpc>
              <a:buNone/>
            </a:pPr>
            <a:r>
              <a:rPr lang="en-US" sz="1683" kern="0" spc="-34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 пределах географической оболочки сформировались уникальные природные комплексы - экосистемы, где живые организмы тесно взаимодействуют с неживой природой. Примерами таких экосистем могут служить коралловые рифы, лесные массивы, озера и многие другие.</a:t>
            </a:r>
            <a:endParaRPr lang="en-US" sz="16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5DEAA-E2EB-4ADE-BC9B-76041C7AB675}"/>
              </a:ext>
            </a:extLst>
          </p:cNvPr>
          <p:cNvSpPr txBox="1"/>
          <p:nvPr/>
        </p:nvSpPr>
        <p:spPr>
          <a:xfrm>
            <a:off x="12823371" y="752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037993" y="1025485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Примеры географических оболочек на Земле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858572"/>
            <a:ext cx="444341" cy="44434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3525083"/>
            <a:ext cx="238863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Горные районы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2037993" y="4005501"/>
            <a:ext cx="2388632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Высокогорные районы с суровым климатом, скалистыми ландшафтами и скудной растительностью, например, Гималаи или Анды.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9881" y="2858572"/>
            <a:ext cx="444341" cy="44434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759881" y="3525083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Тропические леса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4759881" y="4352687"/>
            <a:ext cx="2388632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Влажные, богатые биоразнообразием экосистемы, такие как амазонские или конголезские тропические леса.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768" y="2858572"/>
            <a:ext cx="444341" cy="44434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481768" y="3525083"/>
            <a:ext cx="2388632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Коралловые рифы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481768" y="4352687"/>
            <a:ext cx="2388632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Подводные экосистемы, формирующиеся из известковых скелетов кораллов, например, Большой Барьерный риф в Австралии.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3656" y="2858572"/>
            <a:ext cx="444341" cy="44434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0203656" y="3525083"/>
            <a:ext cx="23887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Пустыни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9"/>
          <p:cNvSpPr/>
          <p:nvPr/>
        </p:nvSpPr>
        <p:spPr>
          <a:xfrm>
            <a:off x="10203656" y="4005501"/>
            <a:ext cx="2388751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Засушливые и малоплодородные районы, такие как Сахара в Африке или Гоби в Азии, с характерной адаптированной флорой и фауной.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89016B-A04B-4446-A74E-7E573EE7D04E}"/>
              </a:ext>
            </a:extLst>
          </p:cNvPr>
          <p:cNvSpPr txBox="1"/>
          <p:nvPr/>
        </p:nvSpPr>
        <p:spPr>
          <a:xfrm>
            <a:off x="12823371" y="752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524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037993" y="1394817"/>
            <a:ext cx="1053953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131" dirty="0">
                <a:solidFill>
                  <a:srgbClr val="A680FF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Заключение: Забота о нашей планете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7993" y="2422446"/>
            <a:ext cx="3518059" cy="88868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0163" y="3644384"/>
            <a:ext cx="293965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Признание ценности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2260163" y="4124801"/>
            <a:ext cx="3073718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Осознание уникальности и важности географической оболочки Земли для поддержания жизни на планете.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6052" y="2422446"/>
            <a:ext cx="3518178" cy="88868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778222" y="3644384"/>
            <a:ext cx="301799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Бережное отношение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5778222" y="4124801"/>
            <a:ext cx="307383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Необходимость бережного и ответственного отношения к природным ресурсам и компонентам географической оболочки.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4229" y="2422446"/>
            <a:ext cx="3518178" cy="88868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9296400" y="3644384"/>
            <a:ext cx="3038951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66" dirty="0">
                <a:solidFill>
                  <a:srgbClr val="E0D6DE"/>
                </a:solidFill>
                <a:latin typeface="Arial" panose="020B0604020202020204" pitchFamily="34" charset="0"/>
                <a:ea typeface="p22-mackinac-pro" pitchFamily="34" charset="-122"/>
                <a:cs typeface="Arial" panose="020B0604020202020204" pitchFamily="34" charset="0"/>
              </a:rPr>
              <a:t>Устойчивое развитие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9296400" y="4124801"/>
            <a:ext cx="3073837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E0D6DE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Принятие мер по сохранению и восстановлению географической оболочки для обеспечения устойчивого развития человечества.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404C4F-686A-4CFD-96BB-642882F01DDF}"/>
              </a:ext>
            </a:extLst>
          </p:cNvPr>
          <p:cNvSpPr txBox="1"/>
          <p:nvPr/>
        </p:nvSpPr>
        <p:spPr>
          <a:xfrm>
            <a:off x="12823371" y="7522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774</Words>
  <Application>Microsoft Office PowerPoint</Application>
  <PresentationFormat>Произвольный</PresentationFormat>
  <Paragraphs>81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2024-04-10T09:44:09Z</dcterms:created>
  <dcterms:modified xsi:type="dcterms:W3CDTF">2024-04-10T09:54:21Z</dcterms:modified>
</cp:coreProperties>
</file>