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187" autoAdjust="0"/>
  </p:normalViewPr>
  <p:slideViewPr>
    <p:cSldViewPr snapToGrid="0" snapToObjects="1">
      <p:cViewPr varScale="1">
        <p:scale>
          <a:sx n="88" d="100"/>
          <a:sy n="88" d="100"/>
        </p:scale>
        <p:origin x="6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59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0694DB85-00EF-4443-8463-8B27B0B2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6"/>
            <a:ext cx="14630400" cy="822960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-3166"/>
            <a:ext cx="7315200" cy="1712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432"/>
              </a:lnSpc>
              <a:buNone/>
            </a:pPr>
            <a:r>
              <a:rPr lang="en-US" sz="5145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Другие звездные системы – галактики</a:t>
            </a:r>
            <a:endParaRPr lang="en-US" sz="51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1740965"/>
            <a:ext cx="7315200" cy="23738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6"/>
              </a:lnSpc>
              <a:buNone/>
            </a:pPr>
            <a:r>
              <a:rPr lang="en-US" sz="149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Наша Вселенная – это бесконечный космос, наполненный миллиардами звезд, планет и других небесных тел. Однако, звездные системы, подобные нашей Солнечной системе, представляют лишь малую часть этой необъятной Вселенной. Большую часть космического пространства занимают галактики – гигантские звездные образования, состоящие из сотен миллиардов звезд, газа, пыли и темной материи. В этой презентации мы рассмотрим удивительные характеристики и свойства различных типов галактик, а также их роль во Вселенной.</a:t>
            </a:r>
            <a:endParaRPr lang="en-US" sz="14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5399F-2CE7-44B2-A388-A35E15545FF9}"/>
              </a:ext>
            </a:extLst>
          </p:cNvPr>
          <p:cNvSpPr txBox="1"/>
          <p:nvPr/>
        </p:nvSpPr>
        <p:spPr>
          <a:xfrm>
            <a:off x="0" y="4804227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"Другие звездные системы – галактики"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BD4CB-8044-4FE0-8540-EB803071591E}"/>
              </a:ext>
            </a:extLst>
          </p:cNvPr>
          <p:cNvSpPr txBox="1"/>
          <p:nvPr/>
        </p:nvSpPr>
        <p:spPr>
          <a:xfrm>
            <a:off x="12845144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749260"/>
            <a:ext cx="62083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Что такое галактика?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206156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02255" y="2103239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346490" y="213788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Определение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346490" y="2618303"/>
            <a:ext cx="38576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Галактика – это огромное гравитационно-связанное звездное образование, состоящее из звезд, газа, пыли и темной материи.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6285" y="206156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3567" y="2103239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48399" y="213788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Размеры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8399" y="2618303"/>
            <a:ext cx="385762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Размеры галактик варьируются от нескольких тысяч до сотен тысяч световых лет в диаметре.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624376" y="479107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776776" y="4832747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346490" y="48673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Состав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346490" y="5347811"/>
            <a:ext cx="385762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Помимо звезд, галактики содержат огромные объемы межзвездного газа и пыли, а также загадочную темную материю, которая составляет большую часть их массы.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6285" y="479107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82019" y="4832747"/>
            <a:ext cx="18835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5372D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48399" y="48673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372D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Классификация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48399" y="5347811"/>
            <a:ext cx="38576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Галактики классифицируются по различным морфологическим признакам, таким как спиральная, эллиптическая или неправильная форма.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98C53-518A-4DB5-BD0C-8A639F60B547}"/>
              </a:ext>
            </a:extLst>
          </p:cNvPr>
          <p:cNvSpPr txBox="1"/>
          <p:nvPr/>
        </p:nvSpPr>
        <p:spPr>
          <a:xfrm>
            <a:off x="12845144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0002" y="-7399"/>
            <a:ext cx="14630400" cy="8231981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117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917394" y="2454354"/>
            <a:ext cx="5588556" cy="5030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60"/>
              </a:lnSpc>
              <a:buNone/>
            </a:pPr>
            <a:r>
              <a:rPr lang="en-US" sz="316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Тайны звезд и их свойства</a:t>
            </a:r>
            <a:endParaRPr lang="en-US" sz="31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305199" y="3198733"/>
            <a:ext cx="20003" cy="4590693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7" name="Shape 3"/>
          <p:cNvSpPr/>
          <p:nvPr/>
        </p:nvSpPr>
        <p:spPr>
          <a:xfrm>
            <a:off x="6570881" y="3495437"/>
            <a:ext cx="563285" cy="20003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8" name="Shape 4"/>
          <p:cNvSpPr/>
          <p:nvPr/>
        </p:nvSpPr>
        <p:spPr>
          <a:xfrm>
            <a:off x="7134165" y="3324463"/>
            <a:ext cx="362069" cy="362069"/>
          </a:xfrm>
          <a:prstGeom prst="roundRect">
            <a:avLst>
              <a:gd name="adj" fmla="val 80015"/>
            </a:avLst>
          </a:prstGeom>
          <a:solidFill>
            <a:srgbClr val="0A081B"/>
          </a:solidFill>
          <a:ln w="15240">
            <a:solidFill>
              <a:srgbClr val="E0E4E6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262991" y="3321928"/>
            <a:ext cx="104418" cy="301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76"/>
              </a:lnSpc>
              <a:buNone/>
            </a:pPr>
            <a:r>
              <a:rPr lang="en-US" sz="1901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19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784976" y="3359586"/>
            <a:ext cx="3645114" cy="3430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80"/>
              </a:lnSpc>
              <a:buNone/>
            </a:pPr>
            <a:r>
              <a:rPr lang="en-US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Рождение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120948" y="3707606"/>
            <a:ext cx="4309142" cy="12876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028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Звезды рождаются в гигантских облаках межзвездного газа и пыли, когда под действием гравитации происходит сжатие и фрагментация этих облаков.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496235" y="4300061"/>
            <a:ext cx="563285" cy="20003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3" name="Shape 9"/>
          <p:cNvSpPr/>
          <p:nvPr/>
        </p:nvSpPr>
        <p:spPr>
          <a:xfrm>
            <a:off x="7134165" y="4129088"/>
            <a:ext cx="362069" cy="362069"/>
          </a:xfrm>
          <a:prstGeom prst="roundRect">
            <a:avLst>
              <a:gd name="adj" fmla="val 80015"/>
            </a:avLst>
          </a:prstGeom>
          <a:solidFill>
            <a:srgbClr val="0A081B"/>
          </a:solidFill>
          <a:ln w="15240">
            <a:solidFill>
              <a:srgbClr val="E0E4E6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247989" y="4126552"/>
            <a:ext cx="134303" cy="301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76"/>
              </a:lnSpc>
              <a:buNone/>
            </a:pPr>
            <a:r>
              <a:rPr lang="en-US" sz="1901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19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8200311" y="4164211"/>
            <a:ext cx="3055518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Эволюция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200311" y="4512231"/>
            <a:ext cx="3786629" cy="1545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28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процессе эволюции звезды проходят различные стадии - от молодых голубых гигантов до старых красных карликов. Этот процесс во многом определяется массой звезды.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6570881" y="5613678"/>
            <a:ext cx="563285" cy="20003"/>
          </a:xfrm>
          <a:prstGeom prst="rect">
            <a:avLst/>
          </a:prstGeom>
          <a:solidFill>
            <a:srgbClr val="37A7E7"/>
          </a:solidFill>
          <a:ln/>
        </p:spPr>
      </p:sp>
      <p:sp>
        <p:nvSpPr>
          <p:cNvPr id="18" name="Shape 14"/>
          <p:cNvSpPr/>
          <p:nvPr/>
        </p:nvSpPr>
        <p:spPr>
          <a:xfrm>
            <a:off x="7134165" y="5442704"/>
            <a:ext cx="362069" cy="362069"/>
          </a:xfrm>
          <a:prstGeom prst="roundRect">
            <a:avLst>
              <a:gd name="adj" fmla="val 80015"/>
            </a:avLst>
          </a:prstGeom>
          <a:solidFill>
            <a:srgbClr val="0A081B"/>
          </a:solidFill>
          <a:ln w="15240">
            <a:solidFill>
              <a:srgbClr val="E0E4E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244536" y="5440169"/>
            <a:ext cx="141327" cy="301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76"/>
              </a:lnSpc>
              <a:buNone/>
            </a:pPr>
            <a:r>
              <a:rPr lang="en-US" sz="1901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19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784976" y="5477827"/>
            <a:ext cx="3645114" cy="3430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80"/>
              </a:lnSpc>
              <a:buNone/>
            </a:pPr>
            <a:r>
              <a:rPr lang="en-US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Конец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120948" y="5825847"/>
            <a:ext cx="4309141" cy="18027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028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Завершающей стадией эволюции звезд может стать взрыв сверхновой, или превращение в нейтронную звезду либо черную дыру, в зависимости от первоначальной массы.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FF9F60-FDB1-4E71-B7FE-850CC81DD509}"/>
              </a:ext>
            </a:extLst>
          </p:cNvPr>
          <p:cNvSpPr txBox="1"/>
          <p:nvPr/>
        </p:nvSpPr>
        <p:spPr>
          <a:xfrm>
            <a:off x="12845144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629722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Разнообразие галактических форм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2573893"/>
            <a:ext cx="27654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Спиральные галактики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24376" y="3490436"/>
            <a:ext cx="27654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Спиральные галактики, такие как Млечный Путь, имеют вращающийся диск со спиральными рукавами, в которых сосредоточены молодые звезды и области звездообразования.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39433" y="2573893"/>
            <a:ext cx="27654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Эллиптические галактики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939433" y="3490436"/>
            <a:ext cx="27654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Эллиптические галактики отличаются более сферической или эллиптической формой и состоят в основном из старых, красных звезд. Они характеризуются более пассивным звездообразованием.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54490" y="2573893"/>
            <a:ext cx="27654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Неправильные галактики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254490" y="3490436"/>
            <a:ext cx="2765465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Неправильные галактики не имеют четкой формы и, как правило, содержат молодые звезды и активные области звездообразования. Их форма часто является результатом взаимодействия с соседними галактиками.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EFEA6-A6B2-467C-8FCB-B18C1415970B}"/>
              </a:ext>
            </a:extLst>
          </p:cNvPr>
          <p:cNvSpPr txBox="1"/>
          <p:nvPr/>
        </p:nvSpPr>
        <p:spPr>
          <a:xfrm>
            <a:off x="12845144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67668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00270" y="2371844"/>
            <a:ext cx="10944873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Взаимодействие галактик и формирование скоплений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305437" y="3577114"/>
            <a:ext cx="19407" cy="4671893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7" name="Shape 3"/>
          <p:cNvSpPr/>
          <p:nvPr/>
        </p:nvSpPr>
        <p:spPr>
          <a:xfrm>
            <a:off x="6595765" y="3863757"/>
            <a:ext cx="544354" cy="19407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8" name="Shape 4"/>
          <p:cNvSpPr/>
          <p:nvPr/>
        </p:nvSpPr>
        <p:spPr>
          <a:xfrm>
            <a:off x="7140119" y="3698557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0A081B"/>
          </a:solidFill>
          <a:ln w="15240">
            <a:solidFill>
              <a:srgbClr val="E0E4E6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264539" y="3684065"/>
            <a:ext cx="100965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819399" y="3732609"/>
            <a:ext cx="3694646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Гравитационное притяжение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369785" y="4311848"/>
            <a:ext cx="4089832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Галактики, движущиеся в космическом пространстве, постоянно взаимодействуют друг с другом посредством гравитационных сил.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490043" y="4641354"/>
            <a:ext cx="544354" cy="19407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3" name="Shape 9"/>
          <p:cNvSpPr/>
          <p:nvPr/>
        </p:nvSpPr>
        <p:spPr>
          <a:xfrm>
            <a:off x="7140119" y="4476155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0A081B"/>
          </a:solidFill>
          <a:ln w="15240">
            <a:solidFill>
              <a:srgbClr val="E0E4E6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250132" y="4472548"/>
            <a:ext cx="12977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8206351" y="4510207"/>
            <a:ext cx="342017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Сближение и слияние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170545" y="4846439"/>
            <a:ext cx="3884670" cy="1492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 временем, близко расположенные галактики могут сближаться, сталкиваться и даже сливаться, формируя новые, более крупные галактические структуры.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6595765" y="6153090"/>
            <a:ext cx="544354" cy="19407"/>
          </a:xfrm>
          <a:prstGeom prst="rect">
            <a:avLst/>
          </a:prstGeom>
          <a:solidFill>
            <a:srgbClr val="37A7E7"/>
          </a:solidFill>
          <a:ln/>
        </p:spPr>
      </p:sp>
      <p:sp>
        <p:nvSpPr>
          <p:cNvPr id="18" name="Shape 14"/>
          <p:cNvSpPr/>
          <p:nvPr/>
        </p:nvSpPr>
        <p:spPr>
          <a:xfrm>
            <a:off x="7140119" y="5987891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0A081B"/>
          </a:solidFill>
          <a:ln w="15240">
            <a:solidFill>
              <a:srgbClr val="E0E4E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246680" y="5984285"/>
            <a:ext cx="13668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819399" y="6021943"/>
            <a:ext cx="3694646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Скопления и сверхскопления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041785" y="6601182"/>
            <a:ext cx="4417832" cy="1492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Этот процесс ведет к образованию галактических скоплений, состоящих из тысяч галактик, и даже сверхскоплений - крупнейших структур во Вселенной.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D921B7-1A89-49E2-BCDB-8284126CD4F3}"/>
              </a:ext>
            </a:extLst>
          </p:cNvPr>
          <p:cNvSpPr txBox="1"/>
          <p:nvPr/>
        </p:nvSpPr>
        <p:spPr>
          <a:xfrm>
            <a:off x="12845144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631984"/>
            <a:ext cx="817971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Ядра галактик и активность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1659612"/>
            <a:ext cx="2979063" cy="5937885"/>
          </a:xfrm>
          <a:prstGeom prst="roundRect">
            <a:avLst>
              <a:gd name="adj" fmla="val 1342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69406" y="1904643"/>
            <a:ext cx="24890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Активные ядра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69406" y="2385060"/>
            <a:ext cx="2489002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Центральные области многих галактик, так называемые активные ядра, характеризуются сильным излучением и высокой активностью, что часто связано с наличием массивных черных дыр.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825609" y="1659612"/>
            <a:ext cx="2979063" cy="5937885"/>
          </a:xfrm>
          <a:prstGeom prst="roundRect">
            <a:avLst>
              <a:gd name="adj" fmla="val 1342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70640" y="1904643"/>
            <a:ext cx="24890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Квазары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70640" y="2385060"/>
            <a:ext cx="248900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Самые яркие и активные ядра галактик называются квазарами. Они являются одними из самых ярких объектов во Вселенной и играют важную роль в ее эволюции.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026843" y="1659612"/>
            <a:ext cx="2979063" cy="5937885"/>
          </a:xfrm>
          <a:prstGeom prst="roundRect">
            <a:avLst>
              <a:gd name="adj" fmla="val 13426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71873" y="1904643"/>
            <a:ext cx="248900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Галактическая эволюция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71873" y="2732246"/>
            <a:ext cx="2489002" cy="462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Процессы, происходящие в активных ядрах галактик, оказывают значительное влияние на их дальнейшую эволюцию, включая звездообразование, формирование структур и взаимодействие с окружающей средой.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1E238-66B3-4662-ABF5-2CD357CF203A}"/>
              </a:ext>
            </a:extLst>
          </p:cNvPr>
          <p:cNvSpPr txBox="1"/>
          <p:nvPr/>
        </p:nvSpPr>
        <p:spPr>
          <a:xfrm>
            <a:off x="12845144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025485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Загадочные квазары и их роль во Вселенной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858572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35250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Наблюдения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005501"/>
            <a:ext cx="290500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Квазары - одни из самых удаленных и ярких объектов во Вселенной, поэтому их изучение с помощью мощных телескопов является важной задачей современной астрономии.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858572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35250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Черные дыры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4005501"/>
            <a:ext cx="2905006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Считается, что квазары являются свидетельством существования сверхмассивных черных дыр в центрах галактик, которые поглощают окружающее вещество и высвобождают огромное количество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858572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35250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Ранняя Вселенная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4005501"/>
            <a:ext cx="290512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Квазары, наблюдаемые на больших расстояниях, позволяют ученым заглянуть в глубокое прошлое Вселенной и изучать процессы, происходившие на ранних этапах ее эволюции.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007F1C-53A6-4362-BFF3-A73930261441}"/>
              </a:ext>
            </a:extLst>
          </p:cNvPr>
          <p:cNvSpPr txBox="1"/>
          <p:nvPr/>
        </p:nvSpPr>
        <p:spPr>
          <a:xfrm>
            <a:off x="12845144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692229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Понимание пространственной структуры Вселенной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376" y="2414230"/>
            <a:ext cx="3127177" cy="8886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846546" y="3636169"/>
            <a:ext cx="26828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Наблюдения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846546" y="4116586"/>
            <a:ext cx="268283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Современные астрономические наблюдения, включая измерения красных смещений галактик, позволили получить трехмерную карту распределения галактик во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552" y="2414230"/>
            <a:ext cx="3127177" cy="8886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73723" y="3636169"/>
            <a:ext cx="26828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Структуры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973723" y="4116586"/>
            <a:ext cx="268283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Эта карта показывает, что галактики распределены неравномерно, образуя сложную сеть нитей, пустот и скоплений, отражающих фундаментальную структуру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729" y="2414230"/>
            <a:ext cx="3127296" cy="8886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100899" y="3636169"/>
            <a:ext cx="26829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Тёмная материя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9100899" y="4116586"/>
            <a:ext cx="2682954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Наличие темной материи, которая доминирует в общей массе Вселенной, играет ключевую роль в формировании этой крупномасштабной структуры.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3D5FD-BDBA-4987-8D19-71B21E1113E2}"/>
              </a:ext>
            </a:extLst>
          </p:cNvPr>
          <p:cNvSpPr txBox="1"/>
          <p:nvPr/>
        </p:nvSpPr>
        <p:spPr>
          <a:xfrm>
            <a:off x="12845144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720</Words>
  <Application>Microsoft Office PowerPoint</Application>
  <PresentationFormat>Произвольный</PresentationFormat>
  <Paragraphs>82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2024-04-17T12:24:31Z</dcterms:created>
  <dcterms:modified xsi:type="dcterms:W3CDTF">2024-04-17T12:33:42Z</dcterms:modified>
</cp:coreProperties>
</file>