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41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-5090"/>
            <a:ext cx="7315199" cy="2367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118"/>
              </a:lnSpc>
              <a:buNone/>
            </a:pPr>
            <a:r>
              <a:rPr lang="en-US" sz="4894" kern="0" spc="-147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Человек и природа - презентация для урока географии в 7 классе</a:t>
            </a:r>
            <a:endParaRPr lang="en-US" sz="48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2451307"/>
            <a:ext cx="7315199" cy="1663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70"/>
              </a:lnSpc>
              <a:buNone/>
            </a:pPr>
            <a:r>
              <a:rPr lang="en-US" sz="1419" kern="0" spc="-2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Неразрывная связь между человеком и природой - это фундаментальная концепция, которую необходимо понять для обеспечения устойчивого развития нашей планеты. В ходе этой презентации мы рассмотрим роль природы в жизни человека, влияние человеческой деятельности на окружающую среду, а также концепцию экологического мышления и ответственности за будущее нашей планеты.</a:t>
            </a:r>
            <a:endParaRPr lang="en-US" sz="14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435CF-9210-4BAD-B2F5-D82F5AA01347}"/>
              </a:ext>
            </a:extLst>
          </p:cNvPr>
          <p:cNvSpPr txBox="1"/>
          <p:nvPr/>
        </p:nvSpPr>
        <p:spPr>
          <a:xfrm>
            <a:off x="7315201" y="464257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7 классе по теме: "Взаимодействие человека и природы"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1BF44-79EB-4A71-AD24-50D2A8B11C2F}"/>
              </a:ext>
            </a:extLst>
          </p:cNvPr>
          <p:cNvSpPr txBox="1"/>
          <p:nvPr/>
        </p:nvSpPr>
        <p:spPr>
          <a:xfrm>
            <a:off x="130628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37905"/>
            <a:ext cx="918281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Роль природы в жизни человека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53912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7" name="Text 4"/>
          <p:cNvSpPr/>
          <p:nvPr/>
        </p:nvSpPr>
        <p:spPr>
          <a:xfrm>
            <a:off x="988100" y="2580799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61544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Ресурсы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095863"/>
            <a:ext cx="38200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Природа предоставляет человеку жизненно важные ресурсы, такие как вода, воздух, пища, энергия и сырье для производства. Эти ресурсы являются основой для нашего выживания и благополучия.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253912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11" name="Text 8"/>
          <p:cNvSpPr/>
          <p:nvPr/>
        </p:nvSpPr>
        <p:spPr>
          <a:xfrm>
            <a:off x="5752386" y="2580799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2615446"/>
            <a:ext cx="379892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Средства к существованию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3095863"/>
            <a:ext cx="38200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Многие люди напрямую зависят от природы, занимаясь сельским хозяйством, рыболовством, лесным хозяйством и другими видами деятельности, связанными с природными ресурсами.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62403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15" name="Text 12"/>
          <p:cNvSpPr/>
          <p:nvPr/>
        </p:nvSpPr>
        <p:spPr>
          <a:xfrm>
            <a:off x="988100" y="5665708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5700355"/>
            <a:ext cx="50652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Духовное и эстетическое значение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18077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Природа также играет важную роль в духовном и эстетическом благополучии человека, предоставляя возможности для отдыха, релаксации и вдохновения.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D09848-5F12-49E2-BF1F-15A34A12B0D4}"/>
              </a:ext>
            </a:extLst>
          </p:cNvPr>
          <p:cNvSpPr txBox="1"/>
          <p:nvPr/>
        </p:nvSpPr>
        <p:spPr>
          <a:xfrm>
            <a:off x="130628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8107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Влияние человека на окружающую среду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92524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Загрязнение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494603"/>
            <a:ext cx="3156347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Деятельность человека, такая как промышленное производство, транспорт и бытовое потребление, приводит к загрязнению воздуха, воды и почвы. Это оказывает негативное влияние на природные экосистемы и здоровье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2925247"/>
            <a:ext cx="284916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Истощение ресурсов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494603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Чрезмерное потребление природных ресурсов человеком, таких как ископаемое топливо, лесные ресурсы и пресная вода, приводит к их истощению и ставит под угрозу будущее поколений.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2925247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Утрата биоразнообразия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841790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Человеческая деятельность, такая как распространение инвазивных видов, уничтожение естественных местообитаний и изменение климата, приводит к сокращению численности и исчезновению многих видов растений и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FF17B7-1378-42FE-93D1-1E5251BABA4C}"/>
              </a:ext>
            </a:extLst>
          </p:cNvPr>
          <p:cNvSpPr txBox="1"/>
          <p:nvPr/>
        </p:nvSpPr>
        <p:spPr>
          <a:xfrm>
            <a:off x="130628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838"/>
          </a:xfrm>
          <a:prstGeom prst="rect">
            <a:avLst/>
          </a:prstGeom>
          <a:solidFill>
            <a:srgbClr val="212121"/>
          </a:solidFill>
          <a:ln/>
        </p:spPr>
      </p:sp>
      <p:sp>
        <p:nvSpPr>
          <p:cNvPr id="4" name="Text 2"/>
          <p:cNvSpPr/>
          <p:nvPr/>
        </p:nvSpPr>
        <p:spPr>
          <a:xfrm>
            <a:off x="3017044" y="497681"/>
            <a:ext cx="8596313" cy="1131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53"/>
              </a:lnSpc>
              <a:buNone/>
            </a:pPr>
            <a:r>
              <a:rPr lang="en-US" sz="3563" kern="0" spc="-107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Понятие природопользования и его значение</a:t>
            </a:r>
            <a:endParaRPr lang="en-US" sz="3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017044" y="1990725"/>
            <a:ext cx="4207669" cy="2780228"/>
          </a:xfrm>
          <a:prstGeom prst="roundRect">
            <a:avLst>
              <a:gd name="adj" fmla="val 3906"/>
            </a:avLst>
          </a:prstGeom>
          <a:solidFill>
            <a:srgbClr val="0F0F0F"/>
          </a:solidFill>
          <a:ln/>
        </p:spPr>
      </p:sp>
      <p:sp>
        <p:nvSpPr>
          <p:cNvPr id="6" name="Text 4"/>
          <p:cNvSpPr/>
          <p:nvPr/>
        </p:nvSpPr>
        <p:spPr>
          <a:xfrm>
            <a:off x="3198019" y="2171700"/>
            <a:ext cx="2262188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kern="0" spc="-53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Определение</a:t>
            </a:r>
            <a:endParaRPr lang="en-US" sz="17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198019" y="2563058"/>
            <a:ext cx="3845719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kern="0" spc="-29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Природопользование - это система мероприятий, направленных на использование природных ресурсов для удовлетворения потребностей человека. Это включает в себя как извлечение ресурсов, так и их сохранение и восстановление.</a:t>
            </a:r>
            <a:endParaRPr lang="en-US" sz="1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05688" y="1990725"/>
            <a:ext cx="4207669" cy="2780228"/>
          </a:xfrm>
          <a:prstGeom prst="roundRect">
            <a:avLst>
              <a:gd name="adj" fmla="val 3906"/>
            </a:avLst>
          </a:prstGeom>
          <a:solidFill>
            <a:srgbClr val="0F0F0F"/>
          </a:solidFill>
          <a:ln/>
        </p:spPr>
      </p:sp>
      <p:sp>
        <p:nvSpPr>
          <p:cNvPr id="9" name="Text 7"/>
          <p:cNvSpPr/>
          <p:nvPr/>
        </p:nvSpPr>
        <p:spPr>
          <a:xfrm>
            <a:off x="7586663" y="2171700"/>
            <a:ext cx="2262188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kern="0" spc="-53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Важность</a:t>
            </a:r>
            <a:endParaRPr lang="en-US" sz="17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86663" y="2563058"/>
            <a:ext cx="3845719" cy="2026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kern="0" spc="-29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Рациональное природопользование имеет решающее значение для обеспечения устойчивого развития и сохранения окружающей среды для будущих поколений. Это позволяет удовлетворять текущие потребности, не нанося ущерба природным системам.</a:t>
            </a:r>
            <a:endParaRPr lang="en-US" sz="1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017044" y="4951928"/>
            <a:ext cx="4207669" cy="2780228"/>
          </a:xfrm>
          <a:prstGeom prst="roundRect">
            <a:avLst>
              <a:gd name="adj" fmla="val 3906"/>
            </a:avLst>
          </a:prstGeom>
          <a:solidFill>
            <a:srgbClr val="0F0F0F"/>
          </a:solidFill>
          <a:ln/>
        </p:spPr>
      </p:sp>
      <p:sp>
        <p:nvSpPr>
          <p:cNvPr id="12" name="Text 10"/>
          <p:cNvSpPr/>
          <p:nvPr/>
        </p:nvSpPr>
        <p:spPr>
          <a:xfrm>
            <a:off x="3198019" y="5132903"/>
            <a:ext cx="2262188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kern="0" spc="-53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Принципы</a:t>
            </a:r>
            <a:endParaRPr lang="en-US" sz="17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198019" y="5524262"/>
            <a:ext cx="3845719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kern="0" spc="-29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Основными принципами природопользования являются: сохранение природных ресурсов, минимизация негативного воздействия на окружающую среду, комплексное использование ресурсов и внедрение экологически чистых технологий.</a:t>
            </a:r>
            <a:endParaRPr lang="en-US" sz="1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05688" y="4951928"/>
            <a:ext cx="4207669" cy="2780228"/>
          </a:xfrm>
          <a:prstGeom prst="roundRect">
            <a:avLst>
              <a:gd name="adj" fmla="val 3906"/>
            </a:avLst>
          </a:prstGeom>
          <a:solidFill>
            <a:srgbClr val="0F0F0F"/>
          </a:solidFill>
          <a:ln/>
        </p:spPr>
      </p:sp>
      <p:sp>
        <p:nvSpPr>
          <p:cNvPr id="15" name="Text 13"/>
          <p:cNvSpPr/>
          <p:nvPr/>
        </p:nvSpPr>
        <p:spPr>
          <a:xfrm>
            <a:off x="7586663" y="5132903"/>
            <a:ext cx="2262188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7"/>
              </a:lnSpc>
              <a:buNone/>
            </a:pPr>
            <a:r>
              <a:rPr lang="en-US" sz="1781" kern="0" spc="-53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Примеры</a:t>
            </a:r>
            <a:endParaRPr lang="en-US" sz="17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86663" y="5524262"/>
            <a:ext cx="3845719" cy="2026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425" kern="0" spc="-29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Примерами рационального природопользования могут быть: использование возобновляемых источников энергии, внедрение системы переработки отходов, применение технологий энергосбережения и экологического строительства.</a:t>
            </a:r>
            <a:endParaRPr lang="en-US" sz="1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DF897-ED31-4DBA-A8F0-697D15A9EC5A}"/>
              </a:ext>
            </a:extLst>
          </p:cNvPr>
          <p:cNvSpPr txBox="1"/>
          <p:nvPr/>
        </p:nvSpPr>
        <p:spPr>
          <a:xfrm>
            <a:off x="130628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1085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304342" y="2575203"/>
            <a:ext cx="5293757" cy="5276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155"/>
              </a:lnSpc>
              <a:buNone/>
            </a:pPr>
            <a:r>
              <a:rPr lang="en-US" sz="3324" kern="0" spc="-10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Экологическое мышление</a:t>
            </a:r>
            <a:endParaRPr lang="en-US" sz="3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298293" y="3356134"/>
            <a:ext cx="33695" cy="4409956"/>
          </a:xfrm>
          <a:prstGeom prst="rect">
            <a:avLst/>
          </a:prstGeom>
          <a:solidFill>
            <a:srgbClr val="7F9919"/>
          </a:solidFill>
          <a:ln/>
        </p:spPr>
      </p:sp>
      <p:sp>
        <p:nvSpPr>
          <p:cNvPr id="7" name="Shape 4"/>
          <p:cNvSpPr/>
          <p:nvPr/>
        </p:nvSpPr>
        <p:spPr>
          <a:xfrm>
            <a:off x="6534090" y="3661112"/>
            <a:ext cx="591026" cy="33695"/>
          </a:xfrm>
          <a:prstGeom prst="rect">
            <a:avLst/>
          </a:prstGeom>
          <a:solidFill>
            <a:srgbClr val="7F9919"/>
          </a:solidFill>
          <a:ln/>
        </p:spPr>
      </p:sp>
      <p:sp>
        <p:nvSpPr>
          <p:cNvPr id="8" name="Shape 5"/>
          <p:cNvSpPr/>
          <p:nvPr/>
        </p:nvSpPr>
        <p:spPr>
          <a:xfrm>
            <a:off x="7125117" y="3488055"/>
            <a:ext cx="379928" cy="379928"/>
          </a:xfrm>
          <a:prstGeom prst="roundRect">
            <a:avLst>
              <a:gd name="adj" fmla="val 26670"/>
            </a:avLst>
          </a:prstGeom>
          <a:solidFill>
            <a:srgbClr val="0F0F0F"/>
          </a:solidFill>
          <a:ln/>
        </p:spPr>
      </p:sp>
      <p:sp>
        <p:nvSpPr>
          <p:cNvPr id="9" name="Text 6"/>
          <p:cNvSpPr/>
          <p:nvPr/>
        </p:nvSpPr>
        <p:spPr>
          <a:xfrm>
            <a:off x="7242870" y="3519607"/>
            <a:ext cx="144423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3"/>
              </a:lnSpc>
              <a:buNone/>
            </a:pPr>
            <a:r>
              <a:rPr lang="en-US" sz="1995" kern="0" spc="-6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1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275415" y="3524964"/>
            <a:ext cx="2110859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078"/>
              </a:lnSpc>
              <a:buNone/>
            </a:pPr>
            <a:r>
              <a:rPr lang="en-US" sz="1662" kern="0" spc="-5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Осознание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304342" y="3890129"/>
            <a:ext cx="3081933" cy="1350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28"/>
              </a:lnSpc>
              <a:buNone/>
            </a:pPr>
            <a:r>
              <a:rPr lang="en-US" sz="1330" kern="0" spc="-27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Первым шагом к экологическому мышлению является осознание важности сохранения окружающей среды и понимание того, что наши действия оказывают на нее влияние.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505045" y="4505385"/>
            <a:ext cx="591026" cy="33695"/>
          </a:xfrm>
          <a:prstGeom prst="rect">
            <a:avLst/>
          </a:prstGeom>
          <a:solidFill>
            <a:srgbClr val="7F9919"/>
          </a:solidFill>
          <a:ln/>
        </p:spPr>
      </p:sp>
      <p:sp>
        <p:nvSpPr>
          <p:cNvPr id="13" name="Shape 10"/>
          <p:cNvSpPr/>
          <p:nvPr/>
        </p:nvSpPr>
        <p:spPr>
          <a:xfrm>
            <a:off x="7125117" y="4332327"/>
            <a:ext cx="379928" cy="379928"/>
          </a:xfrm>
          <a:prstGeom prst="roundRect">
            <a:avLst>
              <a:gd name="adj" fmla="val 26670"/>
            </a:avLst>
          </a:prstGeom>
          <a:solidFill>
            <a:srgbClr val="0F0F0F"/>
          </a:solidFill>
          <a:ln/>
        </p:spPr>
      </p:sp>
      <p:sp>
        <p:nvSpPr>
          <p:cNvPr id="14" name="Text 11"/>
          <p:cNvSpPr/>
          <p:nvPr/>
        </p:nvSpPr>
        <p:spPr>
          <a:xfrm>
            <a:off x="7242870" y="4363879"/>
            <a:ext cx="144423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3"/>
              </a:lnSpc>
              <a:buNone/>
            </a:pPr>
            <a:r>
              <a:rPr lang="en-US" sz="1995" kern="0" spc="-6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2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243888" y="4369237"/>
            <a:ext cx="2110859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8"/>
              </a:lnSpc>
              <a:buNone/>
            </a:pPr>
            <a:r>
              <a:rPr lang="en-US" sz="1662" kern="0" spc="-5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Ответственность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243888" y="4734401"/>
            <a:ext cx="3082052" cy="16202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8"/>
              </a:lnSpc>
              <a:buNone/>
            </a:pPr>
            <a:r>
              <a:rPr lang="en-US" sz="1330" kern="0" spc="-27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Следующим этапом является принятие личной ответственности за состояние окружающей среды и готовность к изменению собственного поведения в пользу более экологичного образа жизни.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534090" y="5882938"/>
            <a:ext cx="591026" cy="33695"/>
          </a:xfrm>
          <a:prstGeom prst="rect">
            <a:avLst/>
          </a:prstGeom>
          <a:solidFill>
            <a:srgbClr val="7F9919"/>
          </a:solidFill>
          <a:ln/>
        </p:spPr>
      </p:sp>
      <p:sp>
        <p:nvSpPr>
          <p:cNvPr id="18" name="Shape 15"/>
          <p:cNvSpPr/>
          <p:nvPr/>
        </p:nvSpPr>
        <p:spPr>
          <a:xfrm>
            <a:off x="7125117" y="5709880"/>
            <a:ext cx="379928" cy="379928"/>
          </a:xfrm>
          <a:prstGeom prst="roundRect">
            <a:avLst>
              <a:gd name="adj" fmla="val 26670"/>
            </a:avLst>
          </a:prstGeom>
          <a:solidFill>
            <a:srgbClr val="0F0F0F"/>
          </a:solidFill>
          <a:ln/>
        </p:spPr>
      </p:sp>
      <p:sp>
        <p:nvSpPr>
          <p:cNvPr id="19" name="Text 16"/>
          <p:cNvSpPr/>
          <p:nvPr/>
        </p:nvSpPr>
        <p:spPr>
          <a:xfrm>
            <a:off x="7242870" y="5741432"/>
            <a:ext cx="144423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3"/>
              </a:lnSpc>
              <a:buNone/>
            </a:pPr>
            <a:r>
              <a:rPr lang="en-US" sz="1995" kern="0" spc="-6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3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4275415" y="5746790"/>
            <a:ext cx="2110859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078"/>
              </a:lnSpc>
              <a:buNone/>
            </a:pPr>
            <a:r>
              <a:rPr lang="en-US" sz="1662" kern="0" spc="-5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Вовлечение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3304342" y="6111954"/>
            <a:ext cx="3081933" cy="13501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28"/>
              </a:lnSpc>
              <a:buNone/>
            </a:pPr>
            <a:r>
              <a:rPr lang="en-US" sz="1330" kern="0" spc="-27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 также активно участвовать в природоохранных мероприятиях, поддерживать экологические инициативы и вносить свой вклад в решение экологических проблем.</a:t>
            </a:r>
            <a:endParaRPr lang="en-US" sz="13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B27624-3127-4C73-9D0C-A012836F1637}"/>
              </a:ext>
            </a:extLst>
          </p:cNvPr>
          <p:cNvSpPr txBox="1"/>
          <p:nvPr/>
        </p:nvSpPr>
        <p:spPr>
          <a:xfrm>
            <a:off x="130628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87403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Сравнение воздействия человека в разных странах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596039"/>
            <a:ext cx="3518059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0163" y="381797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Развитые страны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260163" y="4298394"/>
            <a:ext cx="307371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Высокий уровень индустриализации, потребления и образования отходов в развитых странах приводит к значительному негативному воздействию на окружающую среду.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52" y="2596039"/>
            <a:ext cx="3518178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78222" y="3817977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Развивающиеся страны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778222" y="4645581"/>
            <a:ext cx="307383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развивающихся странах быстрая индустриализация, рост населения и недостаток инфраструктуры часто ведут к более интенсивному загрязнению и истощению природных ресурсов.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229" y="2596039"/>
            <a:ext cx="3518178" cy="8886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296400" y="3817977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Необходимость сотрудничества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9296400" y="4645581"/>
            <a:ext cx="307383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Решение глобальных экологических проблем требует международного сотрудничества и объединения усилий всех стран, независимо от уровня их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32F778-6EB5-4AD5-8F88-DCBE00CFA3EA}"/>
              </a:ext>
            </a:extLst>
          </p:cNvPr>
          <p:cNvSpPr txBox="1"/>
          <p:nvPr/>
        </p:nvSpPr>
        <p:spPr>
          <a:xfrm>
            <a:off x="130628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8088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Наша ответственность за будущее планеты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213973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88048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Сохранение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360902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Мы должны бережно относиться к природным ресурсам и стремиться к их сохранению для будущих поколений.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3213973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88048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Осознанность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9881" y="4360902"/>
            <a:ext cx="238863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Каждый из нас должен быть осознан в своих действиях и понимать их последствия для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3213973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880485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Вовлеченность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4360902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Активное участие и вовлеченность в природоохранные инициативы являются ключом к решению экологических проблем.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3213973"/>
            <a:ext cx="444341" cy="4443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880485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203656" y="4360902"/>
            <a:ext cx="238875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Мы несем коллективную ответственность за будущее нашей планеты и должны принимать меры для ее защиты.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D1E8D1-0287-4724-AD12-A704E11386C4}"/>
              </a:ext>
            </a:extLst>
          </p:cNvPr>
          <p:cNvSpPr txBox="1"/>
          <p:nvPr/>
        </p:nvSpPr>
        <p:spPr>
          <a:xfrm>
            <a:off x="130628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35708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384709"/>
            <a:ext cx="74776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Взаимосвязь между человеком и природой является фундаментальной для нашего существования. Понимание этой связи и принятие ответственности за наше воздействие на окружающую среду - ключ к обеспечению устойчивого будущего для нашей планеты. Через осознание, ответственность и вовлеченность каждого из нас мы можем внести свой вклад в сохранение природных ресурсов и защиту окружающей среды для нынешнего и будущих поколений.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990A9-F09D-4070-9C8D-B75199608E08}"/>
              </a:ext>
            </a:extLst>
          </p:cNvPr>
          <p:cNvSpPr txBox="1"/>
          <p:nvPr/>
        </p:nvSpPr>
        <p:spPr>
          <a:xfrm>
            <a:off x="130628" y="762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715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2024-04-11T11:19:27Z</dcterms:created>
  <dcterms:modified xsi:type="dcterms:W3CDTF">2024-04-11T11:24:13Z</dcterms:modified>
</cp:coreProperties>
</file>