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85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15137"/>
            <a:ext cx="7315199" cy="33158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Будьте вежливы - презентация для классного часа в 10 классе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3371388"/>
            <a:ext cx="731519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Эта презентация посвящена важности вежливости в обществе и межличностных отношениях. Мы рассмотрим основные принципы вежливого поведения и роль эмпатии в общении, проведем практические упражнения и анализ кейсов. В конце, подведем итоги и сделаем заключение.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AA1AE-C359-4BF6-B82D-7E282F976B36}"/>
              </a:ext>
            </a:extLst>
          </p:cNvPr>
          <p:cNvSpPr txBox="1"/>
          <p:nvPr/>
        </p:nvSpPr>
        <p:spPr>
          <a:xfrm>
            <a:off x="7315201" y="5503797"/>
            <a:ext cx="73151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10 классе по теме: "Будьте вежливы"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CCAF32-3063-4E85-9F21-902B2C2E2061}"/>
              </a:ext>
            </a:extLst>
          </p:cNvPr>
          <p:cNvSpPr txBox="1"/>
          <p:nvPr/>
        </p:nvSpPr>
        <p:spPr>
          <a:xfrm>
            <a:off x="76201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471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51165" y="2994779"/>
            <a:ext cx="8903732" cy="6135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32"/>
              </a:lnSpc>
              <a:buNone/>
            </a:pPr>
            <a:r>
              <a:rPr lang="en-US" sz="3866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Вступление и цели классного часа</a:t>
            </a:r>
            <a:endParaRPr lang="en-US" sz="38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926199" y="3902869"/>
            <a:ext cx="39172" cy="3786664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7" name="Shape 4"/>
          <p:cNvSpPr/>
          <p:nvPr/>
        </p:nvSpPr>
        <p:spPr>
          <a:xfrm>
            <a:off x="3166646" y="4257496"/>
            <a:ext cx="687229" cy="39172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8" name="Shape 5"/>
          <p:cNvSpPr/>
          <p:nvPr/>
        </p:nvSpPr>
        <p:spPr>
          <a:xfrm>
            <a:off x="2724805" y="4056221"/>
            <a:ext cx="441841" cy="441841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9" name="Text 6"/>
          <p:cNvSpPr/>
          <p:nvPr/>
        </p:nvSpPr>
        <p:spPr>
          <a:xfrm>
            <a:off x="2878634" y="4093012"/>
            <a:ext cx="134064" cy="368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9"/>
              </a:lnSpc>
              <a:buNone/>
            </a:pPr>
            <a:r>
              <a:rPr lang="en-US" sz="2319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1</a:t>
            </a:r>
            <a:endParaRPr lang="en-US" sz="2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4025741" y="4099203"/>
            <a:ext cx="2454712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6"/>
              </a:lnSpc>
              <a:buNone/>
            </a:pPr>
            <a:r>
              <a:rPr lang="en-US" sz="1933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Знакомство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4025741" y="4523780"/>
            <a:ext cx="7953375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4"/>
              </a:lnSpc>
              <a:buNone/>
            </a:pPr>
            <a:r>
              <a:rPr lang="en-US" sz="1546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Начнем классный час с знакомства и объяснения целей встречи.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3166646" y="5585162"/>
            <a:ext cx="687229" cy="39172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13" name="Shape 10"/>
          <p:cNvSpPr/>
          <p:nvPr/>
        </p:nvSpPr>
        <p:spPr>
          <a:xfrm>
            <a:off x="2724805" y="5383887"/>
            <a:ext cx="441841" cy="441841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4" name="Text 11"/>
          <p:cNvSpPr/>
          <p:nvPr/>
        </p:nvSpPr>
        <p:spPr>
          <a:xfrm>
            <a:off x="2846725" y="5420678"/>
            <a:ext cx="197882" cy="368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9"/>
              </a:lnSpc>
              <a:buNone/>
            </a:pPr>
            <a:r>
              <a:rPr lang="en-US" sz="2319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2</a:t>
            </a:r>
            <a:endParaRPr lang="en-US" sz="2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025741" y="5426869"/>
            <a:ext cx="3403044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6"/>
              </a:lnSpc>
              <a:buNone/>
            </a:pPr>
            <a:r>
              <a:rPr lang="en-US" sz="1933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Определение вежливости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025741" y="5851446"/>
            <a:ext cx="7953375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4"/>
              </a:lnSpc>
              <a:buNone/>
            </a:pPr>
            <a:r>
              <a:rPr lang="en-US" sz="1546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Обсудим, что такое вежливость и почему она важна в общении.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3166646" y="6912828"/>
            <a:ext cx="687229" cy="39172"/>
          </a:xfrm>
          <a:prstGeom prst="rect">
            <a:avLst/>
          </a:prstGeom>
          <a:solidFill>
            <a:srgbClr val="CCCCCB"/>
          </a:solidFill>
          <a:ln/>
        </p:spPr>
      </p:sp>
      <p:sp>
        <p:nvSpPr>
          <p:cNvPr id="18" name="Shape 15"/>
          <p:cNvSpPr/>
          <p:nvPr/>
        </p:nvSpPr>
        <p:spPr>
          <a:xfrm>
            <a:off x="2724805" y="6711553"/>
            <a:ext cx="441841" cy="441841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9" name="Text 16"/>
          <p:cNvSpPr/>
          <p:nvPr/>
        </p:nvSpPr>
        <p:spPr>
          <a:xfrm>
            <a:off x="2847320" y="6748343"/>
            <a:ext cx="196691" cy="368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99"/>
              </a:lnSpc>
              <a:buNone/>
            </a:pPr>
            <a:r>
              <a:rPr lang="en-US" sz="2319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3</a:t>
            </a:r>
            <a:endParaRPr lang="en-US" sz="2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4025741" y="6754535"/>
            <a:ext cx="2454712" cy="3068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6"/>
              </a:lnSpc>
              <a:buNone/>
            </a:pPr>
            <a:r>
              <a:rPr lang="en-US" sz="1933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Цели</a:t>
            </a:r>
            <a:endParaRPr lang="en-US" sz="19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025741" y="7179112"/>
            <a:ext cx="7953375" cy="3140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74"/>
              </a:lnSpc>
              <a:buNone/>
            </a:pPr>
            <a:r>
              <a:rPr lang="en-US" sz="1546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Продемонстрируем цели классного часа и то, что ученики могут извлечь из него.</a:t>
            </a:r>
            <a:endParaRPr lang="en-US" sz="15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A3D112-030F-4BAE-9B22-5B6EAA3E8A77}"/>
              </a:ext>
            </a:extLst>
          </p:cNvPr>
          <p:cNvSpPr txBox="1"/>
          <p:nvPr/>
        </p:nvSpPr>
        <p:spPr>
          <a:xfrm>
            <a:off x="76201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35028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Значение вежливости в обществе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490799" y="324588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7" name="Text 4"/>
          <p:cNvSpPr/>
          <p:nvPr/>
        </p:nvSpPr>
        <p:spPr>
          <a:xfrm>
            <a:off x="4664869" y="3287554"/>
            <a:ext cx="1516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212913" y="3322201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Создание позитивной атмосферы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212913" y="4149804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Вежливое общение способствует созданию позитивной атмосферы в школе и обществе.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255085" y="324588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1" name="Text 8"/>
          <p:cNvSpPr/>
          <p:nvPr/>
        </p:nvSpPr>
        <p:spPr>
          <a:xfrm>
            <a:off x="9393079" y="3287554"/>
            <a:ext cx="22395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977199" y="332220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Уважение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977199" y="3802618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Оно является проявлением уважения к другим людям и их чувствам.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4490799" y="561177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AEAEA"/>
          </a:solidFill>
          <a:ln/>
        </p:spPr>
      </p:sp>
      <p:sp>
        <p:nvSpPr>
          <p:cNvPr id="15" name="Text 12"/>
          <p:cNvSpPr/>
          <p:nvPr/>
        </p:nvSpPr>
        <p:spPr>
          <a:xfrm>
            <a:off x="4629388" y="5653445"/>
            <a:ext cx="22264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212913" y="568809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Самочувствие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212913" y="6168509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Вежливость делает нас более уверенными и комфортными во взаимодействии с окружающими.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611717-5773-44A0-958F-6C2C7F9B4ACD}"/>
              </a:ext>
            </a:extLst>
          </p:cNvPr>
          <p:cNvSpPr txBox="1"/>
          <p:nvPr/>
        </p:nvSpPr>
        <p:spPr>
          <a:xfrm>
            <a:off x="76201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87368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Основные правила вежливого поведения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81785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Соблюдение личной гигиены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4734401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Чистота и опрятность являются проявлением уважения к себе и окружающим.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381785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Акцент на позитив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4387215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Избегаем негативных высказываний и поддерживаем позитивный настрой.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3817858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Слушание с вниманием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4734401"/>
            <a:ext cx="315634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Важно проявлять внимание к собеседнику и быть готовым выслушать.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9849FC-5DC5-449E-ABA4-4B3E68F1D4FC}"/>
              </a:ext>
            </a:extLst>
          </p:cNvPr>
          <p:cNvSpPr txBox="1"/>
          <p:nvPr/>
        </p:nvSpPr>
        <p:spPr>
          <a:xfrm>
            <a:off x="76201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13930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Роль эмпатии в межличностных отношениях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3747016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Сопереживание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893945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Понимание и сопереживание чувствам других создает доверие и укрепляет отношения.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3747016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Доброта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489394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Проявление доброты и заботы о других укрепляет общение и межличностные связи.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3747016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413528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Понимание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4893945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Умение поставить себя на место другого помогает избежать конфликтов и недопонимания.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DCED2-45D0-466C-A8F8-7BECB82A8BF8}"/>
              </a:ext>
            </a:extLst>
          </p:cNvPr>
          <p:cNvSpPr txBox="1"/>
          <p:nvPr/>
        </p:nvSpPr>
        <p:spPr>
          <a:xfrm>
            <a:off x="76201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8556" y="607576"/>
            <a:ext cx="9315688" cy="13811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7"/>
              </a:lnSpc>
              <a:buNone/>
            </a:pPr>
            <a:r>
              <a:rPr lang="en-US" sz="4350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Практические упражнения и ролевые игры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" y="2320052"/>
            <a:ext cx="1104781" cy="17677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4688" y="2540913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Ролевые игры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4688" y="3018711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Стимулируем межличностное взаимодействие через ролевые ситуации.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6" y="4087773"/>
            <a:ext cx="1104781" cy="176772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4688" y="4308634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Кейсы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4688" y="4786432"/>
            <a:ext cx="7879556" cy="7069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Рассматриваем реальные ситуации и ищем варианты вежливого поведения.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556" y="5855494"/>
            <a:ext cx="1104781" cy="176772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4688" y="6076355"/>
            <a:ext cx="2762131" cy="345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9"/>
              </a:lnSpc>
              <a:buNone/>
            </a:pPr>
            <a:r>
              <a:rPr lang="en-US" sz="2175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Упражнения</a:t>
            </a:r>
            <a:endParaRPr lang="en-US" sz="21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264688" y="6554153"/>
            <a:ext cx="7879556" cy="353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84"/>
              </a:lnSpc>
              <a:buNone/>
            </a:pPr>
            <a:r>
              <a:rPr lang="en-US" sz="174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Проведем упражнения по развитию навыков вежливого общения.</a:t>
            </a:r>
            <a:endParaRPr lang="en-US" sz="17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4C86B3-97FE-4A05-A9CB-9757BAF4A1D0}"/>
              </a:ext>
            </a:extLst>
          </p:cNvPr>
          <p:cNvSpPr txBox="1"/>
          <p:nvPr/>
        </p:nvSpPr>
        <p:spPr>
          <a:xfrm>
            <a:off x="76201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0388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57820" y="3056215"/>
            <a:ext cx="9514761" cy="12518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29"/>
              </a:lnSpc>
              <a:buNone/>
            </a:pPr>
            <a:r>
              <a:rPr lang="en-US" sz="3943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Анализ кейсов по вежливому общению</a:t>
            </a:r>
            <a:endParaRPr lang="en-US" sz="39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2557820" y="4608433"/>
            <a:ext cx="3038118" cy="3068836"/>
          </a:xfrm>
          <a:prstGeom prst="roundRect">
            <a:avLst>
              <a:gd name="adj" fmla="val 3956"/>
            </a:avLst>
          </a:prstGeom>
          <a:solidFill>
            <a:srgbClr val="EAEAEA"/>
          </a:solidFill>
          <a:ln/>
        </p:spPr>
      </p:sp>
      <p:sp>
        <p:nvSpPr>
          <p:cNvPr id="7" name="Text 4"/>
          <p:cNvSpPr/>
          <p:nvPr/>
        </p:nvSpPr>
        <p:spPr>
          <a:xfrm>
            <a:off x="2758083" y="4808696"/>
            <a:ext cx="2637592" cy="625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972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Школьные ситуации</a:t>
            </a:r>
            <a:endParaRPr lang="en-US" sz="19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758083" y="5554623"/>
            <a:ext cx="2637592" cy="12815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4"/>
              </a:lnSpc>
              <a:buNone/>
            </a:pPr>
            <a:r>
              <a:rPr lang="en-US" sz="1577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Рассмотрим кейсы, возникающие в школьной среде, и обсудим варианты действий.</a:t>
            </a:r>
            <a:endParaRPr lang="en-US" sz="1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796201" y="4608433"/>
            <a:ext cx="3038118" cy="3068836"/>
          </a:xfrm>
          <a:prstGeom prst="roundRect">
            <a:avLst>
              <a:gd name="adj" fmla="val 3956"/>
            </a:avLst>
          </a:prstGeom>
          <a:solidFill>
            <a:srgbClr val="EAEAEA"/>
          </a:solidFill>
          <a:ln/>
        </p:spPr>
      </p:sp>
      <p:sp>
        <p:nvSpPr>
          <p:cNvPr id="10" name="Text 7"/>
          <p:cNvSpPr/>
          <p:nvPr/>
        </p:nvSpPr>
        <p:spPr>
          <a:xfrm>
            <a:off x="5996464" y="4808696"/>
            <a:ext cx="2637592" cy="625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972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Семейные ситуации</a:t>
            </a:r>
            <a:endParaRPr lang="en-US" sz="19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96464" y="5554623"/>
            <a:ext cx="2637592" cy="1601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4"/>
              </a:lnSpc>
              <a:buNone/>
            </a:pPr>
            <a:r>
              <a:rPr lang="en-US" sz="1577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Анализируем ситуации, связанные с общением в семье, и найдем пути решения возможных конфликтов.</a:t>
            </a:r>
            <a:endParaRPr lang="en-US" sz="1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034582" y="4608433"/>
            <a:ext cx="3038118" cy="3068836"/>
          </a:xfrm>
          <a:prstGeom prst="roundRect">
            <a:avLst>
              <a:gd name="adj" fmla="val 3956"/>
            </a:avLst>
          </a:prstGeom>
          <a:solidFill>
            <a:srgbClr val="EAEAEA"/>
          </a:solidFill>
          <a:ln/>
        </p:spPr>
      </p:sp>
      <p:sp>
        <p:nvSpPr>
          <p:cNvPr id="13" name="Text 10"/>
          <p:cNvSpPr/>
          <p:nvPr/>
        </p:nvSpPr>
        <p:spPr>
          <a:xfrm>
            <a:off x="9234845" y="4808696"/>
            <a:ext cx="2637592" cy="625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64"/>
              </a:lnSpc>
              <a:buNone/>
            </a:pPr>
            <a:r>
              <a:rPr lang="en-US" sz="1972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Общественные ситуации</a:t>
            </a:r>
            <a:endParaRPr lang="en-US" sz="19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234845" y="5554623"/>
            <a:ext cx="2637592" cy="19223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24"/>
              </a:lnSpc>
              <a:buNone/>
            </a:pPr>
            <a:r>
              <a:rPr lang="en-US" sz="1577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Рассмотрим, как вести себя в общественных местах, чтобы поддерживать вежливость и уважение к окружающим.</a:t>
            </a:r>
            <a:endParaRPr lang="en-US" sz="15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415540-3C3D-4660-B0B4-D53A0ABFAD12}"/>
              </a:ext>
            </a:extLst>
          </p:cNvPr>
          <p:cNvSpPr txBox="1"/>
          <p:nvPr/>
        </p:nvSpPr>
        <p:spPr>
          <a:xfrm>
            <a:off x="76201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908340"/>
            <a:ext cx="1002661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1D1D1B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Подведение итогов и заключение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4047053"/>
            <a:ext cx="10553343" cy="637103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6" name="Text 4"/>
          <p:cNvSpPr/>
          <p:nvPr/>
        </p:nvSpPr>
        <p:spPr>
          <a:xfrm>
            <a:off x="2261473" y="4187904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Основные принципы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82628" y="4187904"/>
            <a:ext cx="3065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Практические упражнения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299972" y="4187904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Роль в обществе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261473" y="4825008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Развитие навыков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782628" y="4825008"/>
            <a:ext cx="306538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Анализ кейсов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299972" y="4825008"/>
            <a:ext cx="306919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Arial" panose="020B0604020202020204" pitchFamily="34" charset="0"/>
                <a:ea typeface="Tomorrow" pitchFamily="34" charset="-122"/>
                <a:cs typeface="Arial" panose="020B0604020202020204" pitchFamily="34" charset="0"/>
              </a:rPr>
              <a:t>Заключительные мысли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B52DEF-4420-4C05-B179-DF657BD0348C}"/>
              </a:ext>
            </a:extLst>
          </p:cNvPr>
          <p:cNvSpPr txBox="1"/>
          <p:nvPr/>
        </p:nvSpPr>
        <p:spPr>
          <a:xfrm>
            <a:off x="76201" y="762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393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2024-04-04T11:57:10Z</dcterms:created>
  <dcterms:modified xsi:type="dcterms:W3CDTF">2024-04-04T12:02:08Z</dcterms:modified>
</cp:coreProperties>
</file>