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4893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newuroki.net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newuroki.net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0"/>
            <a:ext cx="73152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0" y="266153"/>
            <a:ext cx="7315200" cy="17803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4593"/>
              </a:lnSpc>
              <a:buNone/>
            </a:pPr>
            <a:r>
              <a:rPr lang="en-US" sz="3674" dirty="0">
                <a:solidFill>
                  <a:srgbClr val="FAEBEB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Пути сохранения биологического разнообразия - презентация для урока биологии в 5 классе</a:t>
            </a:r>
            <a:endParaRPr lang="en-US" sz="36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0" y="3029578"/>
            <a:ext cx="7315200" cy="12436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1960"/>
              </a:lnSpc>
              <a:buNone/>
            </a:pPr>
            <a:r>
              <a:rPr lang="en-US" sz="1225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Добрый день! Всем привет! Сегодня мы поговорим о важной теме - сохранении биологического разнообразия. Это не только интересная, но и важная тема, которая касается каждого из нас. Давайте разберемся, почему биоразнообразие так важно для нашей планеты и что мы можем сделать для его сохранения.</a:t>
            </a:r>
            <a:endParaRPr lang="en-US" sz="12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B33D80-3773-4FB6-97ED-2BDB98BBCFDE}"/>
              </a:ext>
            </a:extLst>
          </p:cNvPr>
          <p:cNvSpPr txBox="1"/>
          <p:nvPr/>
        </p:nvSpPr>
        <p:spPr>
          <a:xfrm>
            <a:off x="0" y="4695243"/>
            <a:ext cx="731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биологии в 5 классе по теме: "Пути сохранения биологического разнообразия"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6D7FC7-F7DA-4936-83E1-426DC21B90E5}"/>
              </a:ext>
            </a:extLst>
          </p:cNvPr>
          <p:cNvSpPr txBox="1"/>
          <p:nvPr/>
        </p:nvSpPr>
        <p:spPr>
          <a:xfrm>
            <a:off x="12823373" y="10286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73152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898368" y="644723"/>
            <a:ext cx="6148864" cy="97202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827"/>
              </a:lnSpc>
              <a:buNone/>
            </a:pPr>
            <a:r>
              <a:rPr lang="en-US" sz="3062" dirty="0">
                <a:solidFill>
                  <a:srgbClr val="FAEBEB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Введение в биоразнообразие</a:t>
            </a:r>
            <a:endParaRPr lang="en-US" sz="306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8116133" y="1849993"/>
            <a:ext cx="31075" cy="5734764"/>
          </a:xfrm>
          <a:prstGeom prst="roundRect">
            <a:avLst>
              <a:gd name="adj" fmla="val 225238"/>
            </a:avLst>
          </a:prstGeom>
          <a:solidFill>
            <a:srgbClr val="8D2424"/>
          </a:solidFill>
          <a:ln/>
        </p:spPr>
      </p:sp>
      <p:sp>
        <p:nvSpPr>
          <p:cNvPr id="7" name="Shape 3"/>
          <p:cNvSpPr/>
          <p:nvPr/>
        </p:nvSpPr>
        <p:spPr>
          <a:xfrm>
            <a:off x="8306574" y="2130802"/>
            <a:ext cx="544354" cy="31075"/>
          </a:xfrm>
          <a:prstGeom prst="roundRect">
            <a:avLst>
              <a:gd name="adj" fmla="val 225238"/>
            </a:avLst>
          </a:prstGeom>
          <a:solidFill>
            <a:srgbClr val="8D2424"/>
          </a:solidFill>
          <a:ln/>
        </p:spPr>
      </p:sp>
      <p:sp>
        <p:nvSpPr>
          <p:cNvPr id="8" name="Shape 4"/>
          <p:cNvSpPr/>
          <p:nvPr/>
        </p:nvSpPr>
        <p:spPr>
          <a:xfrm>
            <a:off x="7956649" y="1971437"/>
            <a:ext cx="349925" cy="349925"/>
          </a:xfrm>
          <a:prstGeom prst="roundRect">
            <a:avLst>
              <a:gd name="adj" fmla="val 20002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9" name="Text 5"/>
          <p:cNvSpPr/>
          <p:nvPr/>
        </p:nvSpPr>
        <p:spPr>
          <a:xfrm>
            <a:off x="8062972" y="2000488"/>
            <a:ext cx="137160" cy="2917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296"/>
              </a:lnSpc>
              <a:buNone/>
            </a:pPr>
            <a:r>
              <a:rPr lang="en-US" sz="1837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1</a:t>
            </a:r>
            <a:endParaRPr lang="en-US" sz="183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8987076" y="2005489"/>
            <a:ext cx="3290887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sz="1531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Значение биоразнообразия</a:t>
            </a:r>
            <a:endParaRPr lang="en-US" sz="15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8987076" y="2341721"/>
            <a:ext cx="5060156" cy="12436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225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Биоразнообразие - это разнообразие жизни на Земле. Оно включает различные виды растений, животных, грибов и микроорганизмов. Биоразнообразие важно для поддержания экосистем, обогащения почвы, производства пищи и медицинских препаратов.</a:t>
            </a:r>
            <a:endParaRPr lang="en-US" sz="12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8"/>
          <p:cNvSpPr/>
          <p:nvPr/>
        </p:nvSpPr>
        <p:spPr>
          <a:xfrm>
            <a:off x="8306574" y="4177129"/>
            <a:ext cx="544354" cy="31075"/>
          </a:xfrm>
          <a:prstGeom prst="roundRect">
            <a:avLst>
              <a:gd name="adj" fmla="val 225238"/>
            </a:avLst>
          </a:prstGeom>
          <a:solidFill>
            <a:srgbClr val="8D2424"/>
          </a:solidFill>
          <a:ln/>
        </p:spPr>
      </p:sp>
      <p:sp>
        <p:nvSpPr>
          <p:cNvPr id="13" name="Shape 9"/>
          <p:cNvSpPr/>
          <p:nvPr/>
        </p:nvSpPr>
        <p:spPr>
          <a:xfrm>
            <a:off x="7956649" y="4017764"/>
            <a:ext cx="349925" cy="349925"/>
          </a:xfrm>
          <a:prstGeom prst="roundRect">
            <a:avLst>
              <a:gd name="adj" fmla="val 20002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8034159" y="4046815"/>
            <a:ext cx="194786" cy="2917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296"/>
              </a:lnSpc>
              <a:buNone/>
            </a:pPr>
            <a:r>
              <a:rPr lang="en-US" sz="1837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2</a:t>
            </a:r>
            <a:endParaRPr lang="en-US" sz="183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1"/>
          <p:cNvSpPr/>
          <p:nvPr/>
        </p:nvSpPr>
        <p:spPr>
          <a:xfrm>
            <a:off x="8987076" y="4051816"/>
            <a:ext cx="3063002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sz="1531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Угрозы биоразнообразию</a:t>
            </a:r>
            <a:endParaRPr lang="en-US" sz="15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2"/>
          <p:cNvSpPr/>
          <p:nvPr/>
        </p:nvSpPr>
        <p:spPr>
          <a:xfrm>
            <a:off x="8987076" y="4388048"/>
            <a:ext cx="5060156" cy="12436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225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Изменение климата, загрязнение окружающей среды, разрушение естественных местообитаний и незаконная добыча ресурсов - все это угрожает биоразнообразию. Мы должны разбираться в этих угрозах, чтобы найти способы их преодоления.</a:t>
            </a:r>
            <a:endParaRPr lang="en-US" sz="12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3"/>
          <p:cNvSpPr/>
          <p:nvPr/>
        </p:nvSpPr>
        <p:spPr>
          <a:xfrm>
            <a:off x="8306574" y="6223456"/>
            <a:ext cx="544354" cy="31075"/>
          </a:xfrm>
          <a:prstGeom prst="roundRect">
            <a:avLst>
              <a:gd name="adj" fmla="val 225238"/>
            </a:avLst>
          </a:prstGeom>
          <a:solidFill>
            <a:srgbClr val="8D2424"/>
          </a:solidFill>
          <a:ln/>
        </p:spPr>
      </p:sp>
      <p:sp>
        <p:nvSpPr>
          <p:cNvPr id="18" name="Shape 14"/>
          <p:cNvSpPr/>
          <p:nvPr/>
        </p:nvSpPr>
        <p:spPr>
          <a:xfrm>
            <a:off x="7956649" y="6064091"/>
            <a:ext cx="349925" cy="349925"/>
          </a:xfrm>
          <a:prstGeom prst="roundRect">
            <a:avLst>
              <a:gd name="adj" fmla="val 20002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8028801" y="6093142"/>
            <a:ext cx="205502" cy="2917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296"/>
              </a:lnSpc>
              <a:buNone/>
            </a:pPr>
            <a:r>
              <a:rPr lang="en-US" sz="1837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3</a:t>
            </a:r>
            <a:endParaRPr lang="en-US" sz="183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6"/>
          <p:cNvSpPr/>
          <p:nvPr/>
        </p:nvSpPr>
        <p:spPr>
          <a:xfrm>
            <a:off x="8987076" y="6098143"/>
            <a:ext cx="2721769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sz="1531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Важность образования</a:t>
            </a:r>
            <a:endParaRPr lang="en-US" sz="15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7"/>
          <p:cNvSpPr/>
          <p:nvPr/>
        </p:nvSpPr>
        <p:spPr>
          <a:xfrm>
            <a:off x="8987076" y="6434376"/>
            <a:ext cx="5060156" cy="9948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225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Образование играет важную роль в сохранении биоразнообразия. Знание о природных экосистемах и взаимосвязях в природе помогает людям принимать более осознанные решения по отношению к окружающей среде.</a:t>
            </a:r>
            <a:endParaRPr lang="en-US" sz="12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6B4CDBD-3042-44B0-A604-607884F2411D}"/>
              </a:ext>
            </a:extLst>
          </p:cNvPr>
          <p:cNvSpPr txBox="1"/>
          <p:nvPr/>
        </p:nvSpPr>
        <p:spPr>
          <a:xfrm>
            <a:off x="12823373" y="10286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1760220" y="985123"/>
            <a:ext cx="11109960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AEBEB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Охраняемые виды животных и растений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1760220" y="2929295"/>
            <a:ext cx="3341608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FAEBEB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Работа заповедников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1760220" y="3845838"/>
            <a:ext cx="3341608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Заповедники и национальные парки предназначены для охраны животных и растений. Эти уникальные места существуют для сохранения разнообразия природы и сохранения уникальных видов.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5651421" y="2929295"/>
            <a:ext cx="3341608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FAEBEB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Программы по восстановлению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5651421" y="3845838"/>
            <a:ext cx="3341608" cy="31986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Существуют программы, направленные на восстановление населения определенных видов животных и растений. Они помогают предотвращать их исчезновение и восстанавливают равновесие в экосистемах.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9542621" y="2929295"/>
            <a:ext cx="3341608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FAEBEB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Значение сохранения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9542621" y="3845838"/>
            <a:ext cx="3341608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Сохранение редких и исчезающих видов позволяет сохранить уникальные генетические ресурсы, которые могут быть ценными для будущих поколений.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CC7D98-F21C-48EF-BC2B-7F17D03ECEE7}"/>
              </a:ext>
            </a:extLst>
          </p:cNvPr>
          <p:cNvSpPr txBox="1"/>
          <p:nvPr/>
        </p:nvSpPr>
        <p:spPr>
          <a:xfrm>
            <a:off x="12823373" y="10286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277749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760220" y="3464719"/>
            <a:ext cx="11109960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AEBEB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Красная книга: Редкие и исчезающие виды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1760220" y="5186720"/>
            <a:ext cx="11109960" cy="2355652"/>
          </a:xfrm>
          <a:prstGeom prst="roundRect">
            <a:avLst>
              <a:gd name="adj" fmla="val 4245"/>
            </a:avLst>
          </a:prstGeom>
          <a:noFill/>
          <a:ln w="7620">
            <a:solidFill>
              <a:srgbClr val="FFFFFF">
                <a:alpha val="24000"/>
              </a:srgbClr>
            </a:solidFill>
            <a:prstDash val="solid"/>
          </a:ln>
        </p:spPr>
      </p:sp>
      <p:sp>
        <p:nvSpPr>
          <p:cNvPr id="7" name="Shape 3"/>
          <p:cNvSpPr/>
          <p:nvPr/>
        </p:nvSpPr>
        <p:spPr>
          <a:xfrm>
            <a:off x="1767840" y="5194340"/>
            <a:ext cx="11093529" cy="992505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8" name="Text 4"/>
          <p:cNvSpPr/>
          <p:nvPr/>
        </p:nvSpPr>
        <p:spPr>
          <a:xfrm>
            <a:off x="1991439" y="5335191"/>
            <a:ext cx="3249216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Роль природы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5692616" y="5335191"/>
            <a:ext cx="3245406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Важность охраны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9389983" y="5335191"/>
            <a:ext cx="3249216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Сохранение биоразнообразия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7"/>
          <p:cNvSpPr/>
          <p:nvPr/>
        </p:nvSpPr>
        <p:spPr>
          <a:xfrm>
            <a:off x="1767840" y="6186845"/>
            <a:ext cx="11093529" cy="1347907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2" name="Text 8"/>
          <p:cNvSpPr/>
          <p:nvPr/>
        </p:nvSpPr>
        <p:spPr>
          <a:xfrm>
            <a:off x="1991439" y="6327696"/>
            <a:ext cx="3249216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Природные экосистемы поддерживают жизнь на Земле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9"/>
          <p:cNvSpPr/>
          <p:nvPr/>
        </p:nvSpPr>
        <p:spPr>
          <a:xfrm>
            <a:off x="5692616" y="6327696"/>
            <a:ext cx="3245406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Сохранение редких видов важно для баланса экосистем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0"/>
          <p:cNvSpPr/>
          <p:nvPr/>
        </p:nvSpPr>
        <p:spPr>
          <a:xfrm>
            <a:off x="9389983" y="6327696"/>
            <a:ext cx="3249216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Программы восстановления помогают предотвратить исчезновение видов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CD021A-63FC-4936-87F6-026226F49E9E}"/>
              </a:ext>
            </a:extLst>
          </p:cNvPr>
          <p:cNvSpPr txBox="1"/>
          <p:nvPr/>
        </p:nvSpPr>
        <p:spPr>
          <a:xfrm>
            <a:off x="12823373" y="10286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1760220" y="1415534"/>
            <a:ext cx="11109960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AEBEB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Особо охраняемые природные территории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1760220" y="3422213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1912144" y="3463885"/>
            <a:ext cx="195977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482334" y="3498533"/>
            <a:ext cx="2833092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Научная значимость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2482334" y="4326136"/>
            <a:ext cx="2833092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Особо охраняемые природные территории - это места, где проводятся научные исследования и сохраняется уникальная фауна и флора.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5537597" y="3422213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5648325" y="3463885"/>
            <a:ext cx="27836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6259711" y="3498533"/>
            <a:ext cx="2833092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Экологическая стабильность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6259711" y="4326136"/>
            <a:ext cx="2833092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Охраняемые территории способствуют поддержанию экологической равновесия и обогащению природы.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9314974" y="3422213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9418082" y="3463885"/>
            <a:ext cx="29360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10037088" y="3498533"/>
            <a:ext cx="2833092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Учебные ценности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10037088" y="4326136"/>
            <a:ext cx="2833092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Эти территории могут служить уникальными учебными местами для изучения природных процессов и взаимосвязей в экосистемах.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D3989BF-140D-41EB-B365-F6DD6DC10DFC}"/>
              </a:ext>
            </a:extLst>
          </p:cNvPr>
          <p:cNvSpPr txBox="1"/>
          <p:nvPr/>
        </p:nvSpPr>
        <p:spPr>
          <a:xfrm>
            <a:off x="12823373" y="10286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1760220" y="955358"/>
            <a:ext cx="11109960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AEBEB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Меры по сохранению биологического разнообразия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1760220" y="2788444"/>
            <a:ext cx="3555206" cy="4485799"/>
          </a:xfrm>
          <a:prstGeom prst="roundRect">
            <a:avLst>
              <a:gd name="adj" fmla="val 2812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1990011" y="3018234"/>
            <a:ext cx="3095625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Создание заповедников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990011" y="3845838"/>
            <a:ext cx="3095625" cy="31986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Заповедники - это специальные территории, где запрещена любая хозяйственная деятельность. Они предназначены для сохранения биоразнообразия и уникальных экосистем.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5537597" y="2788444"/>
            <a:ext cx="3555206" cy="4485799"/>
          </a:xfrm>
          <a:prstGeom prst="roundRect">
            <a:avLst>
              <a:gd name="adj" fmla="val 2812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5767387" y="3018234"/>
            <a:ext cx="3095625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Экологическое просвещение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5767387" y="3845838"/>
            <a:ext cx="3095625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Образовательные программы и курсы по экологии помогают повысить осведомленность людей о важности сохранения природы и биоразнообразия.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9314974" y="2788444"/>
            <a:ext cx="3555206" cy="4485799"/>
          </a:xfrm>
          <a:prstGeom prst="roundRect">
            <a:avLst>
              <a:gd name="adj" fmla="val 2812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9544764" y="3018234"/>
            <a:ext cx="3095625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Контроль за загрязнением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9544764" y="3845838"/>
            <a:ext cx="3095625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Принятие мер по сокращению выбросов вредных веществ в окружающую среду способствует сохранению чистоты водоемов и почвы.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49B7A5-78AA-4062-89EF-22F8EC2C2FDF}"/>
              </a:ext>
            </a:extLst>
          </p:cNvPr>
          <p:cNvSpPr txBox="1"/>
          <p:nvPr/>
        </p:nvSpPr>
        <p:spPr>
          <a:xfrm>
            <a:off x="12823373" y="10286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1760220" y="1207294"/>
            <a:ext cx="11109960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AEBEB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Роль человека в сохранении экосистем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0220" y="3040380"/>
            <a:ext cx="444341" cy="44434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760220" y="3706892"/>
            <a:ext cx="2527459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Утилизация отходов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1760220" y="4534495"/>
            <a:ext cx="2527459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Правильная утилизация и переработка отходов помогает снизить вредное воздействие на экосистемы.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0935" y="3040380"/>
            <a:ext cx="444341" cy="444341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4620935" y="3706892"/>
            <a:ext cx="2527578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Посадка деревьев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5"/>
          <p:cNvSpPr/>
          <p:nvPr/>
        </p:nvSpPr>
        <p:spPr>
          <a:xfrm>
            <a:off x="4620935" y="4534495"/>
            <a:ext cx="2527578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Плантации деревьев способствуют восстановлению лесных экосистем и улучшению качества воздуха.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1768" y="3040380"/>
            <a:ext cx="444341" cy="444341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7481768" y="3706892"/>
            <a:ext cx="2527578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ru-RU" sz="2187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Разумная</a:t>
            </a:r>
            <a:r>
              <a:rPr lang="en-US" sz="2187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 рыбалка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7"/>
          <p:cNvSpPr/>
          <p:nvPr/>
        </p:nvSpPr>
        <p:spPr>
          <a:xfrm>
            <a:off x="7481768" y="4534495"/>
            <a:ext cx="2527578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Соблюдение </a:t>
            </a:r>
            <a:r>
              <a:rPr lang="en-US" sz="1750" dirty="0" err="1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правил</a:t>
            </a:r>
            <a:r>
              <a:rPr lang="en-US" sz="1750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 </a:t>
            </a:r>
            <a:r>
              <a:rPr lang="ru-RU" sz="1750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разумного</a:t>
            </a:r>
            <a:r>
              <a:rPr lang="en-US" sz="1750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 рыболовства помогает сохранить морские ресурсы и биоразнообразие в водоемах.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42602" y="3040380"/>
            <a:ext cx="444341" cy="444341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10342602" y="3706892"/>
            <a:ext cx="2527578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Экологичный транспорт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9"/>
          <p:cNvSpPr/>
          <p:nvPr/>
        </p:nvSpPr>
        <p:spPr>
          <a:xfrm>
            <a:off x="10342602" y="4534495"/>
            <a:ext cx="2527578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Использование экологичных видов транспорта способствует снижению выбросов вредных веществ в атмосферу.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62BD4F-E610-42DA-B3F4-2E1F411DC57B}"/>
              </a:ext>
            </a:extLst>
          </p:cNvPr>
          <p:cNvSpPr txBox="1"/>
          <p:nvPr/>
        </p:nvSpPr>
        <p:spPr>
          <a:xfrm>
            <a:off x="12823373" y="10286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445556" y="779026"/>
            <a:ext cx="9396889" cy="13132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171"/>
              </a:lnSpc>
              <a:buNone/>
            </a:pPr>
            <a:r>
              <a:rPr lang="en-US" sz="4137" dirty="0">
                <a:solidFill>
                  <a:srgbClr val="FAEBEB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Заключение: Забота о природе - забота о будущем</a:t>
            </a:r>
            <a:endParaRPr lang="en-US" sz="413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5556" y="2407444"/>
            <a:ext cx="1050608" cy="1681043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5811322" y="2617470"/>
            <a:ext cx="4256008" cy="32825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85"/>
              </a:lnSpc>
              <a:buNone/>
            </a:pPr>
            <a:r>
              <a:rPr lang="en-US" sz="2068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Индивидуальные действия</a:t>
            </a:r>
            <a:endParaRPr lang="en-US" sz="206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3"/>
          <p:cNvSpPr/>
          <p:nvPr/>
        </p:nvSpPr>
        <p:spPr>
          <a:xfrm>
            <a:off x="5811322" y="3071693"/>
            <a:ext cx="8031123" cy="67246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47"/>
              </a:lnSpc>
              <a:buNone/>
            </a:pPr>
            <a:r>
              <a:rPr lang="en-US" sz="1655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Небольшие шаги каждого человека могут привести к большим положительным изменениям в сохранении биологического разнообразия.</a:t>
            </a:r>
            <a:endParaRPr lang="en-US" sz="165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5556" y="4088487"/>
            <a:ext cx="1050608" cy="1681043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5811322" y="4298513"/>
            <a:ext cx="3263503" cy="32825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85"/>
              </a:lnSpc>
              <a:buNone/>
            </a:pPr>
            <a:r>
              <a:rPr lang="en-US" sz="2068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Глобальное влияние</a:t>
            </a:r>
            <a:endParaRPr lang="en-US" sz="206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5"/>
          <p:cNvSpPr/>
          <p:nvPr/>
        </p:nvSpPr>
        <p:spPr>
          <a:xfrm>
            <a:off x="5811322" y="4752737"/>
            <a:ext cx="8031123" cy="67246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47"/>
              </a:lnSpc>
              <a:buNone/>
            </a:pPr>
            <a:r>
              <a:rPr lang="en-US" sz="1655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Совместные усилия мирового сообщества необходимы для разработки и принятия глобальных стратегий по сохранению природы.</a:t>
            </a:r>
            <a:endParaRPr lang="en-US" sz="165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45556" y="5769531"/>
            <a:ext cx="1050608" cy="1681043"/>
          </a:xfrm>
          <a:prstGeom prst="rect">
            <a:avLst/>
          </a:prstGeom>
        </p:spPr>
      </p:pic>
      <p:sp>
        <p:nvSpPr>
          <p:cNvPr id="13" name="Text 6"/>
          <p:cNvSpPr/>
          <p:nvPr/>
        </p:nvSpPr>
        <p:spPr>
          <a:xfrm>
            <a:off x="5811322" y="5979557"/>
            <a:ext cx="5283518" cy="32825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85"/>
              </a:lnSpc>
              <a:buNone/>
            </a:pPr>
            <a:r>
              <a:rPr lang="en-US" sz="2068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Образование и осведомленность</a:t>
            </a:r>
            <a:endParaRPr lang="en-US" sz="206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7"/>
          <p:cNvSpPr/>
          <p:nvPr/>
        </p:nvSpPr>
        <p:spPr>
          <a:xfrm>
            <a:off x="5811322" y="6433780"/>
            <a:ext cx="8031123" cy="67246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47"/>
              </a:lnSpc>
              <a:buNone/>
            </a:pPr>
            <a:r>
              <a:rPr lang="en-US" sz="1655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Обучение и информирование о проблемах сохранения биоразнообразия играют важную роль в сознательном отношении к охране природы.</a:t>
            </a:r>
            <a:endParaRPr lang="en-US" sz="165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F92DEBD-47C7-498C-B4D9-4F9A0979CE92}"/>
              </a:ext>
            </a:extLst>
          </p:cNvPr>
          <p:cNvSpPr txBox="1"/>
          <p:nvPr/>
        </p:nvSpPr>
        <p:spPr>
          <a:xfrm>
            <a:off x="12823373" y="10286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594</Words>
  <Application>Microsoft Office PowerPoint</Application>
  <PresentationFormat>Произвольный</PresentationFormat>
  <Paragraphs>78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2024-03-24T13:06:18Z</dcterms:created>
  <dcterms:modified xsi:type="dcterms:W3CDTF">2024-03-24T13:11:55Z</dcterms:modified>
</cp:coreProperties>
</file>