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99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78123"/>
            <a:ext cx="7315200" cy="23602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97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Профессия: космонавт - профориентационный урок "Россия – мои горизонты"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2665570"/>
            <a:ext cx="7315200" cy="17431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47"/>
              </a:lnSpc>
              <a:buNone/>
            </a:pPr>
            <a:r>
              <a:rPr lang="en-US" sz="159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Профессия космонавта является одной из самых увлекательных и высокотехнологичных в мире. Россия имеет богатое наследие в космической отрасли, и профориентационный урок "Россия – мои горизонты" призван познакомить учащихся с удивительным миром космоса и возможностями, которые открывает профессия космонавта.</a:t>
            </a:r>
            <a:endParaRPr lang="en-US" sz="1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99143-04A8-44D2-AA1B-23682EBC1986}"/>
              </a:ext>
            </a:extLst>
          </p:cNvPr>
          <p:cNvSpPr txBox="1"/>
          <p:nvPr/>
        </p:nvSpPr>
        <p:spPr>
          <a:xfrm>
            <a:off x="7315201" y="4365406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30. Профориентационное занятие «Россия космическая: узнаю о профессиях и достижениях в космической отрасли» - четверг, 11.04.2024 (11 апреля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космонавт"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3928BD-F747-4B63-8F95-CA4FAD735A24}"/>
              </a:ext>
            </a:extLst>
          </p:cNvPr>
          <p:cNvSpPr txBox="1"/>
          <p:nvPr/>
        </p:nvSpPr>
        <p:spPr>
          <a:xfrm>
            <a:off x="76201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61864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Введение в профессию космонавта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2340650"/>
            <a:ext cx="4542115" cy="3057168"/>
          </a:xfrm>
          <a:prstGeom prst="roundRect">
            <a:avLst>
              <a:gd name="adj" fmla="val 2180"/>
            </a:avLst>
          </a:prstGeom>
          <a:solidFill>
            <a:srgbClr val="1E1B4A"/>
          </a:solidFill>
          <a:ln/>
        </p:spPr>
      </p:sp>
      <p:sp>
        <p:nvSpPr>
          <p:cNvPr id="7" name="Text 4"/>
          <p:cNvSpPr/>
          <p:nvPr/>
        </p:nvSpPr>
        <p:spPr>
          <a:xfrm>
            <a:off x="4712970" y="256282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История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12970" y="3043237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Космонавтика имеет богатую и захватывающую историю, начиная с первого полета человека в космос и до современных миссий на Международной космической станции.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5085" y="2340650"/>
            <a:ext cx="4542115" cy="3057168"/>
          </a:xfrm>
          <a:prstGeom prst="roundRect">
            <a:avLst>
              <a:gd name="adj" fmla="val 2180"/>
            </a:avLst>
          </a:prstGeom>
          <a:solidFill>
            <a:srgbClr val="1E1B4A"/>
          </a:solidFill>
          <a:ln/>
        </p:spPr>
      </p:sp>
      <p:sp>
        <p:nvSpPr>
          <p:cNvPr id="10" name="Text 7"/>
          <p:cNvSpPr/>
          <p:nvPr/>
        </p:nvSpPr>
        <p:spPr>
          <a:xfrm>
            <a:off x="9477256" y="256282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Технологии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77256" y="3043237"/>
            <a:ext cx="409777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Профессия космонавта неразрывно связана с передовыми технологиями, включая разработку новых космических аппаратов, систем жизнеобеспечения и многие другие инновации.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90799" y="5619988"/>
            <a:ext cx="9306401" cy="1990963"/>
          </a:xfrm>
          <a:prstGeom prst="roundRect">
            <a:avLst>
              <a:gd name="adj" fmla="val 3348"/>
            </a:avLst>
          </a:prstGeom>
          <a:solidFill>
            <a:srgbClr val="1E1B4A"/>
          </a:solidFill>
          <a:ln/>
        </p:spPr>
      </p:sp>
      <p:sp>
        <p:nvSpPr>
          <p:cNvPr id="13" name="Text 10"/>
          <p:cNvSpPr/>
          <p:nvPr/>
        </p:nvSpPr>
        <p:spPr>
          <a:xfrm>
            <a:off x="4712970" y="5842159"/>
            <a:ext cx="311527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Роль в исследовании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12970" y="6322576"/>
            <a:ext cx="886206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Космонавты играют ключевую роль в научных исследованиях, проводимых в условиях невесомости, делая уникальные открытия и вкладываясь в понимание космической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32E1C-C7BA-4832-8B42-954128847CF1}"/>
              </a:ext>
            </a:extLst>
          </p:cNvPr>
          <p:cNvSpPr txBox="1"/>
          <p:nvPr/>
        </p:nvSpPr>
        <p:spPr>
          <a:xfrm>
            <a:off x="76201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21807" y="694849"/>
            <a:ext cx="8729186" cy="1220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05"/>
              </a:lnSpc>
              <a:buNone/>
            </a:pPr>
            <a:r>
              <a:rPr lang="en-US" sz="384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История и развитие космической отрасли</a:t>
            </a:r>
            <a:endParaRPr lang="en-US" sz="3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402437" y="2208014"/>
            <a:ext cx="24289" cy="532673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4"/>
          <p:cNvSpPr/>
          <p:nvPr/>
        </p:nvSpPr>
        <p:spPr>
          <a:xfrm>
            <a:off x="1634192" y="2567940"/>
            <a:ext cx="683300" cy="24289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8" name="Shape 5"/>
          <p:cNvSpPr/>
          <p:nvPr/>
        </p:nvSpPr>
        <p:spPr>
          <a:xfrm>
            <a:off x="1194971" y="2360533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1E1B4A"/>
          </a:solidFill>
          <a:ln/>
        </p:spPr>
      </p:sp>
      <p:sp>
        <p:nvSpPr>
          <p:cNvPr id="9" name="Text 6"/>
          <p:cNvSpPr/>
          <p:nvPr/>
        </p:nvSpPr>
        <p:spPr>
          <a:xfrm>
            <a:off x="1357372" y="2397085"/>
            <a:ext cx="114300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488406" y="2403158"/>
            <a:ext cx="3766423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Первые космические полеты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488406" y="2825234"/>
            <a:ext cx="7362587" cy="624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Советские и американские космические программы первоначально заложили основы для понимания возможности полетов в открытый космос.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634192" y="4200287"/>
            <a:ext cx="683300" cy="24289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3" name="Shape 10"/>
          <p:cNvSpPr/>
          <p:nvPr/>
        </p:nvSpPr>
        <p:spPr>
          <a:xfrm>
            <a:off x="1194971" y="3992880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1E1B4A"/>
          </a:solidFill>
          <a:ln/>
        </p:spPr>
      </p:sp>
      <p:sp>
        <p:nvSpPr>
          <p:cNvPr id="14" name="Text 11"/>
          <p:cNvSpPr/>
          <p:nvPr/>
        </p:nvSpPr>
        <p:spPr>
          <a:xfrm>
            <a:off x="1323201" y="4029432"/>
            <a:ext cx="182761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488406" y="4035504"/>
            <a:ext cx="4252674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Международное сотрудничество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488406" y="4457581"/>
            <a:ext cx="7362587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Создание Международной космической станции стало важным этапом в развитии космической отрасли и показало потенциал международного сотрудничества в космосе.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634192" y="6145054"/>
            <a:ext cx="683300" cy="24289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8" name="Shape 15"/>
          <p:cNvSpPr/>
          <p:nvPr/>
        </p:nvSpPr>
        <p:spPr>
          <a:xfrm>
            <a:off x="1194971" y="5937647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1E1B4A"/>
          </a:solidFill>
          <a:ln/>
        </p:spPr>
      </p:sp>
      <p:sp>
        <p:nvSpPr>
          <p:cNvPr id="19" name="Text 16"/>
          <p:cNvSpPr/>
          <p:nvPr/>
        </p:nvSpPr>
        <p:spPr>
          <a:xfrm>
            <a:off x="1320701" y="5974199"/>
            <a:ext cx="187762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488406" y="5980271"/>
            <a:ext cx="4707017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Коммерческие космические полеты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488406" y="6402348"/>
            <a:ext cx="7362587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Появление частных компаний, таких как SpaceX и Blue Origin, изменило подход к космическим полетам и открыло новые горизонты для человечества в космосе.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0779A-94F9-4814-949E-8F9EAD29DA08}"/>
              </a:ext>
            </a:extLst>
          </p:cNvPr>
          <p:cNvSpPr txBox="1"/>
          <p:nvPr/>
        </p:nvSpPr>
        <p:spPr>
          <a:xfrm>
            <a:off x="76201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06287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Специальности в космической индустрии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3007043"/>
            <a:ext cx="27968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Пилот-испытатель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3576399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Космические летчики, обладающие высокими навыками пилотирования и специальной подготовкой для выполнения сложных миссий в космосе.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48389" y="5908715"/>
            <a:ext cx="29494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Query: пилот-испытатель космического корабля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7398" y="3007043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Инженеры-конструкторы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847398" y="3923586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Профессионалы, занимающиеся разработкой и усовершенствованием космических аппаратов, систем жизнеобеспечения и других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47398" y="6255901"/>
            <a:ext cx="29494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Query: инженеры-конструкторы в космосе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346406" y="3007043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Научные исследователи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346406" y="3923586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Ученые, занимающиеся проведением научных экспериментов и исследований в условиях невесомости и внекосмических условиях.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346406" y="6255901"/>
            <a:ext cx="29494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Query: научные исследования в космосе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312896-326F-45BB-A21B-1AA8197F8C32}"/>
              </a:ext>
            </a:extLst>
          </p:cNvPr>
          <p:cNvSpPr txBox="1"/>
          <p:nvPr/>
        </p:nvSpPr>
        <p:spPr>
          <a:xfrm>
            <a:off x="76201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55544" y="760333"/>
            <a:ext cx="7605713" cy="1281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47"/>
              </a:lnSpc>
              <a:buNone/>
            </a:pPr>
            <a:r>
              <a:rPr lang="en-US" sz="403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Требования и качества космонавта</a:t>
            </a:r>
            <a:endParaRPr lang="en-US" sz="4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544" y="2349818"/>
            <a:ext cx="1025485" cy="183784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88687" y="2554843"/>
            <a:ext cx="3649147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Физическая выносливость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588687" y="2998232"/>
            <a:ext cx="6272570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 космосе космонавту приходится сталкиваться с экстремальными нагрузками, требующими отличной физической подготовки.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544" y="4187666"/>
            <a:ext cx="1025485" cy="16408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88687" y="4392692"/>
            <a:ext cx="4288631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Психологическая устойчивость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588687" y="4836081"/>
            <a:ext cx="6272570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Длительное пребывание в изоляции требует от космонавта высокой степени психологической устойчивости и адаптивности.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544" y="5828467"/>
            <a:ext cx="1025485" cy="16408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88687" y="6033492"/>
            <a:ext cx="4945023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Профессионализм и командный дух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588687" y="6476881"/>
            <a:ext cx="6272570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Работа в команде и умение принимать решения в сложных ситуациях являются важными качествами космонавта.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805AA2-113A-4CB0-B466-EF7BAC9115BD}"/>
              </a:ext>
            </a:extLst>
          </p:cNvPr>
          <p:cNvSpPr txBox="1"/>
          <p:nvPr/>
        </p:nvSpPr>
        <p:spPr>
          <a:xfrm>
            <a:off x="76201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994886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Возможности обучения и развития в космической сфере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289048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E1B4A"/>
          </a:solidFill>
          <a:ln/>
        </p:spPr>
      </p:sp>
      <p:sp>
        <p:nvSpPr>
          <p:cNvPr id="7" name="Text 4"/>
          <p:cNvSpPr/>
          <p:nvPr/>
        </p:nvSpPr>
        <p:spPr>
          <a:xfrm>
            <a:off x="4675703" y="2932152"/>
            <a:ext cx="13001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2966799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Космическая академия им.Жуковского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12913" y="3794403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Ведущее учебное заведение, обеспечивающее высококвалифицированное обучение будущих космонавтов и специалистов космической отрасли.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255085" y="289048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E1B4A"/>
          </a:solidFill>
          <a:ln/>
        </p:spPr>
      </p:sp>
      <p:sp>
        <p:nvSpPr>
          <p:cNvPr id="11" name="Text 8"/>
          <p:cNvSpPr/>
          <p:nvPr/>
        </p:nvSpPr>
        <p:spPr>
          <a:xfrm>
            <a:off x="9401056" y="2932152"/>
            <a:ext cx="2080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77199" y="2966799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Международный университет космоса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977199" y="3794403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Учреждение, специализирующееся на обучении специалистов для работы в интернациональной космической программе.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90799" y="596717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E1B4A"/>
          </a:solidFill>
          <a:ln/>
        </p:spPr>
      </p:sp>
      <p:sp>
        <p:nvSpPr>
          <p:cNvPr id="15" name="Text 12"/>
          <p:cNvSpPr/>
          <p:nvPr/>
        </p:nvSpPr>
        <p:spPr>
          <a:xfrm>
            <a:off x="4633913" y="6008846"/>
            <a:ext cx="21371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2913" y="6043493"/>
            <a:ext cx="475440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Профессиональные стажировки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212913" y="652391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Возможности для стажировок и практических занятий в ведущих космических агентствах и компаниях.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95F58A-D9C8-4AD2-BE1B-55BABB4FA48E}"/>
              </a:ext>
            </a:extLst>
          </p:cNvPr>
          <p:cNvSpPr txBox="1"/>
          <p:nvPr/>
        </p:nvSpPr>
        <p:spPr>
          <a:xfrm>
            <a:off x="76201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531739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Профессиональные аспекты работы космонавта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70559" y="3505676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Подготовка к полетам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1062" y="3505676"/>
            <a:ext cx="4518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Тренировки в специальных симуляторах и на подготовительных базах.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348389" y="4357330"/>
            <a:ext cx="9933503" cy="1347907"/>
          </a:xfrm>
          <a:prstGeom prst="rect">
            <a:avLst/>
          </a:prstGeom>
          <a:solidFill>
            <a:srgbClr val="1E1B4A"/>
          </a:solidFill>
          <a:ln/>
        </p:spPr>
      </p:sp>
      <p:sp>
        <p:nvSpPr>
          <p:cNvPr id="8" name="Text 6"/>
          <p:cNvSpPr/>
          <p:nvPr/>
        </p:nvSpPr>
        <p:spPr>
          <a:xfrm>
            <a:off x="2570559" y="4498181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Научные исследования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1062" y="4498181"/>
            <a:ext cx="4518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Проведение экспериментов и наблюдений в составе международных космических экипажей.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570559" y="5846088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Техническое обслуживание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062" y="5846088"/>
            <a:ext cx="4518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Обслуживание и ремонт космических аппаратов и систем на борту МКС.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5B9AB-549F-46E3-8A38-5F5D804E2339}"/>
              </a:ext>
            </a:extLst>
          </p:cNvPr>
          <p:cNvSpPr txBox="1"/>
          <p:nvPr/>
        </p:nvSpPr>
        <p:spPr>
          <a:xfrm>
            <a:off x="76201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91393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Заключение: перспективы в карьере космонавта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3747016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Исследования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4893945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Возможность делать новые научные открытия и исследовать неизведанные уголки космоса.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3747016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Приключения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4893945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Участие в уникальных миссиях и путешествиях в открытый космос.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3747016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Командная работа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4893945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Сотрудничество с коллегами из разных стран и культур, достижение общих целей в космических проектах.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BC16EE-98D2-4276-8243-9332FD7228A0}"/>
              </a:ext>
            </a:extLst>
          </p:cNvPr>
          <p:cNvSpPr txBox="1"/>
          <p:nvPr/>
        </p:nvSpPr>
        <p:spPr>
          <a:xfrm>
            <a:off x="76201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576</Words>
  <Application>Microsoft Office PowerPoint</Application>
  <PresentationFormat>Произвольный</PresentationFormat>
  <Paragraphs>80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2024-03-26T16:20:22Z</dcterms:created>
  <dcterms:modified xsi:type="dcterms:W3CDTF">2024-03-26T16:26:55Z</dcterms:modified>
</cp:coreProperties>
</file>