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58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152722"/>
            <a:ext cx="7315200" cy="23727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970"/>
              </a:lnSpc>
              <a:buNone/>
            </a:pPr>
            <a:r>
              <a:rPr lang="en-US" sz="400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Профессия: бурильщик - профориентационный урок "Россия – мои горизонты"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2794600"/>
            <a:ext cx="7315200" cy="19402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47"/>
              </a:lnSpc>
              <a:buNone/>
            </a:pPr>
            <a:r>
              <a:rPr lang="en-US" sz="159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Этот профориентационный урок предоставит ученикам обзор профессии бурильщика, рассмотрит основные аспекты работы в этой сфере и предоставит информацию о возможностях профессионального роста. Мы приглашаем вас на виртуальное путешествие в мир буровых установок и нефтяных вышек!</a:t>
            </a:r>
            <a:endParaRPr lang="en-US" sz="15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26BD08-4E72-465E-9365-99A9497A218C}"/>
              </a:ext>
            </a:extLst>
          </p:cNvPr>
          <p:cNvSpPr txBox="1"/>
          <p:nvPr/>
        </p:nvSpPr>
        <p:spPr>
          <a:xfrm>
            <a:off x="0" y="4687504"/>
            <a:ext cx="731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28. Профориентационное занятие «Россия ресурсная: узнаю о профессиях и достижениях в нефтегазовой области» - четверг, 28.03.2024 (28 марта 2024 года)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бурильщик"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C4208-86BE-4D77-94D4-88B19F18F373}"/>
              </a:ext>
            </a:extLst>
          </p:cNvPr>
          <p:cNvSpPr txBox="1"/>
          <p:nvPr/>
        </p:nvSpPr>
        <p:spPr>
          <a:xfrm>
            <a:off x="12832452" y="7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1760220" y="1814155"/>
            <a:ext cx="961727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Введение в профориентацию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1760220" y="30153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912144" y="3057049"/>
            <a:ext cx="19597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482334" y="309169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Цель урока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482334" y="3572113"/>
            <a:ext cx="472178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Целью данного урока является ознакомление учащихся с профессией бурильщика, предоставление информации о ее важности и значимости в современном мире, а также выявление качеств и навыков, необходимых для успешной карьеры в этой отрасли.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7426285" y="30153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7537013" y="3057049"/>
            <a:ext cx="27836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8148399" y="309169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Задачи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8148399" y="3572113"/>
            <a:ext cx="4721781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Мы собираемся обсудить особенности работы бурильщика, его обязанности, опасности и преимущества. Также рассмотрим основные требования данной профессии, специализации и возможные дальнейшие перспективы трудоустройства и профессионального развития.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7F02EE-DE5B-4D56-B35B-AB98E3F95890}"/>
              </a:ext>
            </a:extLst>
          </p:cNvPr>
          <p:cNvSpPr txBox="1"/>
          <p:nvPr/>
        </p:nvSpPr>
        <p:spPr>
          <a:xfrm>
            <a:off x="12832452" y="7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505903"/>
            <a:ext cx="1107745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Блок 1: Общие факты о профессии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760220" y="27557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Значимость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760220" y="3325058"/>
            <a:ext cx="3341608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Профессия бурильщика играет важную роль в добыче нефти, природного газа и воды. Эта профессия требует высокой ответственности и специальной подготовки, так как неправильные решения могут привести к серьезным последствиям.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651421" y="2755702"/>
            <a:ext cx="334160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Технические навыки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651421" y="3672245"/>
            <a:ext cx="3341608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Работа бурильщика связана с использованием специального оборудования, включая буровые установки и инструменты, а также требует знания специализированных технических процессов и процедур.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542621" y="27557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Безопасность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542621" y="3325058"/>
            <a:ext cx="3341608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Профессия бурильщика требует строгого соблюдения мер безопасности. Это включает в себя знание процедур эвакуации, умение обнаруживать потенциальные опасности и проверять оборудование перед началом работы.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22DC27-DF03-47D2-9009-EACEF11FFDAB}"/>
              </a:ext>
            </a:extLst>
          </p:cNvPr>
          <p:cNvSpPr txBox="1"/>
          <p:nvPr/>
        </p:nvSpPr>
        <p:spPr>
          <a:xfrm>
            <a:off x="12832452" y="7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307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285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Блок 2: Специальности в отрасли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56" y="2320052"/>
            <a:ext cx="1104781" cy="17677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64688" y="2540913"/>
            <a:ext cx="4948118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Бурильщик нефтяных скважин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2264688" y="3018711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Этот специалист занимается бурением скважин для добычи нефти и газа.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56" y="4087773"/>
            <a:ext cx="1104781" cy="17677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64688" y="4308634"/>
            <a:ext cx="4743807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Бурильщик водяных скважин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22646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Сфера деятельности этого специалиста включает бурение скважин для добычи подземных водных ресурсов.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56" y="5855494"/>
            <a:ext cx="1104781" cy="1767721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264688" y="6076355"/>
            <a:ext cx="5912644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Бурильщик геотермальных скважин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2264688" y="6554153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Этот специалист работает на геотермальных электростанциях, занимаясь бурением и обслуживанием геотермальных скважин.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65FE12-5263-460D-BD12-2876BE8B4F58}"/>
              </a:ext>
            </a:extLst>
          </p:cNvPr>
          <p:cNvSpPr txBox="1"/>
          <p:nvPr/>
        </p:nvSpPr>
        <p:spPr>
          <a:xfrm>
            <a:off x="12832452" y="7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1760220" y="1366242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Блок 3: Качества, необходимые для специальности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1760220" y="3088243"/>
            <a:ext cx="3555206" cy="3774996"/>
          </a:xfrm>
          <a:prstGeom prst="roundRect">
            <a:avLst>
              <a:gd name="adj" fmla="val 281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990011" y="3318034"/>
            <a:ext cx="309562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Физическая выносливость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990011" y="4145637"/>
            <a:ext cx="309562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Работа в отрасли связана с физическим трудом и требует хорошей физической подготовки.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537597" y="3088243"/>
            <a:ext cx="3555206" cy="3774996"/>
          </a:xfrm>
          <a:prstGeom prst="roundRect">
            <a:avLst>
              <a:gd name="adj" fmla="val 281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767387" y="3318034"/>
            <a:ext cx="293679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Ответственность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767387" y="3798451"/>
            <a:ext cx="309562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Бурильщик должен быть ответственным и внимательным, так как его решения могут влиять на безопасность и результативность работы.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9314974" y="3088243"/>
            <a:ext cx="3555206" cy="3774996"/>
          </a:xfrm>
          <a:prstGeom prst="roundRect">
            <a:avLst>
              <a:gd name="adj" fmla="val 281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544764" y="3318034"/>
            <a:ext cx="309562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Технические знания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9544764" y="4145637"/>
            <a:ext cx="3095625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Специалисты в области бурения должны иметь глубокие знания в технической области и умение обслуживать специальное оборудование.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B4272B-E4D2-4551-AE92-603C4D75981A}"/>
              </a:ext>
            </a:extLst>
          </p:cNvPr>
          <p:cNvSpPr txBox="1"/>
          <p:nvPr/>
        </p:nvSpPr>
        <p:spPr>
          <a:xfrm>
            <a:off x="12832452" y="7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50437" y="749498"/>
            <a:ext cx="9387126" cy="13215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03"/>
              </a:lnSpc>
              <a:buNone/>
            </a:pPr>
            <a:r>
              <a:rPr lang="en-US" sz="4162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Блок 4: Перспективы профессионального роста</a:t>
            </a:r>
            <a:endParaRPr lang="en-US" sz="41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746427" y="2388156"/>
            <a:ext cx="42267" cy="5091827"/>
          </a:xfrm>
          <a:prstGeom prst="roundRect">
            <a:avLst>
              <a:gd name="adj" fmla="val 225103"/>
            </a:avLst>
          </a:prstGeom>
          <a:solidFill>
            <a:srgbClr val="8D2424"/>
          </a:solidFill>
          <a:ln/>
        </p:spPr>
      </p:sp>
      <p:sp>
        <p:nvSpPr>
          <p:cNvPr id="7" name="Shape 3"/>
          <p:cNvSpPr/>
          <p:nvPr/>
        </p:nvSpPr>
        <p:spPr>
          <a:xfrm>
            <a:off x="5005328" y="2769930"/>
            <a:ext cx="739973" cy="42267"/>
          </a:xfrm>
          <a:prstGeom prst="roundRect">
            <a:avLst>
              <a:gd name="adj" fmla="val 225103"/>
            </a:avLst>
          </a:prstGeom>
          <a:solidFill>
            <a:srgbClr val="8D2424"/>
          </a:solidFill>
          <a:ln/>
        </p:spPr>
      </p:sp>
      <p:sp>
        <p:nvSpPr>
          <p:cNvPr id="8" name="Shape 4"/>
          <p:cNvSpPr/>
          <p:nvPr/>
        </p:nvSpPr>
        <p:spPr>
          <a:xfrm>
            <a:off x="4529673" y="2553295"/>
            <a:ext cx="475655" cy="475655"/>
          </a:xfrm>
          <a:prstGeom prst="roundRect">
            <a:avLst>
              <a:gd name="adj" fmla="val 20003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674215" y="2592824"/>
            <a:ext cx="186452" cy="3964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2"/>
              </a:lnSpc>
              <a:buNone/>
            </a:pPr>
            <a:r>
              <a:rPr lang="en-US" sz="249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24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930265" y="2599492"/>
            <a:ext cx="4241483" cy="3303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1"/>
              </a:lnSpc>
              <a:buNone/>
            </a:pPr>
            <a:r>
              <a:rPr lang="en-US" sz="208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Дополнительное обучение</a:t>
            </a:r>
            <a:endParaRPr lang="en-US" sz="20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930265" y="3056692"/>
            <a:ext cx="7907298" cy="676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4"/>
              </a:lnSpc>
              <a:buNone/>
            </a:pPr>
            <a:r>
              <a:rPr lang="en-US" sz="166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Повышение квалификации и профессиональное обучение являются ключевыми факторами для роста в данной области.</a:t>
            </a:r>
            <a:endParaRPr lang="en-US" sz="1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005328" y="4537650"/>
            <a:ext cx="739973" cy="42267"/>
          </a:xfrm>
          <a:prstGeom prst="roundRect">
            <a:avLst>
              <a:gd name="adj" fmla="val 225103"/>
            </a:avLst>
          </a:prstGeom>
          <a:solidFill>
            <a:srgbClr val="8D2424"/>
          </a:solidFill>
          <a:ln/>
        </p:spPr>
      </p:sp>
      <p:sp>
        <p:nvSpPr>
          <p:cNvPr id="13" name="Shape 9"/>
          <p:cNvSpPr/>
          <p:nvPr/>
        </p:nvSpPr>
        <p:spPr>
          <a:xfrm>
            <a:off x="4529673" y="4321016"/>
            <a:ext cx="475655" cy="475655"/>
          </a:xfrm>
          <a:prstGeom prst="roundRect">
            <a:avLst>
              <a:gd name="adj" fmla="val 20003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35044" y="4360545"/>
            <a:ext cx="264795" cy="3964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2"/>
              </a:lnSpc>
              <a:buNone/>
            </a:pPr>
            <a:r>
              <a:rPr lang="en-US" sz="249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24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5930265" y="4367213"/>
            <a:ext cx="4530566" cy="3303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1"/>
              </a:lnSpc>
              <a:buNone/>
            </a:pPr>
            <a:r>
              <a:rPr lang="en-US" sz="208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Рост по карьерной лестнице</a:t>
            </a:r>
            <a:endParaRPr lang="en-US" sz="20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930265" y="4824413"/>
            <a:ext cx="7907298" cy="676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4"/>
              </a:lnSpc>
              <a:buNone/>
            </a:pPr>
            <a:r>
              <a:rPr lang="en-US" sz="166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 богатым опытом и навыками бурильщик может продвигаться по карьерной лестнице.</a:t>
            </a:r>
            <a:endParaRPr lang="en-US" sz="1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5005328" y="6305371"/>
            <a:ext cx="739973" cy="42267"/>
          </a:xfrm>
          <a:prstGeom prst="roundRect">
            <a:avLst>
              <a:gd name="adj" fmla="val 225103"/>
            </a:avLst>
          </a:prstGeom>
          <a:solidFill>
            <a:srgbClr val="8D2424"/>
          </a:solidFill>
          <a:ln/>
        </p:spPr>
      </p:sp>
      <p:sp>
        <p:nvSpPr>
          <p:cNvPr id="18" name="Shape 14"/>
          <p:cNvSpPr/>
          <p:nvPr/>
        </p:nvSpPr>
        <p:spPr>
          <a:xfrm>
            <a:off x="4529673" y="6088737"/>
            <a:ext cx="475655" cy="475655"/>
          </a:xfrm>
          <a:prstGeom prst="roundRect">
            <a:avLst>
              <a:gd name="adj" fmla="val 20003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627781" y="6128266"/>
            <a:ext cx="279440" cy="3964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2"/>
              </a:lnSpc>
              <a:buNone/>
            </a:pPr>
            <a:r>
              <a:rPr lang="en-US" sz="249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</a:t>
            </a:r>
            <a:endParaRPr lang="en-US" sz="24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5930265" y="6134933"/>
            <a:ext cx="2937153" cy="3303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1"/>
              </a:lnSpc>
              <a:buNone/>
            </a:pPr>
            <a:r>
              <a:rPr lang="en-US" sz="208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Новые технологии</a:t>
            </a:r>
            <a:endParaRPr lang="en-US" sz="20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5930265" y="6592133"/>
            <a:ext cx="7907298" cy="676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4"/>
              </a:lnSpc>
              <a:buNone/>
            </a:pPr>
            <a:r>
              <a:rPr lang="en-US" sz="166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 развитием технологий появляются новые возможности для специалистов в отрасли нефтяной и энергетической промышленности.</a:t>
            </a:r>
            <a:endParaRPr lang="en-US" sz="1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0FDD2E-FF55-4D73-AC5D-71A650E418B3}"/>
              </a:ext>
            </a:extLst>
          </p:cNvPr>
          <p:cNvSpPr txBox="1"/>
          <p:nvPr/>
        </p:nvSpPr>
        <p:spPr>
          <a:xfrm>
            <a:off x="12832452" y="7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736288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Блок 5: Практические советы и вопросы учеников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3569375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760220" y="423588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Безопасность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760220" y="4716304"/>
            <a:ext cx="348114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Обсудите важность соблюдения мер безопасности на рабочем месте.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625" y="3569375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574625" y="423588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Обучение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574625" y="4716304"/>
            <a:ext cx="348114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Расскажите учащимся о важности профессиональной подготовки и обучения.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031" y="3569375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389031" y="423588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Навыки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389031" y="4716304"/>
            <a:ext cx="3481149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Подчеркните важность развития не только технических, но и мягких навыков для успеха в карьере бурильщика.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8255E-7981-4E32-81D8-D90CB3294D7B}"/>
              </a:ext>
            </a:extLst>
          </p:cNvPr>
          <p:cNvSpPr txBox="1"/>
          <p:nvPr/>
        </p:nvSpPr>
        <p:spPr>
          <a:xfrm>
            <a:off x="12832452" y="7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991076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Заключение: Роль бурильщика в современном мире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760220" y="2824163"/>
            <a:ext cx="11109960" cy="4414361"/>
          </a:xfrm>
          <a:prstGeom prst="roundRect">
            <a:avLst>
              <a:gd name="adj" fmla="val 2265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1767840" y="2831783"/>
            <a:ext cx="11094720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990011" y="2972633"/>
            <a:ext cx="509920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Важность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41181" y="2972633"/>
            <a:ext cx="509920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Бурильщики играют важную роль в обеспечении энергетической безопасности и экономического развития.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767840" y="4179689"/>
            <a:ext cx="11094720" cy="170330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990011" y="4320540"/>
            <a:ext cx="509920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Развитие отрасли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41181" y="4320540"/>
            <a:ext cx="509920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Развитие современных технологий и методов бурения улучшает эффективность процесса и уменьшает вредное воздействие на окружающую среду.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767840" y="5882997"/>
            <a:ext cx="11094720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1990011" y="6023848"/>
            <a:ext cx="509920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Возможности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541181" y="6023848"/>
            <a:ext cx="509920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Профессия бурильщика предоставляет широкие возможности для профессионального и карьерного роста.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C39A24-D0E1-4F8C-A05E-D63BCF134695}"/>
              </a:ext>
            </a:extLst>
          </p:cNvPr>
          <p:cNvSpPr txBox="1"/>
          <p:nvPr/>
        </p:nvSpPr>
        <p:spPr>
          <a:xfrm>
            <a:off x="12832452" y="7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584</Words>
  <Application>Microsoft Office PowerPoint</Application>
  <PresentationFormat>Произвольный</PresentationFormat>
  <Paragraphs>74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2024-03-12T17:11:12Z</dcterms:created>
  <dcterms:modified xsi:type="dcterms:W3CDTF">2024-03-12T17:16:24Z</dcterms:modified>
</cp:coreProperties>
</file>