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9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-1" y="134711"/>
            <a:ext cx="7315199" cy="2506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934"/>
              </a:lnSpc>
              <a:buNone/>
            </a:pPr>
            <a:r>
              <a:rPr lang="en-US" sz="3948" kern="0" spc="-118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Природные зоны Земли, их обитатели - презентация для урока биологии в 5 классе</a:t>
            </a:r>
            <a:endParaRPr lang="en-US" sz="3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-1" y="2891841"/>
            <a:ext cx="7315199" cy="18719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05"/>
              </a:lnSpc>
              <a:buNone/>
            </a:pPr>
            <a:r>
              <a:rPr lang="en-US" sz="1316" kern="0" spc="-2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Данная презентация проведет вас через увлекательный мир природных зон Земли и их многообразных обитателей. Мы рассмотрим различия в климатических поясах, изучим особенности биомов и экосистем, погрузимся в животный и растительный мир, а также обсудим влияние природных зон на жизнь людей. Завершится презентация значимостью сохранения биоразнообразия. Приготовьтесь отправиться в захватывающее приключение по нашей планете!</a:t>
            </a:r>
            <a:endParaRPr lang="en-US" sz="13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C325A-2B8A-4135-82CE-FD1D2734532A}"/>
              </a:ext>
            </a:extLst>
          </p:cNvPr>
          <p:cNvSpPr txBox="1"/>
          <p:nvPr/>
        </p:nvSpPr>
        <p:spPr>
          <a:xfrm>
            <a:off x="-2" y="5217758"/>
            <a:ext cx="7315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"Природные зоны Земли, их обитатели"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349E1-0362-47AB-AB2A-F1DBED688265}"/>
              </a:ext>
            </a:extLst>
          </p:cNvPr>
          <p:cNvSpPr txBox="1"/>
          <p:nvPr/>
        </p:nvSpPr>
        <p:spPr>
          <a:xfrm>
            <a:off x="12841538" y="799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2883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70171" y="2598539"/>
            <a:ext cx="7522488" cy="5322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91"/>
              </a:lnSpc>
              <a:buNone/>
            </a:pPr>
            <a:r>
              <a:rPr lang="en-US" sz="3353" kern="0" spc="-10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Введение в природные зоны Земли</a:t>
            </a:r>
            <a:endParaRPr lang="en-US" sz="33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508534" y="3386138"/>
            <a:ext cx="34052" cy="4373761"/>
          </a:xfrm>
          <a:prstGeom prst="rect">
            <a:avLst/>
          </a:prstGeom>
          <a:solidFill>
            <a:srgbClr val="7F9919"/>
          </a:solidFill>
          <a:ln/>
        </p:spPr>
      </p:sp>
      <p:sp>
        <p:nvSpPr>
          <p:cNvPr id="7" name="Shape 4"/>
          <p:cNvSpPr/>
          <p:nvPr/>
        </p:nvSpPr>
        <p:spPr>
          <a:xfrm>
            <a:off x="3717131" y="3693676"/>
            <a:ext cx="596027" cy="34052"/>
          </a:xfrm>
          <a:prstGeom prst="rect">
            <a:avLst/>
          </a:prstGeom>
          <a:solidFill>
            <a:srgbClr val="7F9919"/>
          </a:solidFill>
          <a:ln/>
        </p:spPr>
      </p:sp>
      <p:sp>
        <p:nvSpPr>
          <p:cNvPr id="8" name="Shape 5"/>
          <p:cNvSpPr/>
          <p:nvPr/>
        </p:nvSpPr>
        <p:spPr>
          <a:xfrm>
            <a:off x="3333988" y="3519249"/>
            <a:ext cx="383143" cy="383143"/>
          </a:xfrm>
          <a:prstGeom prst="roundRect">
            <a:avLst>
              <a:gd name="adj" fmla="val 26671"/>
            </a:avLst>
          </a:prstGeom>
          <a:solidFill>
            <a:srgbClr val="0F0F0F"/>
          </a:solidFill>
          <a:ln/>
        </p:spPr>
      </p:sp>
      <p:sp>
        <p:nvSpPr>
          <p:cNvPr id="9" name="Text 6"/>
          <p:cNvSpPr/>
          <p:nvPr/>
        </p:nvSpPr>
        <p:spPr>
          <a:xfrm>
            <a:off x="3452693" y="3551158"/>
            <a:ext cx="145613" cy="3193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5"/>
              </a:lnSpc>
              <a:buNone/>
            </a:pPr>
            <a:r>
              <a:rPr lang="en-US" sz="2012" kern="0" spc="-6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1</a:t>
            </a:r>
            <a:endParaRPr lang="en-US" sz="20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462224" y="3556397"/>
            <a:ext cx="2128838" cy="2661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95"/>
              </a:lnSpc>
              <a:buNone/>
            </a:pPr>
            <a:r>
              <a:rPr lang="en-US" sz="1676" kern="0" spc="-5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Полярные зоны</a:t>
            </a:r>
            <a:endParaRPr lang="en-US" sz="16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462224" y="3924657"/>
            <a:ext cx="6897886" cy="8172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46"/>
              </a:lnSpc>
              <a:buNone/>
            </a:pPr>
            <a:r>
              <a:rPr lang="en-US" sz="1341" kern="0" spc="-27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Эти зоны находятся вблизи северного и южного полюсов и имеют крайне холодный и суровый климат. Животный и растительный мир здесь адаптирован к экстремальным условиям.</a:t>
            </a:r>
            <a:endParaRPr lang="en-US" sz="13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717131" y="5389959"/>
            <a:ext cx="596027" cy="34052"/>
          </a:xfrm>
          <a:prstGeom prst="rect">
            <a:avLst/>
          </a:prstGeom>
          <a:solidFill>
            <a:srgbClr val="7F9919"/>
          </a:solidFill>
          <a:ln/>
        </p:spPr>
      </p:sp>
      <p:sp>
        <p:nvSpPr>
          <p:cNvPr id="13" name="Shape 10"/>
          <p:cNvSpPr/>
          <p:nvPr/>
        </p:nvSpPr>
        <p:spPr>
          <a:xfrm>
            <a:off x="3333988" y="5215533"/>
            <a:ext cx="383143" cy="383143"/>
          </a:xfrm>
          <a:prstGeom prst="roundRect">
            <a:avLst>
              <a:gd name="adj" fmla="val 26671"/>
            </a:avLst>
          </a:prstGeom>
          <a:solidFill>
            <a:srgbClr val="0F0F0F"/>
          </a:solidFill>
          <a:ln/>
        </p:spPr>
      </p:sp>
      <p:sp>
        <p:nvSpPr>
          <p:cNvPr id="14" name="Text 11"/>
          <p:cNvSpPr/>
          <p:nvPr/>
        </p:nvSpPr>
        <p:spPr>
          <a:xfrm>
            <a:off x="3452693" y="5247442"/>
            <a:ext cx="145613" cy="3193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5"/>
              </a:lnSpc>
              <a:buNone/>
            </a:pPr>
            <a:r>
              <a:rPr lang="en-US" sz="2012" kern="0" spc="-6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2</a:t>
            </a:r>
            <a:endParaRPr lang="en-US" sz="20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462224" y="5252680"/>
            <a:ext cx="4002762" cy="2661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95"/>
              </a:lnSpc>
              <a:buNone/>
            </a:pPr>
            <a:r>
              <a:rPr lang="en-US" sz="1676" kern="0" spc="-5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Субтропические и тропические зоны</a:t>
            </a:r>
            <a:endParaRPr lang="en-US" sz="16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462224" y="5620941"/>
            <a:ext cx="6897886" cy="544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46"/>
              </a:lnSpc>
              <a:buNone/>
            </a:pPr>
            <a:r>
              <a:rPr lang="en-US" sz="1341" kern="0" spc="-27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этих зонах царит жаркий и влажный климат. Здесь обитает огромное разнообразие экзотических растений и животных, таких как пальмы, тигры, и обезьяны.</a:t>
            </a:r>
            <a:endParaRPr lang="en-US" sz="13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3717131" y="6813828"/>
            <a:ext cx="596027" cy="34052"/>
          </a:xfrm>
          <a:prstGeom prst="rect">
            <a:avLst/>
          </a:prstGeom>
          <a:solidFill>
            <a:srgbClr val="7F9919"/>
          </a:solidFill>
          <a:ln/>
        </p:spPr>
      </p:sp>
      <p:sp>
        <p:nvSpPr>
          <p:cNvPr id="18" name="Shape 15"/>
          <p:cNvSpPr/>
          <p:nvPr/>
        </p:nvSpPr>
        <p:spPr>
          <a:xfrm>
            <a:off x="3333988" y="6639401"/>
            <a:ext cx="383143" cy="383143"/>
          </a:xfrm>
          <a:prstGeom prst="roundRect">
            <a:avLst>
              <a:gd name="adj" fmla="val 26671"/>
            </a:avLst>
          </a:prstGeom>
          <a:solidFill>
            <a:srgbClr val="0F0F0F"/>
          </a:solidFill>
          <a:ln/>
        </p:spPr>
      </p:sp>
      <p:sp>
        <p:nvSpPr>
          <p:cNvPr id="19" name="Text 16"/>
          <p:cNvSpPr/>
          <p:nvPr/>
        </p:nvSpPr>
        <p:spPr>
          <a:xfrm>
            <a:off x="3452693" y="6671310"/>
            <a:ext cx="145613" cy="3193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5"/>
              </a:lnSpc>
              <a:buNone/>
            </a:pPr>
            <a:r>
              <a:rPr lang="en-US" sz="2012" kern="0" spc="-6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3</a:t>
            </a:r>
            <a:endParaRPr lang="en-US" sz="20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4462224" y="6676549"/>
            <a:ext cx="2128838" cy="2661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95"/>
              </a:lnSpc>
              <a:buNone/>
            </a:pPr>
            <a:r>
              <a:rPr lang="en-US" sz="1676" kern="0" spc="-5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Умеренные зоны</a:t>
            </a:r>
            <a:endParaRPr lang="en-US" sz="16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4462224" y="7044809"/>
            <a:ext cx="6897886" cy="544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46"/>
              </a:lnSpc>
              <a:buNone/>
            </a:pPr>
            <a:r>
              <a:rPr lang="en-US" sz="1341" kern="0" spc="-27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умеренных зонах климат более мягкий, и обитают такие животные как лисы, олени, и разнообразные виды деревьев и кустарников.</a:t>
            </a:r>
            <a:endParaRPr lang="en-US" sz="13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C0BABD-18E7-4088-8E9C-071DE3A41E97}"/>
              </a:ext>
            </a:extLst>
          </p:cNvPr>
          <p:cNvSpPr txBox="1"/>
          <p:nvPr/>
        </p:nvSpPr>
        <p:spPr>
          <a:xfrm>
            <a:off x="12841538" y="799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83663"/>
            <a:ext cx="1044940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Разнообразие климатических поясов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93346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Влияние климата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502819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Климат играет ключевую роль в определении природных зон. От экватора к полюсам, каждый климатический пояс обладает уникальным микроклиматом и разнообразием растительного и животного мира.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293346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Экосистемы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502819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Разнообразие климатических поясов формирует различные экосистемы, в которых каждый вид выполняет определенную роль, обеспечивая баланс и устойчивость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293346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Природные ресурсы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502819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Каждый климатический пояс предлагает уникальные природные ресурсы, которые влияют на развитие жизни и культуры людей, приспосабливающихся к жизни в этих условиях.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45EB8-DE98-471F-8833-5A11283BE340}"/>
              </a:ext>
            </a:extLst>
          </p:cNvPr>
          <p:cNvSpPr txBox="1"/>
          <p:nvPr/>
        </p:nvSpPr>
        <p:spPr>
          <a:xfrm>
            <a:off x="12841538" y="799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9071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Особенности биомов и экосистем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88631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7" name="Text 4"/>
          <p:cNvSpPr/>
          <p:nvPr/>
        </p:nvSpPr>
        <p:spPr>
          <a:xfrm>
            <a:off x="988100" y="2927985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9626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Разнообразие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443049"/>
            <a:ext cx="38200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 нашей планете существует большое количество биомов и экосистем, каждый из которых обладает своим уникальным богатством видов и природных особенностей.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288631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11" name="Text 8"/>
          <p:cNvSpPr/>
          <p:nvPr/>
        </p:nvSpPr>
        <p:spPr>
          <a:xfrm>
            <a:off x="5752386" y="2927985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29626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Восстановление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3443049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Важность охраны и восстановления различных биомов и экосистем для поддержания баланса в природе и избежания вымирания видов.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97122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15" name="Text 12"/>
          <p:cNvSpPr/>
          <p:nvPr/>
        </p:nvSpPr>
        <p:spPr>
          <a:xfrm>
            <a:off x="988100" y="6012894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0475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Устойчивость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527959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Некоторые биомы и экосистемы обладают удивительной способностью к самовосстановлению и адаптации к изменяющимся условиям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82B134-556F-4B57-BBB0-2F6E0D771A6F}"/>
              </a:ext>
            </a:extLst>
          </p:cNvPr>
          <p:cNvSpPr txBox="1"/>
          <p:nvPr/>
        </p:nvSpPr>
        <p:spPr>
          <a:xfrm>
            <a:off x="12841538" y="799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9169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Животный мир различных природных зон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924776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5912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Полярные зоны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071705"/>
            <a:ext cx="32958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Обитатели: белые медведи, тюлени, арктические лисицы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924776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5912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Тропические зоны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071705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Обитатели: львы, слоны, жирафы и разнообразные виды обезьян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924776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5912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Умеренные зоны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071705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Обитатели: олени, кабаны, волки и различные виды хищных птиц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37AAB9-8CA0-4CA6-BF17-C11DC4F4CB43}"/>
              </a:ext>
            </a:extLst>
          </p:cNvPr>
          <p:cNvSpPr txBox="1"/>
          <p:nvPr/>
        </p:nvSpPr>
        <p:spPr>
          <a:xfrm>
            <a:off x="12841538" y="799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kern="0" spc="-13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Растительный покров и его адаптации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222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kern="0" spc="-65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Адаптации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9222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Растения в разных природных зонах развивают удивительные адаптации, позволяющие им выживать и процветать в экстремальных условиях.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222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kern="0" spc="-65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Биоразнообразие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Разнообразие растений в различных природных зонах служит неоценимым источником для научных исследований и сохранения видов.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22288" y="6076355"/>
            <a:ext cx="3462933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kern="0" spc="-65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Экологическая важность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9222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Растительный покров играет важную роль в поддержании экологического баланса и стабильности экосистем по всей планете.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F2B68-4B71-4F88-97B5-55B563C5D7EA}"/>
              </a:ext>
            </a:extLst>
          </p:cNvPr>
          <p:cNvSpPr txBox="1"/>
          <p:nvPr/>
        </p:nvSpPr>
        <p:spPr>
          <a:xfrm>
            <a:off x="12841538" y="799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4745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Влияние природных зон на жизнь людей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269456"/>
            <a:ext cx="3370064" cy="3412569"/>
          </a:xfrm>
          <a:prstGeom prst="roundRect">
            <a:avLst>
              <a:gd name="adj" fmla="val 3956"/>
            </a:avLst>
          </a:prstGeom>
          <a:solidFill>
            <a:srgbClr val="0F0F0F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491627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Продовольственная безопасность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4319230"/>
            <a:ext cx="292572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Природные зоны обеспечивают нам широкий спектр продуктов питания, включая фрукты, овощи, мясо и рыбу.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269456"/>
            <a:ext cx="3370064" cy="3412569"/>
          </a:xfrm>
          <a:prstGeom prst="roundRect">
            <a:avLst>
              <a:gd name="adj" fmla="val 3956"/>
            </a:avLst>
          </a:prstGeom>
          <a:solidFill>
            <a:srgbClr val="0F0F0F"/>
          </a:solidFill>
          <a:ln/>
        </p:spPr>
      </p:sp>
      <p:sp>
        <p:nvSpPr>
          <p:cNvPr id="9" name="Text 7"/>
          <p:cNvSpPr/>
          <p:nvPr/>
        </p:nvSpPr>
        <p:spPr>
          <a:xfrm>
            <a:off x="5852398" y="3491627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Культурное наследие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52398" y="4319230"/>
            <a:ext cx="292572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Многие культуры и традиции связаны с природными зонами, отражая влияние природной среды на развитие обществ и их образ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269456"/>
            <a:ext cx="3370064" cy="3412569"/>
          </a:xfrm>
          <a:prstGeom prst="roundRect">
            <a:avLst>
              <a:gd name="adj" fmla="val 3956"/>
            </a:avLst>
          </a:prstGeom>
          <a:solidFill>
            <a:srgbClr val="0F0F0F"/>
          </a:solidFill>
          <a:ln/>
        </p:spPr>
      </p:sp>
      <p:sp>
        <p:nvSpPr>
          <p:cNvPr id="12" name="Text 10"/>
          <p:cNvSpPr/>
          <p:nvPr/>
        </p:nvSpPr>
        <p:spPr>
          <a:xfrm>
            <a:off x="9444633" y="34916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Туризм и отдых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44633" y="3972044"/>
            <a:ext cx="292572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Живописные пейзажи и уникальные экосистемы привлекают туристов, оказывая значительное влияние на развитие туристической индустрии и местной экономики.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83C19-CB64-4540-B980-BEC3EE5F024E}"/>
              </a:ext>
            </a:extLst>
          </p:cNvPr>
          <p:cNvSpPr txBox="1"/>
          <p:nvPr/>
        </p:nvSpPr>
        <p:spPr>
          <a:xfrm>
            <a:off x="12841538" y="799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624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468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53885" y="3351133"/>
            <a:ext cx="12692743" cy="8398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07"/>
              </a:lnSpc>
              <a:buNone/>
            </a:pPr>
            <a:r>
              <a:rPr lang="en-US" sz="4000" kern="0" spc="-13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Заключение: Значимость сохранения биоразнообразия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95976" y="5163741"/>
            <a:ext cx="5054441" cy="6592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191"/>
              </a:lnSpc>
              <a:buNone/>
            </a:pPr>
            <a:r>
              <a:rPr lang="en-US" sz="5191" kern="0" spc="-15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10M</a:t>
            </a:r>
            <a:endParaRPr lang="en-US" sz="51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249692" y="6097548"/>
            <a:ext cx="2746891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4"/>
              </a:lnSpc>
              <a:buNone/>
            </a:pPr>
            <a:r>
              <a:rPr lang="en-US" sz="2163" kern="0" spc="-65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Видов</a:t>
            </a:r>
            <a:endParaRPr lang="en-US" sz="21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095976" y="6572607"/>
            <a:ext cx="5054441" cy="1054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69"/>
              </a:lnSpc>
              <a:buNone/>
            </a:pPr>
            <a:r>
              <a:rPr lang="en-US" sz="173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Больше 10 миллионов видов на Земле, и каждый из них играет важную роль в поддержании биоразнообразия.</a:t>
            </a:r>
            <a:endParaRPr lang="en-US" sz="17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79983" y="5163741"/>
            <a:ext cx="5054441" cy="6592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191"/>
              </a:lnSpc>
              <a:buNone/>
            </a:pPr>
            <a:r>
              <a:rPr lang="en-US" sz="5191" kern="0" spc="-15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75%</a:t>
            </a:r>
            <a:endParaRPr lang="en-US" sz="51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633698" y="6097548"/>
            <a:ext cx="2746891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4"/>
              </a:lnSpc>
              <a:buNone/>
            </a:pPr>
            <a:r>
              <a:rPr lang="en-US" sz="2163" kern="0" spc="-65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Исчезнувших видов</a:t>
            </a:r>
            <a:endParaRPr lang="en-US" sz="21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479983" y="6572607"/>
            <a:ext cx="5054441" cy="1054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69"/>
              </a:lnSpc>
              <a:buNone/>
            </a:pPr>
            <a:r>
              <a:rPr lang="en-US" sz="173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Более 75% видов, обитающих на Земле, могут исчезнуть из-за разрушения и потери естественных сред обитания.</a:t>
            </a:r>
            <a:endParaRPr lang="en-US" sz="17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5E86A-F30A-41DC-B1B0-B3951AC08C57}"/>
              </a:ext>
            </a:extLst>
          </p:cNvPr>
          <p:cNvSpPr txBox="1"/>
          <p:nvPr/>
        </p:nvSpPr>
        <p:spPr>
          <a:xfrm>
            <a:off x="12841538" y="799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599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2024-03-21T12:58:14Z</dcterms:created>
  <dcterms:modified xsi:type="dcterms:W3CDTF">2024-03-21T13:04:21Z</dcterms:modified>
</cp:coreProperties>
</file>