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08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" y="387022"/>
            <a:ext cx="7315198" cy="9628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Нужно ли уважать себя?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" y="2038333"/>
            <a:ext cx="7315198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Самоуважение – это неотъемлемая часть здоровой и уверенной личности. Оно помогает нам ценить свои достоинства, принимать свои недостатки и двигаться вперед к достижению наших целей. В этой презентации мы поговорим о том, почему так важно уважать себя, и как можно развить и поддерживать это важное качество.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6400A-97B9-4A4A-9A6A-FE23BD481C04}"/>
              </a:ext>
            </a:extLst>
          </p:cNvPr>
          <p:cNvSpPr txBox="1"/>
          <p:nvPr/>
        </p:nvSpPr>
        <p:spPr>
          <a:xfrm>
            <a:off x="1" y="4671317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"Нужно ли уважать себя?"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B4632-F567-41F6-BB48-C102C0519933}"/>
              </a:ext>
            </a:extLst>
          </p:cNvPr>
          <p:cNvSpPr txBox="1"/>
          <p:nvPr/>
        </p:nvSpPr>
        <p:spPr>
          <a:xfrm>
            <a:off x="12823371" y="71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777002"/>
            <a:ext cx="687978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Зачем нам уважать себя?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1804630"/>
            <a:ext cx="4542115" cy="3419594"/>
          </a:xfrm>
          <a:prstGeom prst="roundRect">
            <a:avLst>
              <a:gd name="adj" fmla="val 292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720590" y="2034421"/>
            <a:ext cx="408253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Улучшает психическое здоровье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20590" y="2862024"/>
            <a:ext cx="408253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Самоуважение помогает нам справляться со стрессом, тревогой и депрессией. Когда мы себя уважаем, мы с большей готовностью заботимся о своем эмоциональном благополучии.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5085" y="1804630"/>
            <a:ext cx="4542115" cy="3419594"/>
          </a:xfrm>
          <a:prstGeom prst="roundRect">
            <a:avLst>
              <a:gd name="adj" fmla="val 292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484876" y="2034421"/>
            <a:ext cx="3230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Повышает уверенность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84876" y="2514838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Люди с высоким самоуважением обычно уверены в себе и своих способностях. Они не боятся браться за новые задачи и не зацикливаются на ошибках.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90799" y="5446395"/>
            <a:ext cx="9306401" cy="2006203"/>
          </a:xfrm>
          <a:prstGeom prst="roundRect">
            <a:avLst>
              <a:gd name="adj" fmla="val 4984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720590" y="5676186"/>
            <a:ext cx="29502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Улучшает отношения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20590" y="6156603"/>
            <a:ext cx="88468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Самоуважение помогает нам устанавливать здоровые, взаимоуважительные отношения с другими людьми. Мы с большей готовностью отстаиваем свои границы и ценим себя.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230D82-7E9E-4B24-AF65-8E26A83CD847}"/>
              </a:ext>
            </a:extLst>
          </p:cNvPr>
          <p:cNvSpPr txBox="1"/>
          <p:nvPr/>
        </p:nvSpPr>
        <p:spPr>
          <a:xfrm>
            <a:off x="12823371" y="71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8512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Понятие самоуважения и его значения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929295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Что такое самоуважение?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845838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Самоуважение – это позитивное отношение к самому себе, признание и принятие своих достоинств и недостатков. Это способность ценить свою личность, свои мысли, чувства и поступки.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2929295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Значение самоуважения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845838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Самоуважение играет ключевую роль в формировании нашей личности и самосознания. Оно определяет, как мы воспринимаем себя, как относимся к себе и как взаимодействуем с окружающими.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2929295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Компоненты самоуважения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845838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Самоуважение включает в себя три основных компонента: самооценку, чувство собственного достоинства и уверенность в себе. Эти элементы взаимосвязаны и влияют друг на друга.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5D3B3-AA29-4299-89E2-96B8647E45D8}"/>
              </a:ext>
            </a:extLst>
          </p:cNvPr>
          <p:cNvSpPr txBox="1"/>
          <p:nvPr/>
        </p:nvSpPr>
        <p:spPr>
          <a:xfrm>
            <a:off x="12823371" y="71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16317" y="818078"/>
            <a:ext cx="8940165" cy="11763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31"/>
              </a:lnSpc>
              <a:buNone/>
            </a:pPr>
            <a:r>
              <a:rPr lang="en-US" sz="3705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Значение самоуважения для здоровья и успеха</a:t>
            </a:r>
            <a:endParaRPr lang="en-US" sz="3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279803" y="2276713"/>
            <a:ext cx="37624" cy="5134689"/>
          </a:xfrm>
          <a:prstGeom prst="roundRect">
            <a:avLst>
              <a:gd name="adj" fmla="val 225115"/>
            </a:avLst>
          </a:prstGeom>
          <a:solidFill>
            <a:srgbClr val="B8C3DF"/>
          </a:solidFill>
          <a:ln/>
        </p:spPr>
      </p:sp>
      <p:sp>
        <p:nvSpPr>
          <p:cNvPr id="7" name="Shape 4"/>
          <p:cNvSpPr/>
          <p:nvPr/>
        </p:nvSpPr>
        <p:spPr>
          <a:xfrm>
            <a:off x="1510308" y="2616637"/>
            <a:ext cx="658654" cy="37624"/>
          </a:xfrm>
          <a:prstGeom prst="roundRect">
            <a:avLst>
              <a:gd name="adj" fmla="val 225115"/>
            </a:avLst>
          </a:prstGeom>
          <a:solidFill>
            <a:srgbClr val="B8C3DF"/>
          </a:solidFill>
          <a:ln/>
        </p:spPr>
      </p:sp>
      <p:sp>
        <p:nvSpPr>
          <p:cNvPr id="8" name="Shape 5"/>
          <p:cNvSpPr/>
          <p:nvPr/>
        </p:nvSpPr>
        <p:spPr>
          <a:xfrm>
            <a:off x="1086922" y="2423755"/>
            <a:ext cx="423386" cy="423386"/>
          </a:xfrm>
          <a:prstGeom prst="roundRect">
            <a:avLst>
              <a:gd name="adj" fmla="val 200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245632" y="2458998"/>
            <a:ext cx="105966" cy="352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9"/>
              </a:lnSpc>
              <a:buNone/>
            </a:pPr>
            <a:r>
              <a:rPr lang="en-US" sz="222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1</a:t>
            </a:r>
            <a:endParaRPr lang="en-US" sz="22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33744" y="2464832"/>
            <a:ext cx="2527340" cy="294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6"/>
              </a:lnSpc>
              <a:buNone/>
            </a:pPr>
            <a:r>
              <a:rPr lang="en-US" sz="185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Физическое здоровье</a:t>
            </a:r>
            <a:endParaRPr lang="en-US" sz="18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333744" y="2871788"/>
            <a:ext cx="7622738" cy="9033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1"/>
              </a:lnSpc>
              <a:buNone/>
            </a:pPr>
            <a:r>
              <a:rPr lang="en-US" sz="1482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Люди с высоким самоуважением обычно заботятся о своем физическом здоровье – следят за питанием, занимаются спортом и уделяют внимание профилактике заболеваний.</a:t>
            </a:r>
            <a:endParaRPr lang="en-US" sz="14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510308" y="4491276"/>
            <a:ext cx="658654" cy="37624"/>
          </a:xfrm>
          <a:prstGeom prst="roundRect">
            <a:avLst>
              <a:gd name="adj" fmla="val 225115"/>
            </a:avLst>
          </a:prstGeom>
          <a:solidFill>
            <a:srgbClr val="B8C3DF"/>
          </a:solidFill>
          <a:ln/>
        </p:spPr>
      </p:sp>
      <p:sp>
        <p:nvSpPr>
          <p:cNvPr id="13" name="Shape 10"/>
          <p:cNvSpPr/>
          <p:nvPr/>
        </p:nvSpPr>
        <p:spPr>
          <a:xfrm>
            <a:off x="1086922" y="4298394"/>
            <a:ext cx="423386" cy="423386"/>
          </a:xfrm>
          <a:prstGeom prst="roundRect">
            <a:avLst>
              <a:gd name="adj" fmla="val 200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215985" y="4333637"/>
            <a:ext cx="165259" cy="352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9"/>
              </a:lnSpc>
              <a:buNone/>
            </a:pPr>
            <a:r>
              <a:rPr lang="en-US" sz="222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2</a:t>
            </a:r>
            <a:endParaRPr lang="en-US" sz="22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33744" y="4339471"/>
            <a:ext cx="2804517" cy="294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6"/>
              </a:lnSpc>
              <a:buNone/>
            </a:pPr>
            <a:r>
              <a:rPr lang="en-US" sz="185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Успех в учебе и карьере</a:t>
            </a:r>
            <a:endParaRPr lang="en-US" sz="18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333744" y="4746427"/>
            <a:ext cx="7622738" cy="9033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1"/>
              </a:lnSpc>
              <a:buNone/>
            </a:pPr>
            <a:r>
              <a:rPr lang="en-US" sz="1482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Самоуважение помогает нам ставить амбициозные цели, принимать решения и прилагать максимум усилий для их достижения. Люди, ценящие себя, как правило, более успешны в учебе и карьере.</a:t>
            </a:r>
            <a:endParaRPr lang="en-US" sz="14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510308" y="6365915"/>
            <a:ext cx="658654" cy="37624"/>
          </a:xfrm>
          <a:prstGeom prst="roundRect">
            <a:avLst>
              <a:gd name="adj" fmla="val 225115"/>
            </a:avLst>
          </a:prstGeom>
          <a:solidFill>
            <a:srgbClr val="B8C3DF"/>
          </a:solidFill>
          <a:ln/>
        </p:spPr>
      </p:sp>
      <p:sp>
        <p:nvSpPr>
          <p:cNvPr id="18" name="Shape 15"/>
          <p:cNvSpPr/>
          <p:nvPr/>
        </p:nvSpPr>
        <p:spPr>
          <a:xfrm>
            <a:off x="1086922" y="6173033"/>
            <a:ext cx="423386" cy="423386"/>
          </a:xfrm>
          <a:prstGeom prst="roundRect">
            <a:avLst>
              <a:gd name="adj" fmla="val 20005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215390" y="6208276"/>
            <a:ext cx="166330" cy="352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9"/>
              </a:lnSpc>
              <a:buNone/>
            </a:pPr>
            <a:r>
              <a:rPr lang="en-US" sz="222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3</a:t>
            </a:r>
            <a:endParaRPr lang="en-US" sz="22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333744" y="6214110"/>
            <a:ext cx="3682484" cy="294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6"/>
              </a:lnSpc>
              <a:buNone/>
            </a:pPr>
            <a:r>
              <a:rPr lang="en-US" sz="1853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Психологическое благополучие</a:t>
            </a:r>
            <a:endParaRPr lang="en-US" sz="18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333744" y="6621066"/>
            <a:ext cx="7622738" cy="6022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1"/>
              </a:lnSpc>
              <a:buNone/>
            </a:pPr>
            <a:r>
              <a:rPr lang="en-US" sz="1482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Самоуважение тесно связано с нашим эмоциональным состоянием. Люди, которые себя уважают, менее подвержены стрессу, тревоге и депрессии.</a:t>
            </a:r>
            <a:endParaRPr lang="en-US" sz="14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B5F843-6376-4CE8-89C5-C83063937A08}"/>
              </a:ext>
            </a:extLst>
          </p:cNvPr>
          <p:cNvSpPr txBox="1"/>
          <p:nvPr/>
        </p:nvSpPr>
        <p:spPr>
          <a:xfrm>
            <a:off x="12823371" y="71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2284809" y="583287"/>
            <a:ext cx="10060662" cy="1323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12"/>
              </a:lnSpc>
              <a:buNone/>
            </a:pPr>
            <a:r>
              <a:rPr lang="en-US" sz="4169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Способы развития и поддержания самоуважения</a:t>
            </a:r>
            <a:endParaRPr lang="en-US" sz="4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284809" y="2495788"/>
            <a:ext cx="476488" cy="476488"/>
          </a:xfrm>
          <a:prstGeom prst="roundRect">
            <a:avLst>
              <a:gd name="adj" fmla="val 2000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463403" y="2535436"/>
            <a:ext cx="119182" cy="3970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7"/>
              </a:lnSpc>
              <a:buNone/>
            </a:pPr>
            <a:r>
              <a:rPr lang="en-US" sz="2502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1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972991" y="2568535"/>
            <a:ext cx="4236363" cy="661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6"/>
              </a:lnSpc>
              <a:buNone/>
            </a:pPr>
            <a:r>
              <a:rPr lang="en-US" sz="2085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Идентификация сильных сторон</a:t>
            </a:r>
            <a:endParaRPr lang="en-US" sz="20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972991" y="3357563"/>
            <a:ext cx="4236363" cy="1355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8"/>
              </a:lnSpc>
              <a:buNone/>
            </a:pPr>
            <a:r>
              <a:rPr lang="en-US" sz="166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Определите свои таланты, навыки и достижения, за которые вы себя уважаете. Фокусируйтесь на них, а не только на недостатках.</a:t>
            </a:r>
            <a:endParaRPr lang="en-US" sz="16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1047" y="2495788"/>
            <a:ext cx="476488" cy="476488"/>
          </a:xfrm>
          <a:prstGeom prst="roundRect">
            <a:avLst>
              <a:gd name="adj" fmla="val 2000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66303" y="2535436"/>
            <a:ext cx="185857" cy="3970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7"/>
              </a:lnSpc>
              <a:buNone/>
            </a:pPr>
            <a:r>
              <a:rPr lang="en-US" sz="2502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2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109228" y="2568535"/>
            <a:ext cx="4236363" cy="661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6"/>
              </a:lnSpc>
              <a:buNone/>
            </a:pPr>
            <a:r>
              <a:rPr lang="en-US" sz="2085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Выстраивание здоровых отношений</a:t>
            </a:r>
            <a:endParaRPr lang="en-US" sz="20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109228" y="3357563"/>
            <a:ext cx="4236363" cy="1355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8"/>
              </a:lnSpc>
              <a:buNone/>
            </a:pPr>
            <a:r>
              <a:rPr lang="en-US" sz="166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Окружайте себя людьми, которые вас поддерживают и принимают таким, какой вы есть. Избегайте токсичных взаимодействий.</a:t>
            </a:r>
            <a:endParaRPr lang="en-US" sz="16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284809" y="5090160"/>
            <a:ext cx="476488" cy="476488"/>
          </a:xfrm>
          <a:prstGeom prst="roundRect">
            <a:avLst>
              <a:gd name="adj" fmla="val 2000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429470" y="5129808"/>
            <a:ext cx="187166" cy="3970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7"/>
              </a:lnSpc>
              <a:buNone/>
            </a:pPr>
            <a:r>
              <a:rPr lang="en-US" sz="2502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3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972991" y="5162907"/>
            <a:ext cx="4236363" cy="6619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6"/>
              </a:lnSpc>
              <a:buNone/>
            </a:pPr>
            <a:r>
              <a:rPr lang="en-US" sz="2085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Постановка целей и их достижение</a:t>
            </a:r>
            <a:endParaRPr lang="en-US" sz="20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972991" y="5951934"/>
            <a:ext cx="4236363" cy="1694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8"/>
              </a:lnSpc>
              <a:buNone/>
            </a:pPr>
            <a:r>
              <a:rPr lang="en-US" sz="166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Ставьте для себя реалистичные, достижимые цели и планомерно работайте над ними. Каждое выполненное обязательство повышает самооценку.</a:t>
            </a:r>
            <a:endParaRPr lang="en-US" sz="16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21047" y="5090160"/>
            <a:ext cx="476488" cy="476488"/>
          </a:xfrm>
          <a:prstGeom prst="roundRect">
            <a:avLst>
              <a:gd name="adj" fmla="val 20003"/>
            </a:avLst>
          </a:prstGeom>
          <a:solidFill>
            <a:srgbClr val="D2DDF9"/>
          </a:solidFill>
          <a:ln w="7620">
            <a:solidFill>
              <a:srgbClr val="B8C3D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64398" y="5129808"/>
            <a:ext cx="189667" cy="3970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27"/>
              </a:lnSpc>
              <a:buNone/>
            </a:pPr>
            <a:r>
              <a:rPr lang="en-US" sz="2502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4</a:t>
            </a:r>
            <a:endParaRPr lang="en-US" sz="25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109228" y="5162907"/>
            <a:ext cx="2647474" cy="3309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6"/>
              </a:lnSpc>
              <a:buNone/>
            </a:pPr>
            <a:r>
              <a:rPr lang="en-US" sz="2085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Забота о себе</a:t>
            </a:r>
            <a:endParaRPr lang="en-US" sz="20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109228" y="5620941"/>
            <a:ext cx="4236363" cy="1694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8"/>
              </a:lnSpc>
              <a:buNone/>
            </a:pPr>
            <a:r>
              <a:rPr lang="en-US" sz="1668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Регулярно уделяйте время своему физическому и психологическому благополучию. Занимайтесь спортом, медитируйте, творите - делайте то, что вам приносит радость.</a:t>
            </a:r>
            <a:endParaRPr lang="en-US" sz="16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D465CF-085E-4049-9C63-62BFC473BB1B}"/>
              </a:ext>
            </a:extLst>
          </p:cNvPr>
          <p:cNvSpPr txBox="1"/>
          <p:nvPr/>
        </p:nvSpPr>
        <p:spPr>
          <a:xfrm>
            <a:off x="12823371" y="71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577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8158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70158" y="2661523"/>
            <a:ext cx="8289965" cy="10908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94"/>
              </a:lnSpc>
              <a:buNone/>
            </a:pPr>
            <a:r>
              <a:rPr lang="en-US" sz="3436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Ситуации, где самоуважение играет важную роль</a:t>
            </a:r>
            <a:endParaRPr lang="en-US" sz="3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158" y="4014073"/>
            <a:ext cx="2763322" cy="6980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344585" y="4973836"/>
            <a:ext cx="2204680" cy="272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47"/>
              </a:lnSpc>
              <a:buNone/>
            </a:pPr>
            <a:r>
              <a:rPr lang="en-US" sz="1718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Отстаивание границ</a:t>
            </a:r>
            <a:endParaRPr lang="en-US" sz="17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344585" y="5351145"/>
            <a:ext cx="2414468" cy="19544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374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Люди, которые себя уважают, с готовностью ставят границы и говорят "нет", когда это необходимо. Они не боятся выразить свою точку зрения.</a:t>
            </a:r>
            <a:endParaRPr lang="en-US" sz="1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480" y="4014073"/>
            <a:ext cx="2763322" cy="69806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107906" y="4973836"/>
            <a:ext cx="2414468" cy="5453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47"/>
              </a:lnSpc>
              <a:buNone/>
            </a:pPr>
            <a:r>
              <a:rPr lang="en-US" sz="1718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Преодоление трудностей</a:t>
            </a:r>
            <a:endParaRPr lang="en-US" sz="17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6107906" y="5623798"/>
            <a:ext cx="2414468" cy="16752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374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Уверенные в себе люди с легкостью справляются с неудачами и разочарованиями. Они видят в них возможность для роста и развития.</a:t>
            </a:r>
            <a:endParaRPr lang="en-US" sz="1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6801" y="4014073"/>
            <a:ext cx="2763322" cy="69806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871228" y="4973836"/>
            <a:ext cx="2414468" cy="5453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47"/>
              </a:lnSpc>
              <a:buNone/>
            </a:pPr>
            <a:r>
              <a:rPr lang="en-US" sz="1718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Построение отношений</a:t>
            </a:r>
            <a:endParaRPr lang="en-US" sz="17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8871228" y="5623798"/>
            <a:ext cx="2414468" cy="19544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99"/>
              </a:lnSpc>
              <a:buNone/>
            </a:pPr>
            <a:r>
              <a:rPr lang="en-US" sz="1374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Самоуважение помогает нам устанавливать здоровые, взаимоуважительные отношения. Мы с большей готовностью уважаем и принимаем других.</a:t>
            </a:r>
            <a:endParaRPr lang="en-US" sz="1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B5F8A-69E7-4938-9C8A-E544C9AA1561}"/>
              </a:ext>
            </a:extLst>
          </p:cNvPr>
          <p:cNvSpPr txBox="1"/>
          <p:nvPr/>
        </p:nvSpPr>
        <p:spPr>
          <a:xfrm>
            <a:off x="12823371" y="71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85189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Ролевая игра: Ситуации, требующие уважения к себе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684978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351490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Отстаивание границ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179094"/>
            <a:ext cx="2388632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Ситуация: Одноклассник пристает к вам, требуя списать домашнее задание. Как вы можете уважительно, но твердо отказать?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2684978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351490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Реагирование на критику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759881" y="4179094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Ситуация: Учитель публично критикует вашу работу. Как вы сможете сохранить самообладание и достоинство?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684978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351490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Построение отношений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4179094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Ситуация: Друг постоянно обижает вас шутками. Как вы можете объяснить ему, что это вас задевает?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2684978"/>
            <a:ext cx="444341" cy="44434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351490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Принятие решений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203656" y="4179094"/>
            <a:ext cx="2388751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Ситуация: Родители хотят, чтобы вы поступили в определенный ВУЗ, но вы не уверены, что это ваш путь. Как вы можете отстоять свое право выбора?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FB9762-D857-4ADF-858A-7CBDE9DF94DD}"/>
              </a:ext>
            </a:extLst>
          </p:cNvPr>
          <p:cNvSpPr txBox="1"/>
          <p:nvPr/>
        </p:nvSpPr>
        <p:spPr>
          <a:xfrm>
            <a:off x="12823371" y="71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639961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Alexandria" pitchFamily="34" charset="-122"/>
                <a:cs typeface="Arial" panose="020B0604020202020204" pitchFamily="34" charset="0"/>
              </a:rPr>
              <a:t>Заключение: Развивайте самоуважение!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319599" y="2361962"/>
            <a:ext cx="7477601" cy="3200757"/>
          </a:xfrm>
          <a:prstGeom prst="roundRect">
            <a:avLst>
              <a:gd name="adj" fmla="val 312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327219" y="2369582"/>
            <a:ext cx="7462361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6549390" y="2510433"/>
            <a:ext cx="70180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Ключевые преимущества самоуважения: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327219" y="3006685"/>
            <a:ext cx="7462361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549390" y="3147536"/>
            <a:ext cx="70180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- Улучшение психического и физического здоровья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327219" y="3643789"/>
            <a:ext cx="7462361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49390" y="3784640"/>
            <a:ext cx="70180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- Повышение уверенности и мотивации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327219" y="4280892"/>
            <a:ext cx="7462361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549390" y="4421743"/>
            <a:ext cx="70180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- Построение здоровых, взаимоуважительных отношений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327219" y="4917996"/>
            <a:ext cx="7462361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6549390" y="5058847"/>
            <a:ext cx="701802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- Успех в учебе и карьере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6319599" y="5812631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Помните, что самоуважение - это важный навык, который нужно развивать на протяжении всей жизни. Фокусируйтесь на своих сильных сторонах, ставьте реалистичные цели и заботьтесь о себе. Только тогда вы сможете стать уверенной, успешной и счастливой личностью.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43E628-8DB1-4391-8EDD-226A7B2449C2}"/>
              </a:ext>
            </a:extLst>
          </p:cNvPr>
          <p:cNvSpPr txBox="1"/>
          <p:nvPr/>
        </p:nvSpPr>
        <p:spPr>
          <a:xfrm>
            <a:off x="12823371" y="7172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BA0990-9A51-4FFA-B862-51349EEF6393}"/>
              </a:ext>
            </a:extLst>
          </p:cNvPr>
          <p:cNvSpPr txBox="1"/>
          <p:nvPr/>
        </p:nvSpPr>
        <p:spPr>
          <a:xfrm>
            <a:off x="12794321" y="1058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765</Words>
  <Application>Microsoft Office PowerPoint</Application>
  <PresentationFormat>Произвольный</PresentationFormat>
  <Paragraphs>82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2024-03-29T13:44:39Z</dcterms:created>
  <dcterms:modified xsi:type="dcterms:W3CDTF">2024-03-29T13:49:25Z</dcterms:modified>
</cp:coreProperties>
</file>