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41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0" y="162604"/>
            <a:ext cx="7315199" cy="23519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051"/>
              </a:lnSpc>
              <a:buNone/>
            </a:pPr>
            <a:r>
              <a:rPr lang="en-US" sz="4000" b="1" kern="0" spc="-145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"Любовь. Секс. Брак." - презентация для классного часа в 11 классе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15201" y="2625363"/>
            <a:ext cx="7315198" cy="20990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2"/>
              </a:lnSpc>
              <a:buNone/>
            </a:pPr>
            <a:r>
              <a:rPr lang="en-US" sz="1614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Эта презентация призвана раскрыть темы любви, секса и брака с точки зрения психологии и социологии, предоставляя глубокое понимание этих важных аспектов жизни. Мы взглянем на эти темы с разных ракурсов, обсудим их влияние на нашу эмоциональную и психологическую жизнь, а также рассмотрим, как они взаимосвязаны с различными социокультурными и этническими факторами.</a:t>
            </a:r>
            <a:endParaRPr lang="en-US" sz="16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43B79B-7B55-4366-9DB9-57CBCFEC1421}"/>
              </a:ext>
            </a:extLst>
          </p:cNvPr>
          <p:cNvSpPr txBox="1"/>
          <p:nvPr/>
        </p:nvSpPr>
        <p:spPr>
          <a:xfrm>
            <a:off x="7315200" y="5002798"/>
            <a:ext cx="7315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11 классе по теме: "Любовь. Секс. Брак."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EA0E12-77B2-4BAA-8F9A-D09E2C10971E}"/>
              </a:ext>
            </a:extLst>
          </p:cNvPr>
          <p:cNvSpPr txBox="1"/>
          <p:nvPr/>
        </p:nvSpPr>
        <p:spPr>
          <a:xfrm>
            <a:off x="87085" y="653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515666"/>
            <a:ext cx="835032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Основы здоровых отношений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271688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20485" y="2758559"/>
            <a:ext cx="12537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2793206"/>
            <a:ext cx="283797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Взаимное уважение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55313" y="3273623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Основой здоровых отношений является взаимное уважение между партнерами. Это позволяет создать атмосферу взаимопонимания и поддержки.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597485" y="271688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55362" y="2758559"/>
            <a:ext cx="18407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319599" y="2793206"/>
            <a:ext cx="358128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Открытая коммуникация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319599" y="3273623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Откровенное общение помогает в построении доверительных и близких отношений, позволяя партнерам быть понятыми и услышанными.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33199" y="544639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88338" y="5488067"/>
            <a:ext cx="18966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5313" y="552271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Общие ценности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555313" y="6003131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Совпадение ценностей и убеждений способствует укреплению отношений и созданию общих целей для совместного развития.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41FA24-BCE5-437A-A97E-D790DDC44888}"/>
              </a:ext>
            </a:extLst>
          </p:cNvPr>
          <p:cNvSpPr txBox="1"/>
          <p:nvPr/>
        </p:nvSpPr>
        <p:spPr>
          <a:xfrm>
            <a:off x="87085" y="653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16693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Эмоциональная интимность и ее значение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111103"/>
            <a:ext cx="3156347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Важность эмоциональной близости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4374832"/>
            <a:ext cx="315634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Эмоциональная интимность способствует созданию крепких и доверительных отношений, позволяя партнерам чувствовать себя понятыми и поддержанными.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3111103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Виды эмоциональной связи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4027646"/>
            <a:ext cx="315634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Существует несколько видов эмоциональной интимности, таких как эмпатия, сострадание, и способность быть открытым и уязвимым перед партнером.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3111103"/>
            <a:ext cx="3156347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Способы развития эмоциональной близости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4374832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Погружение во внутренний мир партнера и проявление понимания и поддержки являются важными способами интенсификации эмоциональной связи.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1555C4-4699-47B3-94FC-FAD2479E8164}"/>
              </a:ext>
            </a:extLst>
          </p:cNvPr>
          <p:cNvSpPr txBox="1"/>
          <p:nvPr/>
        </p:nvSpPr>
        <p:spPr>
          <a:xfrm>
            <a:off x="87085" y="653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65320" y="695206"/>
            <a:ext cx="9357360" cy="13461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01"/>
              </a:lnSpc>
              <a:buNone/>
            </a:pPr>
            <a:r>
              <a:rPr lang="en-US" sz="4241" b="1" kern="0" spc="-127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Ответственность и уважение в отношениях</a:t>
            </a:r>
            <a:endParaRPr lang="en-US" sz="42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320" y="2364343"/>
            <a:ext cx="1077039" cy="172331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865376" y="2579727"/>
            <a:ext cx="2751653" cy="336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20" b="1" kern="0" spc="-64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Взаимное уважение</a:t>
            </a:r>
            <a:endParaRPr lang="en-US" sz="2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865376" y="3045500"/>
            <a:ext cx="7957304" cy="689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4"/>
              </a:lnSpc>
              <a:buNone/>
            </a:pPr>
            <a:r>
              <a:rPr lang="en-US" sz="1696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Уважение к личности и представлениям партнера способствует созданию здоровых и гармоничных отношений.</a:t>
            </a:r>
            <a:endParaRPr lang="en-US" sz="1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320" y="4087654"/>
            <a:ext cx="1077039" cy="172331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865376" y="4303038"/>
            <a:ext cx="4654153" cy="336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20" b="1" kern="0" spc="-64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Ответственность за свои поступки</a:t>
            </a:r>
            <a:endParaRPr lang="en-US" sz="2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865376" y="4768810"/>
            <a:ext cx="7957304" cy="689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4"/>
              </a:lnSpc>
              <a:buNone/>
            </a:pPr>
            <a:r>
              <a:rPr lang="en-US" sz="1696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Принятие ответственности за свои действия и их последствия способствует укреплению взаимоотношений и разрешению конфликтов.</a:t>
            </a:r>
            <a:endParaRPr lang="en-US" sz="1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320" y="5810964"/>
            <a:ext cx="1077039" cy="172331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865376" y="6026348"/>
            <a:ext cx="2923103" cy="336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20" b="1" kern="0" spc="-64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Взаимная поддержка</a:t>
            </a:r>
            <a:endParaRPr lang="en-US" sz="2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5865376" y="6492121"/>
            <a:ext cx="7957304" cy="689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4"/>
              </a:lnSpc>
              <a:buNone/>
            </a:pPr>
            <a:r>
              <a:rPr lang="en-US" sz="1696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Стремление к взаимному содействию и поддержке в трудные моменты является проявлением зрелых и осознанных отношений.</a:t>
            </a:r>
            <a:endParaRPr lang="en-US" sz="1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4E20E9-BBF9-400C-B168-00310951CAA0}"/>
              </a:ext>
            </a:extLst>
          </p:cNvPr>
          <p:cNvSpPr txBox="1"/>
          <p:nvPr/>
        </p:nvSpPr>
        <p:spPr>
          <a:xfrm>
            <a:off x="87085" y="653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3648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0744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41057" y="2937034"/>
            <a:ext cx="9148286" cy="12037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39"/>
              </a:lnSpc>
              <a:buNone/>
            </a:pPr>
            <a:r>
              <a:rPr lang="en-US" sz="3791" b="1" kern="0" spc="-114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Интимные отношения и их влияние на эмоции</a:t>
            </a:r>
            <a:endParaRPr lang="en-US" sz="37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741057" y="4429601"/>
            <a:ext cx="2921079" cy="3274457"/>
          </a:xfrm>
          <a:prstGeom prst="roundRect">
            <a:avLst>
              <a:gd name="adj" fmla="val 296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2941201" y="4629745"/>
            <a:ext cx="2520791" cy="6017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70"/>
              </a:lnSpc>
              <a:buNone/>
            </a:pPr>
            <a:r>
              <a:rPr lang="en-US" sz="1896" b="1" kern="0" spc="-57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Радость и удовлетворение</a:t>
            </a:r>
            <a:endParaRPr lang="en-US" sz="18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941201" y="5346978"/>
            <a:ext cx="2520791" cy="21569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6"/>
              </a:lnSpc>
              <a:buNone/>
            </a:pPr>
            <a:r>
              <a:rPr lang="en-US" sz="1517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Качественные интимные отношения способны приносить радость и удовлетворение, благоприятно влияя на эмоциональное состояние.</a:t>
            </a:r>
            <a:endParaRPr lang="en-US" sz="15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854660" y="4429601"/>
            <a:ext cx="2921079" cy="3274457"/>
          </a:xfrm>
          <a:prstGeom prst="roundRect">
            <a:avLst>
              <a:gd name="adj" fmla="val 296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054804" y="4629745"/>
            <a:ext cx="2520791" cy="6017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70"/>
              </a:lnSpc>
              <a:buNone/>
            </a:pPr>
            <a:r>
              <a:rPr lang="en-US" sz="1896" b="1" kern="0" spc="-57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Страх и неуверенность</a:t>
            </a:r>
            <a:endParaRPr lang="en-US" sz="18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054804" y="5346978"/>
            <a:ext cx="2520791" cy="1848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6"/>
              </a:lnSpc>
              <a:buNone/>
            </a:pPr>
            <a:r>
              <a:rPr lang="en-US" sz="1517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Негативный опыт в интимных отношениях может вызывать страх и неуверенность, влияя на эмоциональное благополучие.</a:t>
            </a:r>
            <a:endParaRPr lang="en-US" sz="15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8968264" y="4429601"/>
            <a:ext cx="2921079" cy="3274457"/>
          </a:xfrm>
          <a:prstGeom prst="roundRect">
            <a:avLst>
              <a:gd name="adj" fmla="val 296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168408" y="4629745"/>
            <a:ext cx="2465665" cy="3008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70"/>
              </a:lnSpc>
              <a:buNone/>
            </a:pPr>
            <a:r>
              <a:rPr lang="en-US" sz="1896" b="1" kern="0" spc="-57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Проявление эмоций</a:t>
            </a:r>
            <a:endParaRPr lang="en-US" sz="18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168408" y="5046107"/>
            <a:ext cx="2520791" cy="1848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6"/>
              </a:lnSpc>
              <a:buNone/>
            </a:pPr>
            <a:r>
              <a:rPr lang="en-US" sz="1517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Интимные связи могут способствовать открытому проявлению эмоций, что важно для сохранения близости в отношениях.</a:t>
            </a:r>
            <a:endParaRPr lang="en-US" sz="15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1FC341-C67D-4B01-B166-9902632160EC}"/>
              </a:ext>
            </a:extLst>
          </p:cNvPr>
          <p:cNvSpPr txBox="1"/>
          <p:nvPr/>
        </p:nvSpPr>
        <p:spPr>
          <a:xfrm>
            <a:off x="87085" y="653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195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019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30195"/>
          </a:xfrm>
          <a:prstGeom prst="rect">
            <a:avLst/>
          </a:prstGeom>
          <a:solidFill>
            <a:srgbClr val="FDFAF7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439710" y="564475"/>
            <a:ext cx="9750862" cy="12827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51"/>
              </a:lnSpc>
              <a:buNone/>
            </a:pPr>
            <a:r>
              <a:rPr lang="en-US" sz="4041" b="1" kern="0" spc="-121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Факторы укрепления семейных связей</a:t>
            </a:r>
            <a:endParaRPr lang="en-US" sz="40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294602" y="2155150"/>
            <a:ext cx="40958" cy="5510570"/>
          </a:xfrm>
          <a:prstGeom prst="roundRect">
            <a:avLst>
              <a:gd name="adj" fmla="val 225541"/>
            </a:avLst>
          </a:prstGeom>
          <a:solidFill>
            <a:srgbClr val="C6BDDA"/>
          </a:solidFill>
          <a:ln/>
        </p:spPr>
      </p:sp>
      <p:sp>
        <p:nvSpPr>
          <p:cNvPr id="8" name="Shape 5"/>
          <p:cNvSpPr/>
          <p:nvPr/>
        </p:nvSpPr>
        <p:spPr>
          <a:xfrm>
            <a:off x="6365736" y="2525792"/>
            <a:ext cx="718423" cy="40958"/>
          </a:xfrm>
          <a:prstGeom prst="roundRect">
            <a:avLst>
              <a:gd name="adj" fmla="val 225541"/>
            </a:avLst>
          </a:prstGeom>
          <a:solidFill>
            <a:srgbClr val="C6BDDA"/>
          </a:solidFill>
          <a:ln/>
        </p:spPr>
      </p:sp>
      <p:sp>
        <p:nvSpPr>
          <p:cNvPr id="9" name="Shape 6"/>
          <p:cNvSpPr/>
          <p:nvPr/>
        </p:nvSpPr>
        <p:spPr>
          <a:xfrm>
            <a:off x="7084159" y="2315408"/>
            <a:ext cx="461843" cy="461843"/>
          </a:xfrm>
          <a:prstGeom prst="roundRect">
            <a:avLst>
              <a:gd name="adj" fmla="val 20002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257157" y="2353866"/>
            <a:ext cx="115729" cy="384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31"/>
              </a:lnSpc>
              <a:buNone/>
            </a:pPr>
            <a:r>
              <a:rPr lang="en-US" sz="2425" b="1" kern="0" spc="-73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24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688074" y="2360414"/>
            <a:ext cx="3498056" cy="320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526"/>
              </a:lnSpc>
              <a:buNone/>
            </a:pPr>
            <a:r>
              <a:rPr lang="en-US" sz="2020" b="1" kern="0" spc="-6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Создание общих традиций</a:t>
            </a:r>
            <a:endParaRPr lang="en-US" sz="20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2439710" y="2804160"/>
            <a:ext cx="3746421" cy="13134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586"/>
              </a:lnSpc>
              <a:buNone/>
            </a:pPr>
            <a:r>
              <a:rPr lang="en-US" sz="1616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Совместное создание и поддержание семейных традиций способствует укреплению близости и духовной связи.</a:t>
            </a:r>
            <a:endParaRPr lang="en-US" sz="16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546003" y="3552111"/>
            <a:ext cx="718423" cy="40958"/>
          </a:xfrm>
          <a:prstGeom prst="roundRect">
            <a:avLst>
              <a:gd name="adj" fmla="val 225541"/>
            </a:avLst>
          </a:prstGeom>
          <a:solidFill>
            <a:srgbClr val="C6BDDA"/>
          </a:solidFill>
          <a:ln/>
        </p:spPr>
      </p:sp>
      <p:sp>
        <p:nvSpPr>
          <p:cNvPr id="14" name="Shape 11"/>
          <p:cNvSpPr/>
          <p:nvPr/>
        </p:nvSpPr>
        <p:spPr>
          <a:xfrm>
            <a:off x="7084159" y="3341727"/>
            <a:ext cx="461843" cy="461843"/>
          </a:xfrm>
          <a:prstGeom prst="roundRect">
            <a:avLst>
              <a:gd name="adj" fmla="val 20002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230130" y="3380184"/>
            <a:ext cx="169902" cy="384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31"/>
              </a:lnSpc>
              <a:buNone/>
            </a:pPr>
            <a:r>
              <a:rPr lang="en-US" sz="2425" b="1" kern="0" spc="-73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24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8444032" y="3386733"/>
            <a:ext cx="3746540" cy="9619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26"/>
              </a:lnSpc>
              <a:buNone/>
            </a:pPr>
            <a:r>
              <a:rPr lang="en-US" sz="2020" b="1" kern="0" spc="-6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Открытая и взаимопонимающая коммуникация</a:t>
            </a:r>
            <a:endParaRPr lang="en-US" sz="20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8444032" y="4471749"/>
            <a:ext cx="3746540" cy="16418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6"/>
              </a:lnSpc>
              <a:buNone/>
            </a:pPr>
            <a:r>
              <a:rPr lang="en-US" sz="1616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Способность открыто общаться и понимать чувства семейных членов является важным фактором укрепления семейных уз и отношений.</a:t>
            </a:r>
            <a:endParaRPr lang="en-US" sz="16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6365736" y="5223391"/>
            <a:ext cx="718423" cy="40958"/>
          </a:xfrm>
          <a:prstGeom prst="roundRect">
            <a:avLst>
              <a:gd name="adj" fmla="val 225541"/>
            </a:avLst>
          </a:prstGeom>
          <a:solidFill>
            <a:srgbClr val="C6BDDA"/>
          </a:solidFill>
          <a:ln/>
        </p:spPr>
      </p:sp>
      <p:sp>
        <p:nvSpPr>
          <p:cNvPr id="19" name="Shape 16"/>
          <p:cNvSpPr/>
          <p:nvPr/>
        </p:nvSpPr>
        <p:spPr>
          <a:xfrm>
            <a:off x="7084159" y="5013008"/>
            <a:ext cx="461843" cy="461843"/>
          </a:xfrm>
          <a:prstGeom prst="roundRect">
            <a:avLst>
              <a:gd name="adj" fmla="val 20002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7227510" y="5051465"/>
            <a:ext cx="175141" cy="384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31"/>
              </a:lnSpc>
              <a:buNone/>
            </a:pPr>
            <a:r>
              <a:rPr lang="en-US" sz="2425" b="1" kern="0" spc="-73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3</a:t>
            </a:r>
            <a:endParaRPr lang="en-US" sz="24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2439710" y="5058013"/>
            <a:ext cx="3746421" cy="6412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526"/>
              </a:lnSpc>
              <a:buNone/>
            </a:pPr>
            <a:r>
              <a:rPr lang="en-US" sz="2020" b="1" kern="0" spc="-6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Взаимная поддержка и забота</a:t>
            </a:r>
            <a:endParaRPr lang="en-US" sz="20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2439710" y="5822394"/>
            <a:ext cx="3746421" cy="13134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586"/>
              </a:lnSpc>
              <a:buNone/>
            </a:pPr>
            <a:r>
              <a:rPr lang="en-US" sz="1616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Взаимопонимание и готовность оказывать поддержку друг другу способствует созданию крепких и гармоничных семейных связей.</a:t>
            </a:r>
            <a:endParaRPr lang="en-US" sz="16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98AA4B-C922-4879-AF80-596B39C54AD4}"/>
              </a:ext>
            </a:extLst>
          </p:cNvPr>
          <p:cNvSpPr txBox="1"/>
          <p:nvPr/>
        </p:nvSpPr>
        <p:spPr>
          <a:xfrm>
            <a:off x="87085" y="653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990719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Негативные последствия неответственных отношений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288631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20485" y="2927985"/>
            <a:ext cx="12537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2962632"/>
            <a:ext cx="347626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Эмоциональные травмы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55313" y="3443049"/>
            <a:ext cx="38200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Нерешительные и конфликтные отношения могут приводить к различного рода эмоциональным травмам и негативному воздействию на психическое здоровье.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597485" y="288631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55362" y="2927985"/>
            <a:ext cx="18407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319599" y="2962632"/>
            <a:ext cx="349781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Разрушение самооценки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319599" y="3443049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Отсутствие уважения и поддержки в отношениях может приводить к разрушению уверенности и самооценки.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33199" y="597122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88338" y="6012894"/>
            <a:ext cx="18966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5313" y="6047542"/>
            <a:ext cx="31026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Социальная изоляция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555313" y="6527959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Негативные отношения могут привести к отчуждению и социальной изоляции, оказывая серьезное влияние на психологическое состояние.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141035-2124-46D6-94BD-85CF41C3DE46}"/>
              </a:ext>
            </a:extLst>
          </p:cNvPr>
          <p:cNvSpPr txBox="1"/>
          <p:nvPr/>
        </p:nvSpPr>
        <p:spPr>
          <a:xfrm>
            <a:off x="87085" y="653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38088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Секрет успешных отношений: взаимопонимание и поддержка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213973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880485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Гармония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360902"/>
            <a:ext cx="2388632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Создание гармоничной атмосферы в отношениях, основанной на взаимопонимании и уважении.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81" y="3213973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759881" y="3880485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Поддержка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759881" y="4360902"/>
            <a:ext cx="238863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Взаимная поддержка и содействие в повседневных и трудных ситуациях.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3213973"/>
            <a:ext cx="444341" cy="44434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3880485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Открытая коммуникация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481768" y="4708088"/>
            <a:ext cx="238863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Свободное общение и обмен чувствами и мыслями в отношениях.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656" y="3213973"/>
            <a:ext cx="444341" cy="44434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03656" y="3880485"/>
            <a:ext cx="23887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Доверие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203656" y="4360902"/>
            <a:ext cx="238875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Создание взаимного доверия и обеспечение психологической защиты друг для друга.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BE3DA2-24FA-4B88-A981-051F2C397910}"/>
              </a:ext>
            </a:extLst>
          </p:cNvPr>
          <p:cNvSpPr txBox="1"/>
          <p:nvPr/>
        </p:nvSpPr>
        <p:spPr>
          <a:xfrm>
            <a:off x="87085" y="653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564</Words>
  <Application>Microsoft Office PowerPoint</Application>
  <PresentationFormat>Произвольный</PresentationFormat>
  <Paragraphs>81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2024-03-08T14:28:40Z</dcterms:created>
  <dcterms:modified xsi:type="dcterms:W3CDTF">2024-03-08T14:33:21Z</dcterms:modified>
</cp:coreProperties>
</file>