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345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0" y="13961"/>
            <a:ext cx="7315199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Лень - помощник или враг?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0" y="2008615"/>
            <a:ext cx="7315199" cy="1938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Лень - это тема, которая хорошо знакома каждому ученику. Иногда она кажется безобидной, но в действительности может стать серьезной проблемой, мешающей достижению успехов в учебе и личной жизни. На этом классном часе мы рассмотрим, как справляться с ленью и превращать ее в полезного помощника.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CA8F04-1C8D-4939-988C-2F0856A085E0}"/>
              </a:ext>
            </a:extLst>
          </p:cNvPr>
          <p:cNvSpPr txBox="1"/>
          <p:nvPr/>
        </p:nvSpPr>
        <p:spPr>
          <a:xfrm>
            <a:off x="0" y="4894052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5 классе по теме: "Лень - помощник или враг?"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EB7E4E-1BB4-49C1-A615-E83EE039C4DD}"/>
              </a:ext>
            </a:extLst>
          </p:cNvPr>
          <p:cNvSpPr txBox="1"/>
          <p:nvPr/>
        </p:nvSpPr>
        <p:spPr>
          <a:xfrm>
            <a:off x="12823369" y="621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1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59937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16455" y="3171230"/>
            <a:ext cx="6210419" cy="6497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117"/>
              </a:lnSpc>
              <a:buNone/>
            </a:pPr>
            <a:r>
              <a:rPr lang="en-US" sz="409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Лень и эффективность</a:t>
            </a:r>
            <a:endParaRPr lang="en-US" sz="40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2116455" y="4132778"/>
            <a:ext cx="5094803" cy="3527465"/>
          </a:xfrm>
          <a:prstGeom prst="roundRect">
            <a:avLst>
              <a:gd name="adj" fmla="val 3537"/>
            </a:avLst>
          </a:prstGeom>
          <a:solidFill>
            <a:srgbClr val="EEEFF5"/>
          </a:solidFill>
          <a:ln/>
        </p:spPr>
      </p:sp>
      <p:sp>
        <p:nvSpPr>
          <p:cNvPr id="7" name="Text 3"/>
          <p:cNvSpPr/>
          <p:nvPr/>
        </p:nvSpPr>
        <p:spPr>
          <a:xfrm>
            <a:off x="2324338" y="4340662"/>
            <a:ext cx="2599372" cy="3248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58"/>
              </a:lnSpc>
              <a:buNone/>
            </a:pPr>
            <a:r>
              <a:rPr lang="en-US" sz="204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Что такое лень?</a:t>
            </a:r>
            <a:endParaRPr lang="en-US" sz="20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324338" y="4790123"/>
            <a:ext cx="4679037" cy="26622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0"/>
              </a:lnSpc>
              <a:buNone/>
            </a:pPr>
            <a:r>
              <a:rPr lang="en-US" sz="1637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Лень - это психологическое состояние, при котором человек испытывает нежелание или неспособность прикладывать усилия для выполнения необходимых действий. Она может проявляться в откладывании важных дел, нежелании заниматься учебой или домашними обязанностями.</a:t>
            </a:r>
            <a:endParaRPr lang="en-US" sz="16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7419142" y="4132778"/>
            <a:ext cx="5094803" cy="3527465"/>
          </a:xfrm>
          <a:prstGeom prst="roundRect">
            <a:avLst>
              <a:gd name="adj" fmla="val 3537"/>
            </a:avLst>
          </a:prstGeom>
          <a:solidFill>
            <a:srgbClr val="EEEFF5"/>
          </a:solidFill>
          <a:ln/>
        </p:spPr>
      </p:sp>
      <p:sp>
        <p:nvSpPr>
          <p:cNvPr id="10" name="Text 6"/>
          <p:cNvSpPr/>
          <p:nvPr/>
        </p:nvSpPr>
        <p:spPr>
          <a:xfrm>
            <a:off x="7627025" y="4340662"/>
            <a:ext cx="4679037" cy="6496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58"/>
              </a:lnSpc>
              <a:buNone/>
            </a:pPr>
            <a:r>
              <a:rPr lang="en-US" sz="204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Как лень влияет на эффективность?</a:t>
            </a:r>
            <a:endParaRPr lang="en-US" sz="20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7627025" y="5114925"/>
            <a:ext cx="4679037" cy="19966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0"/>
              </a:lnSpc>
              <a:buNone/>
            </a:pPr>
            <a:r>
              <a:rPr lang="en-US" sz="1637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Лень напрямую влияет на нашу эффективность и продуктивность. Когда мы ленимся, мы тратим время впустую, откладываем важные дела и в итоге упускаем возможности для развития и достижения успехов.</a:t>
            </a:r>
            <a:endParaRPr lang="en-US" sz="16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D411DC-5BAD-4828-843F-B507EE20D5FB}"/>
              </a:ext>
            </a:extLst>
          </p:cNvPr>
          <p:cNvSpPr txBox="1"/>
          <p:nvPr/>
        </p:nvSpPr>
        <p:spPr>
          <a:xfrm>
            <a:off x="12823369" y="621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1760220" y="1505903"/>
            <a:ext cx="651486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Плюсы и минусы лени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760220" y="275570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Плюсы лени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760220" y="3325058"/>
            <a:ext cx="5283994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Кажется, что лень дает нам возможность отдохнуть и набраться сил. Иногда она позволяет по-новому взглянуть на ситуацию и найти альтернативные пути решения проблем. Лень может стать источником творческих идей, если мы умеем правильно ей управлять.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593806" y="275570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Минусы лени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593806" y="3325058"/>
            <a:ext cx="5283994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Однако лень также имеет множество негативных последствий. Она мешает нам достигать целей, снижает успеваемость в школе, ухудшает отношения с окружающими. Лень может привести к прокрастинации, стрессу и чувству вины. В долгосрочной перспективе она ограничивает наши возможности для роста и развития.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3E59DD-DC49-44F4-8446-9B3247073735}"/>
              </a:ext>
            </a:extLst>
          </p:cNvPr>
          <p:cNvSpPr txBox="1"/>
          <p:nvPr/>
        </p:nvSpPr>
        <p:spPr>
          <a:xfrm>
            <a:off x="12823369" y="621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1760220" y="931069"/>
            <a:ext cx="10667167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Борьба с ленью: стратегии и методы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1760220" y="2243376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6" name="Text 3"/>
          <p:cNvSpPr/>
          <p:nvPr/>
        </p:nvSpPr>
        <p:spPr>
          <a:xfrm>
            <a:off x="1951196" y="2285048"/>
            <a:ext cx="11799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482334" y="2319695"/>
            <a:ext cx="395870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Определение приоритетов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482334" y="2800112"/>
            <a:ext cx="472178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Составьте список важных дел и расставьте их по порядку. Сосредоточьтесь на самых важных задачах в первую очередь, чтобы не откладывать их на потом.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7426285" y="2243376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10" name="Text 7"/>
          <p:cNvSpPr/>
          <p:nvPr/>
        </p:nvSpPr>
        <p:spPr>
          <a:xfrm>
            <a:off x="7582853" y="2285048"/>
            <a:ext cx="18669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8148399" y="2319695"/>
            <a:ext cx="472178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Планирование и тайм-менеджмент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8148399" y="3147298"/>
            <a:ext cx="472178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Научитесь эффективно распределять свое время. Используйте календари, списки дел и техники, которые помогут вам быть более организованными.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1760220" y="4972883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14" name="Text 11"/>
          <p:cNvSpPr/>
          <p:nvPr/>
        </p:nvSpPr>
        <p:spPr>
          <a:xfrm>
            <a:off x="1920121" y="5014555"/>
            <a:ext cx="18002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482334" y="5049203"/>
            <a:ext cx="375427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Постановка четких целей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2482334" y="5529620"/>
            <a:ext cx="472178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Определите конкретные, измеримые и реалистичные цели. Это поможет вам оставаться мотивированными и отслеживать прогресс.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7426285" y="4972883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18" name="Text 15"/>
          <p:cNvSpPr/>
          <p:nvPr/>
        </p:nvSpPr>
        <p:spPr>
          <a:xfrm>
            <a:off x="7575352" y="5014555"/>
            <a:ext cx="20169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4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8148399" y="5049203"/>
            <a:ext cx="472178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Подкрепление и вознаграждение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8148399" y="5876806"/>
            <a:ext cx="472178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Отмечайте свои достижения и вознаграждайте себя за проделанную работу. Это будет стимулировать вас продолжать борьбу с ленью.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CF91FF-FBB3-4AFF-AFC0-5FD305BA6BCE}"/>
              </a:ext>
            </a:extLst>
          </p:cNvPr>
          <p:cNvSpPr txBox="1"/>
          <p:nvPr/>
        </p:nvSpPr>
        <p:spPr>
          <a:xfrm>
            <a:off x="12823369" y="621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2115" y="694849"/>
            <a:ext cx="9508569" cy="12203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05"/>
              </a:lnSpc>
              <a:buNone/>
            </a:pPr>
            <a:r>
              <a:rPr lang="en-US" sz="384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Управление временем и планирование</a:t>
            </a:r>
            <a:endParaRPr lang="en-US" sz="38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981075" y="2208014"/>
            <a:ext cx="87749" cy="5326737"/>
          </a:xfrm>
          <a:prstGeom prst="roundRect">
            <a:avLst>
              <a:gd name="adj" fmla="val 133513"/>
            </a:avLst>
          </a:prstGeom>
          <a:solidFill>
            <a:srgbClr val="EEEFF5"/>
          </a:solidFill>
          <a:ln/>
        </p:spPr>
      </p:sp>
      <p:sp>
        <p:nvSpPr>
          <p:cNvPr id="7" name="Shape 3"/>
          <p:cNvSpPr/>
          <p:nvPr/>
        </p:nvSpPr>
        <p:spPr>
          <a:xfrm>
            <a:off x="1244501" y="2536210"/>
            <a:ext cx="683300" cy="87749"/>
          </a:xfrm>
          <a:prstGeom prst="roundRect">
            <a:avLst>
              <a:gd name="adj" fmla="val 133513"/>
            </a:avLst>
          </a:prstGeom>
          <a:solidFill>
            <a:srgbClr val="EEEFF5"/>
          </a:solidFill>
          <a:ln/>
        </p:spPr>
      </p:sp>
      <p:sp>
        <p:nvSpPr>
          <p:cNvPr id="8" name="Shape 4"/>
          <p:cNvSpPr/>
          <p:nvPr/>
        </p:nvSpPr>
        <p:spPr>
          <a:xfrm>
            <a:off x="805279" y="2360533"/>
            <a:ext cx="439222" cy="439222"/>
          </a:xfrm>
          <a:prstGeom prst="roundRect">
            <a:avLst>
              <a:gd name="adj" fmla="val 26674"/>
            </a:avLst>
          </a:prstGeom>
          <a:solidFill>
            <a:srgbClr val="EEEFF5"/>
          </a:solidFill>
          <a:ln/>
        </p:spPr>
      </p:sp>
      <p:sp>
        <p:nvSpPr>
          <p:cNvPr id="9" name="Text 5"/>
          <p:cNvSpPr/>
          <p:nvPr/>
        </p:nvSpPr>
        <p:spPr>
          <a:xfrm>
            <a:off x="973038" y="2397085"/>
            <a:ext cx="103703" cy="3661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83"/>
              </a:lnSpc>
              <a:buNone/>
            </a:pPr>
            <a:r>
              <a:rPr lang="en-US" sz="2306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23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2098715" y="2403158"/>
            <a:ext cx="2440662" cy="3050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02"/>
              </a:lnSpc>
              <a:buNone/>
            </a:pPr>
            <a:r>
              <a:rPr lang="en-US" sz="1922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Выявление целей</a:t>
            </a:r>
            <a:endParaRPr lang="en-US" sz="19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2098715" y="2825234"/>
            <a:ext cx="8141970" cy="624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60"/>
              </a:lnSpc>
              <a:buNone/>
            </a:pPr>
            <a:r>
              <a:rPr lang="en-US" sz="1537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Начните с определения своих целей и приоритетов. Что вы хотите достичь в учебе, спорте, творчестве или других сферах жизни?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1244501" y="4168557"/>
            <a:ext cx="683300" cy="87749"/>
          </a:xfrm>
          <a:prstGeom prst="roundRect">
            <a:avLst>
              <a:gd name="adj" fmla="val 133513"/>
            </a:avLst>
          </a:prstGeom>
          <a:solidFill>
            <a:srgbClr val="EEEFF5"/>
          </a:solidFill>
          <a:ln/>
        </p:spPr>
      </p:sp>
      <p:sp>
        <p:nvSpPr>
          <p:cNvPr id="13" name="Shape 9"/>
          <p:cNvSpPr/>
          <p:nvPr/>
        </p:nvSpPr>
        <p:spPr>
          <a:xfrm>
            <a:off x="805279" y="3992880"/>
            <a:ext cx="439222" cy="439222"/>
          </a:xfrm>
          <a:prstGeom prst="roundRect">
            <a:avLst>
              <a:gd name="adj" fmla="val 26674"/>
            </a:avLst>
          </a:prstGeom>
          <a:solidFill>
            <a:srgbClr val="EEEFF5"/>
          </a:solidFill>
          <a:ln/>
        </p:spPr>
      </p:sp>
      <p:sp>
        <p:nvSpPr>
          <p:cNvPr id="14" name="Text 10"/>
          <p:cNvSpPr/>
          <p:nvPr/>
        </p:nvSpPr>
        <p:spPr>
          <a:xfrm>
            <a:off x="942796" y="4029432"/>
            <a:ext cx="164068" cy="3661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83"/>
              </a:lnSpc>
              <a:buNone/>
            </a:pPr>
            <a:r>
              <a:rPr lang="en-US" sz="2306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23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2098715" y="4035504"/>
            <a:ext cx="2440662" cy="3050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02"/>
              </a:lnSpc>
              <a:buNone/>
            </a:pPr>
            <a:r>
              <a:rPr lang="en-US" sz="1922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Создание плана</a:t>
            </a:r>
            <a:endParaRPr lang="en-US" sz="19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2098715" y="4457581"/>
            <a:ext cx="8141970" cy="9372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60"/>
              </a:lnSpc>
              <a:buNone/>
            </a:pPr>
            <a:r>
              <a:rPr lang="en-US" sz="1537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Разработайте подробный план действий, чтобы двигаться к своим целям. Разбейте большие задачи на более мелкие шаги и составьте график их выполнения.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1244501" y="6113324"/>
            <a:ext cx="683300" cy="87749"/>
          </a:xfrm>
          <a:prstGeom prst="roundRect">
            <a:avLst>
              <a:gd name="adj" fmla="val 133513"/>
            </a:avLst>
          </a:prstGeom>
          <a:solidFill>
            <a:srgbClr val="EEEFF5"/>
          </a:solidFill>
          <a:ln/>
        </p:spPr>
      </p:sp>
      <p:sp>
        <p:nvSpPr>
          <p:cNvPr id="18" name="Shape 14"/>
          <p:cNvSpPr/>
          <p:nvPr/>
        </p:nvSpPr>
        <p:spPr>
          <a:xfrm>
            <a:off x="805279" y="5937647"/>
            <a:ext cx="439222" cy="439222"/>
          </a:xfrm>
          <a:prstGeom prst="roundRect">
            <a:avLst>
              <a:gd name="adj" fmla="val 26674"/>
            </a:avLst>
          </a:prstGeom>
          <a:solidFill>
            <a:srgbClr val="EEEFF5"/>
          </a:solidFill>
          <a:ln/>
        </p:spPr>
      </p:sp>
      <p:sp>
        <p:nvSpPr>
          <p:cNvPr id="19" name="Text 15"/>
          <p:cNvSpPr/>
          <p:nvPr/>
        </p:nvSpPr>
        <p:spPr>
          <a:xfrm>
            <a:off x="945773" y="5974199"/>
            <a:ext cx="158115" cy="3661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83"/>
              </a:lnSpc>
              <a:buNone/>
            </a:pPr>
            <a:r>
              <a:rPr lang="en-US" sz="2306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23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2098715" y="5980271"/>
            <a:ext cx="4998720" cy="3050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02"/>
              </a:lnSpc>
              <a:buNone/>
            </a:pPr>
            <a:r>
              <a:rPr lang="en-US" sz="1922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Эффективное использование времени</a:t>
            </a:r>
            <a:endParaRPr lang="en-US" sz="19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2098715" y="6402348"/>
            <a:ext cx="8141970" cy="9372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60"/>
              </a:lnSpc>
              <a:buNone/>
            </a:pPr>
            <a:r>
              <a:rPr lang="en-US" sz="1537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Научитесь правильно расставлять приоритеты и избавляться от времязатратных занятий. Сосредоточьтесь на том, что действительно важно для достижения ваших целей.</a:t>
            </a:r>
            <a:endParaRPr lang="en-US" sz="15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349701-C240-4E61-B434-2F6F8146F1F2}"/>
              </a:ext>
            </a:extLst>
          </p:cNvPr>
          <p:cNvSpPr txBox="1"/>
          <p:nvPr/>
        </p:nvSpPr>
        <p:spPr>
          <a:xfrm>
            <a:off x="12823369" y="621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1760220" y="1199078"/>
            <a:ext cx="877966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Примеры борьбы с бездельем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220" y="2337792"/>
            <a:ext cx="444341" cy="44434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760220" y="3004304"/>
            <a:ext cx="252745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Ранний подъем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1760220" y="3484721"/>
            <a:ext cx="2527459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Вставайте рано утром, чтобы использовать время с максимальной эффективностью. Начните день с приятных и продуктивных занятий.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0935" y="2337792"/>
            <a:ext cx="444341" cy="44434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620935" y="3004304"/>
            <a:ext cx="252757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Составление списков дел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4620935" y="3831908"/>
            <a:ext cx="252757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Ведите ежедневные списки задач, чтобы не забывать о важных делах и постепенно их выполнять.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1768" y="2337792"/>
            <a:ext cx="444341" cy="44434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481768" y="3004304"/>
            <a:ext cx="252757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Поощрение себя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7481768" y="3484721"/>
            <a:ext cx="2527578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Отмечайте свои достижения, например, небольшим подарком или приятным занятием. Это поможет вам оставаться мотивированным.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2602" y="2337792"/>
            <a:ext cx="444341" cy="444341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0342602" y="3004304"/>
            <a:ext cx="252757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Перерывы и отдых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10342602" y="3831908"/>
            <a:ext cx="2527578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Не забывайте чередовать напряженную работу с короткими перерывами. Это позволит вам восстановить силы и вернуться к делам с новыми идеями.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E26862-D81F-4528-ACE5-83EEBDA95B45}"/>
              </a:ext>
            </a:extLst>
          </p:cNvPr>
          <p:cNvSpPr txBox="1"/>
          <p:nvPr/>
        </p:nvSpPr>
        <p:spPr>
          <a:xfrm>
            <a:off x="12823369" y="621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957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10800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099197" y="2571750"/>
            <a:ext cx="8432006" cy="10539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150"/>
              </a:lnSpc>
              <a:buNone/>
            </a:pPr>
            <a:r>
              <a:rPr lang="en-US" sz="3320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Роль учителя и ученика в преодолении лени</a:t>
            </a:r>
            <a:endParaRPr lang="en-US" sz="33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9197" y="3878580"/>
            <a:ext cx="2810589" cy="674489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3267789" y="4805958"/>
            <a:ext cx="2220992" cy="2634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75"/>
              </a:lnSpc>
              <a:buNone/>
            </a:pPr>
            <a:r>
              <a:rPr lang="en-US" sz="1660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Поддержка учителя</a:t>
            </a:r>
            <a:endParaRPr lang="en-US" sz="16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3267789" y="5170527"/>
            <a:ext cx="2473404" cy="13483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25"/>
              </a:lnSpc>
              <a:buNone/>
            </a:pPr>
            <a:r>
              <a:rPr lang="en-US" sz="1328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Учителя могут помочь мотивировать учеников, давать обратную связь и предлагать эффективные стратегии борьбы с ленью.</a:t>
            </a:r>
            <a:endParaRPr lang="en-US" sz="132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9786" y="3878580"/>
            <a:ext cx="2810708" cy="674489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078379" y="4805958"/>
            <a:ext cx="2473523" cy="5269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075"/>
              </a:lnSpc>
              <a:buNone/>
            </a:pPr>
            <a:r>
              <a:rPr lang="en-US" sz="1660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Ответственность ученика</a:t>
            </a:r>
            <a:endParaRPr lang="en-US" sz="16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6078379" y="5434013"/>
            <a:ext cx="2473523" cy="21574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25"/>
              </a:lnSpc>
              <a:buNone/>
            </a:pPr>
            <a:r>
              <a:rPr lang="en-US" sz="1328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 конечном счете, именно ученик должен проявить инициативу и приложить усилия, чтобы преодолеть свою лень. Учитель может направлять, но ученик должен быть готов меняться.</a:t>
            </a:r>
            <a:endParaRPr lang="en-US" sz="132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0495" y="3878580"/>
            <a:ext cx="2810708" cy="674489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8889087" y="4805958"/>
            <a:ext cx="2124670" cy="2634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75"/>
              </a:lnSpc>
              <a:buNone/>
            </a:pPr>
            <a:r>
              <a:rPr lang="en-US" sz="1660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Совместная работа</a:t>
            </a:r>
            <a:endParaRPr lang="en-US" sz="16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8889087" y="5170527"/>
            <a:ext cx="2473523" cy="24270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25"/>
              </a:lnSpc>
              <a:buNone/>
            </a:pPr>
            <a:r>
              <a:rPr lang="en-US" sz="1328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Наилучших результатов можно достичь, когда учитель и ученик работают вместе, поддерживая и мотивируя друг друга. Такое сотрудничество помогает вырабатывать полезные привычки и навыки.</a:t>
            </a:r>
            <a:endParaRPr lang="en-US" sz="132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E73F59-590A-4994-B347-D1483D2AE932}"/>
              </a:ext>
            </a:extLst>
          </p:cNvPr>
          <p:cNvSpPr txBox="1"/>
          <p:nvPr/>
        </p:nvSpPr>
        <p:spPr>
          <a:xfrm>
            <a:off x="12823369" y="621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1760220" y="736640"/>
            <a:ext cx="686442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Ключевые слова о лени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1760220" y="1875353"/>
            <a:ext cx="5443895" cy="3048953"/>
          </a:xfrm>
          <a:prstGeom prst="roundRect">
            <a:avLst>
              <a:gd name="adj" fmla="val 4373"/>
            </a:avLst>
          </a:prstGeom>
          <a:solidFill>
            <a:srgbClr val="EEEFF5"/>
          </a:solidFill>
          <a:ln/>
        </p:spPr>
      </p:sp>
      <p:sp>
        <p:nvSpPr>
          <p:cNvPr id="6" name="Text 3"/>
          <p:cNvSpPr/>
          <p:nvPr/>
        </p:nvSpPr>
        <p:spPr>
          <a:xfrm>
            <a:off x="1982391" y="2097524"/>
            <a:ext cx="499955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Лень - это враг, но его можно победить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982391" y="2925128"/>
            <a:ext cx="4999553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Лень может серьезно мешать нашим успехам, но с помощью правильных стратегий и усилий ее можно преодолеть. Главное - осознать проблему и начать действовать.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426285" y="1875353"/>
            <a:ext cx="5443895" cy="3048953"/>
          </a:xfrm>
          <a:prstGeom prst="roundRect">
            <a:avLst>
              <a:gd name="adj" fmla="val 4373"/>
            </a:avLst>
          </a:prstGeom>
          <a:solidFill>
            <a:srgbClr val="EEEFF5"/>
          </a:solidFill>
          <a:ln/>
        </p:spPr>
      </p:sp>
      <p:sp>
        <p:nvSpPr>
          <p:cNvPr id="9" name="Text 6"/>
          <p:cNvSpPr/>
          <p:nvPr/>
        </p:nvSpPr>
        <p:spPr>
          <a:xfrm>
            <a:off x="7648456" y="2097524"/>
            <a:ext cx="499955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Планирование и самодисциплина - ключи к успеху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648456" y="2925128"/>
            <a:ext cx="4999553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Умение планировать свое время и проявлять самодисциплину - важные навыки, которые помогут нам бороться с ленью и достигать поставленных целей.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1760220" y="5146477"/>
            <a:ext cx="5443895" cy="2346365"/>
          </a:xfrm>
          <a:prstGeom prst="roundRect">
            <a:avLst>
              <a:gd name="adj" fmla="val 5682"/>
            </a:avLst>
          </a:prstGeom>
          <a:solidFill>
            <a:srgbClr val="EEEFF5"/>
          </a:solidFill>
          <a:ln/>
        </p:spPr>
      </p:sp>
      <p:sp>
        <p:nvSpPr>
          <p:cNvPr id="12" name="Text 9"/>
          <p:cNvSpPr/>
          <p:nvPr/>
        </p:nvSpPr>
        <p:spPr>
          <a:xfrm>
            <a:off x="1982391" y="5368647"/>
            <a:ext cx="489501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Поддержка учителя и мотивация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1982391" y="5849064"/>
            <a:ext cx="4999553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Сотрудничество с учителями, который могут направлять и поддерживать нас, а также собственная мотивация - залог успешного преодоления лени.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7426285" y="5146477"/>
            <a:ext cx="5443895" cy="2346365"/>
          </a:xfrm>
          <a:prstGeom prst="roundRect">
            <a:avLst>
              <a:gd name="adj" fmla="val 5682"/>
            </a:avLst>
          </a:prstGeom>
          <a:solidFill>
            <a:srgbClr val="EEEFF5"/>
          </a:solidFill>
          <a:ln/>
        </p:spPr>
      </p:sp>
      <p:sp>
        <p:nvSpPr>
          <p:cNvPr id="15" name="Text 12"/>
          <p:cNvSpPr/>
          <p:nvPr/>
        </p:nvSpPr>
        <p:spPr>
          <a:xfrm>
            <a:off x="7648456" y="5368647"/>
            <a:ext cx="419945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Относитесь к лени с юмором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648456" y="5849064"/>
            <a:ext cx="4999553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Иногда лучше относиться к своей лени с юмором и не драматизировать ситуацию. Главное - не позволять ей управлять вашей жизнью.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15934-2584-4DAB-9851-CBE4EB47A750}"/>
              </a:ext>
            </a:extLst>
          </p:cNvPr>
          <p:cNvSpPr txBox="1"/>
          <p:nvPr/>
        </p:nvSpPr>
        <p:spPr>
          <a:xfrm>
            <a:off x="12823369" y="621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776</Words>
  <Application>Microsoft Office PowerPoint</Application>
  <PresentationFormat>Произвольный</PresentationFormat>
  <Paragraphs>79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2024-03-28T11:26:07Z</dcterms:created>
  <dcterms:modified xsi:type="dcterms:W3CDTF">2024-03-28T11:30:37Z</dcterms:modified>
</cp:coreProperties>
</file>