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6311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/>
        </p:spPr>
      </p:sp>
      <p:pic>
        <p:nvPicPr>
          <p:cNvPr id="4" name="Image 0"/>
          <p:cNvPicPr>
            <a:picLocks noChangeAspect="1"/>
          </p:cNvPicPr>
          <p:nvPr/>
        </p:nvPicPr>
        <p:blipFill rotWithShape="1">
          <a:blip r:embed="rId3"/>
          <a:srcRect r="13625"/>
          <a:stretch/>
        </p:blipFill>
        <p:spPr>
          <a:xfrm>
            <a:off x="6694715" y="0"/>
            <a:ext cx="7935686" cy="813816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0" y="225264"/>
            <a:ext cx="6694713" cy="169062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3700" b="1" kern="0" spc="-157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День траура - презентация для классного </a:t>
            </a:r>
            <a:r>
              <a:rPr lang="en-US" sz="3700" b="1" kern="0" spc="-157" dirty="0" err="1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часа</a:t>
            </a:r>
            <a:endParaRPr lang="en-US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0" y="2095174"/>
            <a:ext cx="6694713" cy="25832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День траура - это время для почтения памяти погибших в трагических событиях. Важно понимать значение этого дня и уметь справляться с эмоциями. Этот классный час поможет учащимся понять, почему день траура проводится, какие действия соответствуют этому дню, а также как проявлять милосердие и доброту. Также мы рассмотрим последствия терроризма и общенациональный траур.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9108DE-36C9-4242-A7AD-920B250FDA8B}"/>
              </a:ext>
            </a:extLst>
          </p:cNvPr>
          <p:cNvSpPr txBox="1"/>
          <p:nvPr/>
        </p:nvSpPr>
        <p:spPr>
          <a:xfrm>
            <a:off x="0" y="5188630"/>
            <a:ext cx="66947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классного часа по теме: "День траура"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F145E2-C814-4463-B20C-D03FECDB2A8D}"/>
              </a:ext>
            </a:extLst>
          </p:cNvPr>
          <p:cNvSpPr txBox="1"/>
          <p:nvPr/>
        </p:nvSpPr>
        <p:spPr>
          <a:xfrm>
            <a:off x="12834258" y="5108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1505"/>
          </a:xfrm>
          <a:prstGeom prst="rect">
            <a:avLst/>
          </a:prstGeom>
          <a:solidFill>
            <a:srgbClr val="272525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31505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50437" y="581382"/>
            <a:ext cx="9387126" cy="13215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203"/>
              </a:lnSpc>
              <a:buNone/>
            </a:pPr>
            <a:r>
              <a:rPr lang="en-US" sz="4162" b="1" kern="0" spc="-125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Введение: Цель и задачи классного часа</a:t>
            </a:r>
            <a:endParaRPr lang="en-US" sz="41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4746427" y="2220039"/>
            <a:ext cx="42267" cy="5430083"/>
          </a:xfrm>
          <a:prstGeom prst="roundRect">
            <a:avLst>
              <a:gd name="adj" fmla="val 225103"/>
            </a:avLst>
          </a:prstGeom>
          <a:solidFill>
            <a:srgbClr val="2A1999"/>
          </a:solidFill>
          <a:ln/>
        </p:spPr>
      </p:sp>
      <p:sp>
        <p:nvSpPr>
          <p:cNvPr id="7" name="Shape 4"/>
          <p:cNvSpPr/>
          <p:nvPr/>
        </p:nvSpPr>
        <p:spPr>
          <a:xfrm>
            <a:off x="5005328" y="2601813"/>
            <a:ext cx="739973" cy="42267"/>
          </a:xfrm>
          <a:prstGeom prst="roundRect">
            <a:avLst>
              <a:gd name="adj" fmla="val 225103"/>
            </a:avLst>
          </a:prstGeom>
          <a:solidFill>
            <a:srgbClr val="2A1999"/>
          </a:solidFill>
          <a:ln/>
        </p:spPr>
      </p:sp>
      <p:sp>
        <p:nvSpPr>
          <p:cNvPr id="8" name="Shape 5"/>
          <p:cNvSpPr/>
          <p:nvPr/>
        </p:nvSpPr>
        <p:spPr>
          <a:xfrm>
            <a:off x="4529673" y="2385179"/>
            <a:ext cx="475655" cy="475655"/>
          </a:xfrm>
          <a:prstGeom prst="roundRect">
            <a:avLst>
              <a:gd name="adj" fmla="val 20003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694575" y="2424708"/>
            <a:ext cx="145733" cy="39647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22"/>
              </a:lnSpc>
              <a:buNone/>
            </a:pPr>
            <a:r>
              <a:rPr lang="en-US" sz="2497" b="1" kern="0" spc="-7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1</a:t>
            </a:r>
            <a:endParaRPr lang="en-US" sz="249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930265" y="2431375"/>
            <a:ext cx="2665690" cy="3303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01"/>
              </a:lnSpc>
              <a:buNone/>
            </a:pPr>
            <a:r>
              <a:rPr lang="en-US" sz="2081" b="1" kern="0" spc="-62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Понимание значения</a:t>
            </a:r>
            <a:endParaRPr lang="en-US" sz="20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930265" y="2888575"/>
            <a:ext cx="7907298" cy="10147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64"/>
              </a:lnSpc>
              <a:buNone/>
            </a:pPr>
            <a:r>
              <a:rPr lang="en-US" sz="1665" kern="0" spc="-33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Целью классного часа является разъяснение учащимся значения дня траура и его места в обществе. Задачи включают в себя формирование эмпатии и понимания эмоций.</a:t>
            </a:r>
            <a:endParaRPr lang="en-US" sz="16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5005328" y="4707791"/>
            <a:ext cx="739973" cy="42267"/>
          </a:xfrm>
          <a:prstGeom prst="roundRect">
            <a:avLst>
              <a:gd name="adj" fmla="val 225103"/>
            </a:avLst>
          </a:prstGeom>
          <a:solidFill>
            <a:srgbClr val="2A1999"/>
          </a:solidFill>
          <a:ln/>
        </p:spPr>
      </p:sp>
      <p:sp>
        <p:nvSpPr>
          <p:cNvPr id="13" name="Shape 10"/>
          <p:cNvSpPr/>
          <p:nvPr/>
        </p:nvSpPr>
        <p:spPr>
          <a:xfrm>
            <a:off x="4529673" y="4491157"/>
            <a:ext cx="475655" cy="475655"/>
          </a:xfrm>
          <a:prstGeom prst="roundRect">
            <a:avLst>
              <a:gd name="adj" fmla="val 20003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4672310" y="4530685"/>
            <a:ext cx="190262" cy="39647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22"/>
              </a:lnSpc>
              <a:buNone/>
            </a:pPr>
            <a:r>
              <a:rPr lang="en-US" sz="2497" b="1" kern="0" spc="-7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2</a:t>
            </a:r>
            <a:endParaRPr lang="en-US" sz="249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5930265" y="4537353"/>
            <a:ext cx="2642830" cy="3303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01"/>
              </a:lnSpc>
              <a:buNone/>
            </a:pPr>
            <a:r>
              <a:rPr lang="en-US" sz="2081" b="1" kern="0" spc="-62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Саморазвитие</a:t>
            </a:r>
            <a:endParaRPr lang="en-US" sz="20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5930265" y="4994553"/>
            <a:ext cx="7907298" cy="6765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64"/>
              </a:lnSpc>
              <a:buNone/>
            </a:pPr>
            <a:r>
              <a:rPr lang="en-US" sz="1665" kern="0" spc="-33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Мы также нацелимся на развитие у учащихся навыков эмоционального интеллекта, проявления милосердия и способности проявлять доброту.</a:t>
            </a:r>
            <a:endParaRPr lang="en-US" sz="16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5005328" y="6475512"/>
            <a:ext cx="739973" cy="42267"/>
          </a:xfrm>
          <a:prstGeom prst="roundRect">
            <a:avLst>
              <a:gd name="adj" fmla="val 225103"/>
            </a:avLst>
          </a:prstGeom>
          <a:solidFill>
            <a:srgbClr val="2A1999"/>
          </a:solidFill>
          <a:ln/>
        </p:spPr>
      </p:sp>
      <p:sp>
        <p:nvSpPr>
          <p:cNvPr id="18" name="Shape 15"/>
          <p:cNvSpPr/>
          <p:nvPr/>
        </p:nvSpPr>
        <p:spPr>
          <a:xfrm>
            <a:off x="4529673" y="6258878"/>
            <a:ext cx="475655" cy="475655"/>
          </a:xfrm>
          <a:prstGeom prst="roundRect">
            <a:avLst>
              <a:gd name="adj" fmla="val 20003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4667667" y="6298406"/>
            <a:ext cx="199668" cy="39647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22"/>
              </a:lnSpc>
              <a:buNone/>
            </a:pPr>
            <a:r>
              <a:rPr lang="en-US" sz="2497" b="1" kern="0" spc="-7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3</a:t>
            </a:r>
            <a:endParaRPr lang="en-US" sz="249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5930265" y="6305074"/>
            <a:ext cx="3049429" cy="3303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01"/>
              </a:lnSpc>
              <a:buNone/>
            </a:pPr>
            <a:r>
              <a:rPr lang="en-US" sz="2081" b="1" kern="0" spc="-62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Заслуженный памятник</a:t>
            </a:r>
            <a:endParaRPr lang="en-US" sz="20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5930265" y="6762274"/>
            <a:ext cx="7907298" cy="6765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64"/>
              </a:lnSpc>
              <a:buNone/>
            </a:pPr>
            <a:r>
              <a:rPr lang="en-US" sz="1665" kern="0" spc="-33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Наши действия и слова станут заслуженным памятником погибшим. Мы научимся проявлять почтение и сострадание к памяти погибших.</a:t>
            </a:r>
            <a:endParaRPr lang="en-US" sz="16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CB8A15-9B8F-44D0-BC19-7DC1FB37D3A1}"/>
              </a:ext>
            </a:extLst>
          </p:cNvPr>
          <p:cNvSpPr txBox="1"/>
          <p:nvPr/>
        </p:nvSpPr>
        <p:spPr>
          <a:xfrm>
            <a:off x="12834258" y="5108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>
              <a:alpha val="80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037993" y="1640562"/>
            <a:ext cx="7959923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Терроризм и его последствия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2037993" y="2841784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2211348" y="2883456"/>
            <a:ext cx="153114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2760107" y="2918103"/>
            <a:ext cx="26479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Воздействие на общество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2760107" y="3745706"/>
            <a:ext cx="2647950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Терроризм оказывает глубокое воздействие на общество, вызывая страх и беспокойство у граждан.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5630228" y="2841784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5780127" y="2883456"/>
            <a:ext cx="20002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6352342" y="2918103"/>
            <a:ext cx="26479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Психологические последствия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6352342" y="3745706"/>
            <a:ext cx="2647950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Психологические травмы, оставленные террористическими актами, могут сказываться на гражданах на протяжении долгого времени.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9222462" y="2841784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9367480" y="2883456"/>
            <a:ext cx="20978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9944576" y="2918103"/>
            <a:ext cx="26479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Борьба с терроризмом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9944576" y="3745706"/>
            <a:ext cx="2647950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Целенаправленные меры со стороны государства и общества помогают обеспечить безопасность и защиту от террористических угроз.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9F3B9C-11EC-4DC9-960E-35C539D2DDA2}"/>
              </a:ext>
            </a:extLst>
          </p:cNvPr>
          <p:cNvSpPr txBox="1"/>
          <p:nvPr/>
        </p:nvSpPr>
        <p:spPr>
          <a:xfrm>
            <a:off x="12834258" y="5108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0791"/>
          </a:xfrm>
          <a:prstGeom prst="rect">
            <a:avLst/>
          </a:prstGeom>
          <a:solidFill>
            <a:srgbClr val="272525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3079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86156" y="607576"/>
            <a:ext cx="9315688" cy="13811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37"/>
              </a:lnSpc>
              <a:buNone/>
            </a:pPr>
            <a:r>
              <a:rPr lang="en-US" sz="4350" b="1" kern="0" spc="-130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День траура: Общенациональный траур</a:t>
            </a:r>
            <a:endParaRPr lang="en-US" sz="4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6156" y="2320052"/>
            <a:ext cx="1104781" cy="176772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922288" y="2540913"/>
            <a:ext cx="3646051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2175" b="1" kern="0" spc="-6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Общенациональная печаль</a:t>
            </a:r>
            <a:endParaRPr lang="en-US" sz="21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922288" y="3018711"/>
            <a:ext cx="7879556" cy="7069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84"/>
              </a:lnSpc>
              <a:buNone/>
            </a:pPr>
            <a:r>
              <a:rPr lang="en-US" sz="174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В этот день мы единогласно проявляем печаль и скорбь по поводу трагических событий и утрат.</a:t>
            </a:r>
            <a:endParaRPr lang="en-US" sz="17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6156" y="4087773"/>
            <a:ext cx="1104781" cy="176772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922288" y="4308634"/>
            <a:ext cx="2762131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2175" b="1" kern="0" spc="-6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Единое протяжение</a:t>
            </a:r>
            <a:endParaRPr lang="en-US" sz="21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5922288" y="4786432"/>
            <a:ext cx="7879556" cy="7069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84"/>
              </a:lnSpc>
              <a:buNone/>
            </a:pPr>
            <a:r>
              <a:rPr lang="en-US" sz="174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Минута молчания объединяет всех людей в стране в едином проявлении уважения и памяти.</a:t>
            </a:r>
            <a:endParaRPr lang="en-US" sz="17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6156" y="5855494"/>
            <a:ext cx="1104781" cy="1767721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5922288" y="6076355"/>
            <a:ext cx="3579376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2175" b="1" kern="0" spc="-6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Проявление солидарности</a:t>
            </a:r>
            <a:endParaRPr lang="en-US" sz="21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5922288" y="6554153"/>
            <a:ext cx="7879556" cy="7069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84"/>
              </a:lnSpc>
              <a:buNone/>
            </a:pPr>
            <a:r>
              <a:rPr lang="en-US" sz="174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Участие в общенациональном трауре выражает солидарность с пострадавшими и их близкими.</a:t>
            </a:r>
            <a:endParaRPr lang="en-US" sz="17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A8C2BB-B7B4-42A3-9FCF-9F3791508E44}"/>
              </a:ext>
            </a:extLst>
          </p:cNvPr>
          <p:cNvSpPr txBox="1"/>
          <p:nvPr/>
        </p:nvSpPr>
        <p:spPr>
          <a:xfrm>
            <a:off x="12834258" y="5108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2051328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Что нужно и что не нужно делать в День траура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037993" y="3995499"/>
            <a:ext cx="450913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Примеры адекватного поведения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2037993" y="4564856"/>
            <a:ext cx="500622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Проявление уважения, воздержание от шуток, сокращение шума.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7593806" y="3995499"/>
            <a:ext cx="500622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Поведение, неподходящее в траурный день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593806" y="4912043"/>
            <a:ext cx="500622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Издевательства, неуважительные комментарии, поведение, вызывающее дискомфорт.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544E2F-4573-4CF5-B0CA-FEFF2D338CAD}"/>
              </a:ext>
            </a:extLst>
          </p:cNvPr>
          <p:cNvSpPr txBox="1"/>
          <p:nvPr/>
        </p:nvSpPr>
        <p:spPr>
          <a:xfrm>
            <a:off x="12834258" y="5108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314212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Минута молчания: Значение и обычаи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833199" y="3036213"/>
            <a:ext cx="7477601" cy="2006203"/>
          </a:xfrm>
          <a:prstGeom prst="roundRect">
            <a:avLst>
              <a:gd name="adj" fmla="val 4984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062990" y="3266003"/>
            <a:ext cx="374606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Запланированное молчание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062990" y="3746421"/>
            <a:ext cx="701802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Минута молчания представляет собой запланированное время, когда все присутствующие в течение минуты умолкают, чтобы проявить уважение и память.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833199" y="5264587"/>
            <a:ext cx="7477601" cy="1650802"/>
          </a:xfrm>
          <a:prstGeom prst="roundRect">
            <a:avLst>
              <a:gd name="adj" fmla="val 6057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1062990" y="5494377"/>
            <a:ext cx="373284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Обычаи в разных культурах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1062990" y="5974794"/>
            <a:ext cx="701802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Традиции минуты молчания различаются в разных культурах, но все они служат выражению уважения к памяти и утратам.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837729-2522-4FCD-8DF6-0DC1BA7CFE9B}"/>
              </a:ext>
            </a:extLst>
          </p:cNvPr>
          <p:cNvSpPr txBox="1"/>
          <p:nvPr/>
        </p:nvSpPr>
        <p:spPr>
          <a:xfrm>
            <a:off x="12834258" y="5108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0791"/>
          </a:xfrm>
          <a:prstGeom prst="rect">
            <a:avLst/>
          </a:prstGeom>
          <a:solidFill>
            <a:srgbClr val="272525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3079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86156" y="607576"/>
            <a:ext cx="9315688" cy="13811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37"/>
              </a:lnSpc>
              <a:buNone/>
            </a:pPr>
            <a:r>
              <a:rPr lang="en-US" sz="4350" b="1" kern="0" spc="-130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Почему люди соболезнуют жертвам</a:t>
            </a:r>
            <a:endParaRPr lang="en-US" sz="4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6156" y="2320052"/>
            <a:ext cx="1104781" cy="176772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922288" y="2540913"/>
            <a:ext cx="3402330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2175" b="1" kern="0" spc="-6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Проявление сострадания</a:t>
            </a:r>
            <a:endParaRPr lang="en-US" sz="21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922288" y="3018711"/>
            <a:ext cx="7879556" cy="7069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84"/>
              </a:lnSpc>
              <a:buNone/>
            </a:pPr>
            <a:r>
              <a:rPr lang="en-US" sz="174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Соболезнования выражают глубокое сострадание к потере и страданию, которые испытывают близкие погибших.</a:t>
            </a:r>
            <a:endParaRPr lang="en-US" sz="17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6156" y="4087773"/>
            <a:ext cx="1104781" cy="176772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922288" y="4308634"/>
            <a:ext cx="3078956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2175" b="1" kern="0" spc="-6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Моральная поддержка</a:t>
            </a:r>
            <a:endParaRPr lang="en-US" sz="21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5922288" y="4786432"/>
            <a:ext cx="7879556" cy="7069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84"/>
              </a:lnSpc>
              <a:buNone/>
            </a:pPr>
            <a:r>
              <a:rPr lang="en-US" sz="174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Это способ показать, что люди не остаются равнодушными к страданиям других и готовы помочь в трудную минуту.</a:t>
            </a:r>
            <a:endParaRPr lang="en-US" sz="17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6156" y="5855494"/>
            <a:ext cx="1104781" cy="1767721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5922288" y="6076355"/>
            <a:ext cx="3288863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2175" b="1" kern="0" spc="-6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Укрепление сообщества</a:t>
            </a:r>
            <a:endParaRPr lang="en-US" sz="21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5922288" y="6554153"/>
            <a:ext cx="7879556" cy="7069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84"/>
              </a:lnSpc>
              <a:buNone/>
            </a:pPr>
            <a:r>
              <a:rPr lang="en-US" sz="174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Соболезнования сплачивают общество и помогают людям чувствовать, что они не одиноки в своем горе.</a:t>
            </a:r>
            <a:endParaRPr lang="en-US" sz="17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545067-29DE-463C-84C4-4050D18CAFD4}"/>
              </a:ext>
            </a:extLst>
          </p:cNvPr>
          <p:cNvSpPr txBox="1"/>
          <p:nvPr/>
        </p:nvSpPr>
        <p:spPr>
          <a:xfrm>
            <a:off x="12834258" y="5108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>
              <a:alpha val="80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037993" y="2529126"/>
            <a:ext cx="8902184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Значение милосердия и доброты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2037993" y="3730347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2211348" y="3772019"/>
            <a:ext cx="153114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2760107" y="3806666"/>
            <a:ext cx="287547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Проявление доброты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2760107" y="4287083"/>
            <a:ext cx="444400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Милосердие и доброта помогают создать благоприятную атмосферу поддержки и понимания в обществе.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7426285" y="3730347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7576185" y="3772019"/>
            <a:ext cx="20002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8148399" y="3806666"/>
            <a:ext cx="444400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Солидарность в трудные времена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8148399" y="4634270"/>
            <a:ext cx="444400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Проявление милосердия укрепляет связи в обществе и помогает справляться с трудностями вместе.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9E6ED7-57AC-4718-81C2-752DBCB48C04}"/>
              </a:ext>
            </a:extLst>
          </p:cNvPr>
          <p:cNvSpPr txBox="1"/>
          <p:nvPr/>
        </p:nvSpPr>
        <p:spPr>
          <a:xfrm>
            <a:off x="12834258" y="5108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500</Words>
  <Application>Microsoft Office PowerPoint</Application>
  <PresentationFormat>Произвольный</PresentationFormat>
  <Paragraphs>72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2024-03-27T11:51:11Z</dcterms:created>
  <dcterms:modified xsi:type="dcterms:W3CDTF">2024-03-27T11:59:19Z</dcterms:modified>
</cp:coreProperties>
</file>