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30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" y="423556"/>
            <a:ext cx="7315200" cy="17318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kern="0" spc="-157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Что такое правонарушение?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-1" y="2429098"/>
            <a:ext cx="731520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Эта презентация призвана дать вам полное представление о понятии "правонарушение" и рассмотреть его значения в современном обществе.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24E36-13F5-4DFC-8E95-BB2F5F2A03A9}"/>
              </a:ext>
            </a:extLst>
          </p:cNvPr>
          <p:cNvSpPr txBox="1"/>
          <p:nvPr/>
        </p:nvSpPr>
        <p:spPr>
          <a:xfrm>
            <a:off x="1" y="4734298"/>
            <a:ext cx="7315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10 классе по теме: "Что такое правонарушение?"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74EC1-0368-463B-9F95-FB58CE969EB3}"/>
              </a:ext>
            </a:extLst>
          </p:cNvPr>
          <p:cNvSpPr txBox="1"/>
          <p:nvPr/>
        </p:nvSpPr>
        <p:spPr>
          <a:xfrm>
            <a:off x="12823372" y="7560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66829" y="1167051"/>
            <a:ext cx="6011942" cy="16291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276"/>
              </a:lnSpc>
              <a:buNone/>
            </a:pPr>
            <a:r>
              <a:rPr lang="en-US" sz="3421" b="1" kern="0" spc="-103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Введение в понятия: проступок, правонарушение, преступление</a:t>
            </a:r>
            <a:endParaRPr lang="en-US" sz="34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7966829" y="3192542"/>
            <a:ext cx="390882" cy="390882"/>
          </a:xfrm>
          <a:prstGeom prst="roundRect">
            <a:avLst>
              <a:gd name="adj" fmla="val 20005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8110061" y="3225046"/>
            <a:ext cx="104299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65"/>
              </a:lnSpc>
              <a:buNone/>
            </a:pPr>
            <a:r>
              <a:rPr lang="en-US" sz="2052" b="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1</a:t>
            </a:r>
            <a:endParaRPr lang="en-US" sz="20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8531423" y="3252192"/>
            <a:ext cx="2172057" cy="2714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38"/>
              </a:lnSpc>
              <a:buNone/>
            </a:pPr>
            <a:r>
              <a:rPr lang="en-US" sz="1710" b="1" kern="0" spc="-5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Проступок</a:t>
            </a:r>
            <a:endParaRPr lang="en-US" sz="17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8531423" y="3627834"/>
            <a:ext cx="5447348" cy="5557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89"/>
              </a:lnSpc>
              <a:buNone/>
            </a:pPr>
            <a:r>
              <a:rPr lang="en-US" sz="1368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Это мелкое нарушение правила или закона, которое чаще всего не влечет серьезных последствий для нарушителя.</a:t>
            </a:r>
            <a:endParaRPr lang="en-US" sz="13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7966829" y="4493062"/>
            <a:ext cx="390882" cy="390882"/>
          </a:xfrm>
          <a:prstGeom prst="roundRect">
            <a:avLst>
              <a:gd name="adj" fmla="val 20005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8082558" y="4525566"/>
            <a:ext cx="159306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65"/>
              </a:lnSpc>
              <a:buNone/>
            </a:pPr>
            <a:r>
              <a:rPr lang="en-US" sz="2052" b="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2</a:t>
            </a:r>
            <a:endParaRPr lang="en-US" sz="20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8531423" y="4552712"/>
            <a:ext cx="2172057" cy="2714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38"/>
              </a:lnSpc>
              <a:buNone/>
            </a:pPr>
            <a:r>
              <a:rPr lang="en-US" sz="1710" b="1" kern="0" spc="-5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Правонарушение</a:t>
            </a:r>
            <a:endParaRPr lang="en-US" sz="17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8531423" y="4928354"/>
            <a:ext cx="5447348" cy="5557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89"/>
              </a:lnSpc>
              <a:buNone/>
            </a:pPr>
            <a:r>
              <a:rPr lang="en-US" sz="1368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Это нарушение закона, которое уже рассматривается в правовом порядке и предполагает наличие мер ответственности.</a:t>
            </a:r>
            <a:endParaRPr lang="en-US" sz="13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7966829" y="5793581"/>
            <a:ext cx="390882" cy="390882"/>
          </a:xfrm>
          <a:prstGeom prst="roundRect">
            <a:avLst>
              <a:gd name="adj" fmla="val 20005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8084106" y="5826085"/>
            <a:ext cx="156210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65"/>
              </a:lnSpc>
              <a:buNone/>
            </a:pPr>
            <a:r>
              <a:rPr lang="en-US" sz="2052" b="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3</a:t>
            </a:r>
            <a:endParaRPr lang="en-US" sz="20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8531423" y="5853232"/>
            <a:ext cx="2172057" cy="2714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38"/>
              </a:lnSpc>
              <a:buNone/>
            </a:pPr>
            <a:r>
              <a:rPr lang="en-US" sz="1710" b="1" kern="0" spc="-5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Преступление</a:t>
            </a:r>
            <a:endParaRPr lang="en-US" sz="17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8531423" y="6228874"/>
            <a:ext cx="5447348" cy="8336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89"/>
              </a:lnSpc>
              <a:buNone/>
            </a:pPr>
            <a:r>
              <a:rPr lang="en-US" sz="1368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Это серьезное нарушение закона, посягающее на права и интересы других граждан, и подлежащее уголовной ответственности.</a:t>
            </a:r>
            <a:endParaRPr lang="en-US" sz="13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85CF61-A557-4256-8A23-186EF4B9A782}"/>
              </a:ext>
            </a:extLst>
          </p:cNvPr>
          <p:cNvSpPr txBox="1"/>
          <p:nvPr/>
        </p:nvSpPr>
        <p:spPr>
          <a:xfrm>
            <a:off x="12823372" y="7560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2043113"/>
            <a:ext cx="907601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Виды ответственности в обществе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348389" y="3292912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Материальная ответственность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348389" y="4209455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Это вид ответственности, связанный с возмещением материальных убытков, причиненных другим людям или обществу.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847398" y="3292912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Административная ответственность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847398" y="4209455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Закрепленная законом ответственность за нарушение административного правонарушения.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346406" y="3292912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Уголовная ответственность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346406" y="4209455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Это наиболее серьезный вид ответственности, предусматривающий применение мер уголовного наказания.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AE45A8-7F14-4BE4-9E52-BEF34CC68096}"/>
              </a:ext>
            </a:extLst>
          </p:cNvPr>
          <p:cNvSpPr txBox="1"/>
          <p:nvPr/>
        </p:nvSpPr>
        <p:spPr>
          <a:xfrm>
            <a:off x="12823372" y="7560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684853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Наказание за преступления: цели и последствия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801910" y="3406854"/>
            <a:ext cx="44410" cy="3137892"/>
          </a:xfrm>
          <a:prstGeom prst="roundRect">
            <a:avLst>
              <a:gd name="adj" fmla="val 225151"/>
            </a:avLst>
          </a:prstGeom>
          <a:solidFill>
            <a:srgbClr val="971B55"/>
          </a:solidFill>
          <a:ln/>
        </p:spPr>
      </p:sp>
      <p:sp>
        <p:nvSpPr>
          <p:cNvPr id="7" name="Shape 3"/>
          <p:cNvSpPr/>
          <p:nvPr/>
        </p:nvSpPr>
        <p:spPr>
          <a:xfrm>
            <a:off x="5074027" y="3808155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971B55"/>
          </a:solidFill>
          <a:ln/>
        </p:spPr>
      </p:sp>
      <p:sp>
        <p:nvSpPr>
          <p:cNvPr id="8" name="Shape 4"/>
          <p:cNvSpPr/>
          <p:nvPr/>
        </p:nvSpPr>
        <p:spPr>
          <a:xfrm>
            <a:off x="4574084" y="358044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4757321" y="3622119"/>
            <a:ext cx="13335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6046113" y="362902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Цели наказания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6046113" y="4109442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Восстановление справедливости, предотвращение преступлений, ресоциализация осужденных.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074027" y="5665887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971B55"/>
          </a:solidFill>
          <a:ln/>
        </p:spPr>
      </p:sp>
      <p:sp>
        <p:nvSpPr>
          <p:cNvPr id="13" name="Shape 9"/>
          <p:cNvSpPr/>
          <p:nvPr/>
        </p:nvSpPr>
        <p:spPr>
          <a:xfrm>
            <a:off x="4574084" y="543818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722078" y="5479852"/>
            <a:ext cx="2038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6046113" y="548675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Последствия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6046113" y="5967174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Влияние наказания на общество, осужденных, их семьи и потерпевших.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798F9-C442-4118-AF1D-03EDBB8C1F54}"/>
              </a:ext>
            </a:extLst>
          </p:cNvPr>
          <p:cNvSpPr txBox="1"/>
          <p:nvPr/>
        </p:nvSpPr>
        <p:spPr>
          <a:xfrm>
            <a:off x="12823372" y="7560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348389" y="3465790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Несовершеннолетие и особенности ответственности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2348389" y="5187791"/>
            <a:ext cx="4855726" cy="2353389"/>
          </a:xfrm>
          <a:prstGeom prst="roundRect">
            <a:avLst>
              <a:gd name="adj" fmla="val 4249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2578179" y="5417582"/>
            <a:ext cx="439614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Ответственность несовершеннолетних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578179" y="6245185"/>
            <a:ext cx="439614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Система наказания и реабилитации несовершеннолетних правонарушителей.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7426285" y="5187791"/>
            <a:ext cx="4855726" cy="2353389"/>
          </a:xfrm>
          <a:prstGeom prst="roundRect">
            <a:avLst>
              <a:gd name="adj" fmla="val 4249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656076" y="5417582"/>
            <a:ext cx="367819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Ограничения и особенности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7656076" y="5897999"/>
            <a:ext cx="439614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Особенности применения мер ответственности по отношению к несовершеннолетним гражданам.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77E8A0-093A-4E1E-A903-F38C1CA28525}"/>
              </a:ext>
            </a:extLst>
          </p:cNvPr>
          <p:cNvSpPr txBox="1"/>
          <p:nvPr/>
        </p:nvSpPr>
        <p:spPr>
          <a:xfrm>
            <a:off x="12823372" y="7560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0C0C0C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3079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89857" y="607576"/>
            <a:ext cx="10482943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37"/>
              </a:lnSpc>
              <a:buNone/>
            </a:pPr>
            <a:r>
              <a:rPr lang="en-US" sz="4350" b="1" kern="0" spc="-130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Дисциплинарная ответственность: правила и нормы поведения</a:t>
            </a:r>
            <a:endParaRPr lang="en-US" sz="4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56" y="2320052"/>
            <a:ext cx="1104781" cy="176772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264688" y="2540913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kern="0" spc="-65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Правила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2264688" y="3018711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Утвержденные обществом и организациями нормы поведения и деятельности.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56" y="4087773"/>
            <a:ext cx="1104781" cy="17677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264688" y="4308634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kern="0" spc="-65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Нормы поведения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2264688" y="4786432"/>
            <a:ext cx="7879556" cy="353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Устоявшиеся требования к заранее известным видам поведения.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556" y="5855494"/>
            <a:ext cx="1104781" cy="1767721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2264688" y="6076355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kern="0" spc="-65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Наказания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2264688" y="6554153"/>
            <a:ext cx="7879556" cy="353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Меры ответственности за нарушение правил и норм поведения.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3EA980-A521-4549-8A85-29FBA748DC1A}"/>
              </a:ext>
            </a:extLst>
          </p:cNvPr>
          <p:cNvSpPr txBox="1"/>
          <p:nvPr/>
        </p:nvSpPr>
        <p:spPr>
          <a:xfrm>
            <a:off x="12823372" y="7560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905714"/>
            <a:ext cx="850558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Профилактика правонарушений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3044428"/>
            <a:ext cx="444341" cy="4443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371094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Социальная работа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348389" y="4191357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Активное вовлечение общества в профилактическую деятельность.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02" y="3044428"/>
            <a:ext cx="444341" cy="4443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0602" y="371094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Образование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770602" y="4191357"/>
            <a:ext cx="30889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Работа с детьми и студентами для формирования правильных ценностей и поведенческих стандартов.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816" y="3044428"/>
            <a:ext cx="444341" cy="44434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371094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Закон и Порядок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192816" y="4191357"/>
            <a:ext cx="308907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Обеспечение правопорядка и предотвращение преступлений через действие правоохранительных органов.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25EEEC-F7EF-4D35-86FE-281EA23C7926}"/>
              </a:ext>
            </a:extLst>
          </p:cNvPr>
          <p:cNvSpPr txBox="1"/>
          <p:nvPr/>
        </p:nvSpPr>
        <p:spPr>
          <a:xfrm>
            <a:off x="12823372" y="7560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348389" y="1783318"/>
            <a:ext cx="9933503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Подведение итогов: воспитание ответственности и правовой культуры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348389" y="4310777"/>
            <a:ext cx="4800124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+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845713" y="5254943"/>
            <a:ext cx="380547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Воспитание ответственности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2348389" y="5735360"/>
            <a:ext cx="480012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Формирование осознанного отношения к соблюдению законов и правил общества.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7481768" y="4310777"/>
            <a:ext cx="4800124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+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8493085" y="525494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Правовая культура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7481768" y="5735360"/>
            <a:ext cx="480012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Развитие знаний о праве, уважение к закону и правовым нормам.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C4EBA9-14CC-4B30-9FB1-A5A537D19AFF}"/>
              </a:ext>
            </a:extLst>
          </p:cNvPr>
          <p:cNvSpPr txBox="1"/>
          <p:nvPr/>
        </p:nvSpPr>
        <p:spPr>
          <a:xfrm>
            <a:off x="12823372" y="7560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365</Words>
  <Application>Microsoft Office PowerPoint</Application>
  <PresentationFormat>Произвольный</PresentationFormat>
  <Paragraphs>71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2024-03-07T13:28:17Z</dcterms:created>
  <dcterms:modified xsi:type="dcterms:W3CDTF">2024-03-07T13:33:55Z</dcterms:modified>
</cp:coreProperties>
</file>