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77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78888"/>
            <a:ext cx="7315199" cy="2228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Взаимосвязи организмов в </a:t>
            </a:r>
            <a:r>
              <a:rPr lang="en-US" sz="4374" kern="0" spc="-131" dirty="0" err="1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природных</a:t>
            </a: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sz="4374" kern="0" spc="-131" dirty="0" err="1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сообществах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009573" y="2280320"/>
            <a:ext cx="5926455" cy="17773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en-US" sz="1458" kern="0" spc="-2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урок биологии! Сегодня мы поговорим о взаимосвязях организмов в природных сообществах. Это увлекательная тема, которая поможет вам лучше понять, как различные живые существа взаимодействуют между собой в природе. Готовы погрузиться в мир удивительных отношений между организмами? Давайте начнем!</a:t>
            </a:r>
            <a:endParaRPr lang="en-US" sz="14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A52B2-A6CA-431A-A2DE-4023C60F3F66}"/>
              </a:ext>
            </a:extLst>
          </p:cNvPr>
          <p:cNvSpPr txBox="1"/>
          <p:nvPr/>
        </p:nvSpPr>
        <p:spPr>
          <a:xfrm>
            <a:off x="7315201" y="4387610"/>
            <a:ext cx="7315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"Взаимосвязи организмов в природных сообществах"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E3831-3802-4EC9-A8A6-A846253A381A}"/>
              </a:ext>
            </a:extLst>
          </p:cNvPr>
          <p:cNvSpPr txBox="1"/>
          <p:nvPr/>
        </p:nvSpPr>
        <p:spPr>
          <a:xfrm>
            <a:off x="108858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151411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Введение в тему: что такое природное сообщество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34582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Определение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319599" y="4027646"/>
            <a:ext cx="3467814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Природное сообщество - это объединение различных видов растений, животных и микроорганизмов, которые обитают в определенной местности и взаимодействуют друг с другом.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337006" y="3458289"/>
            <a:ext cx="30833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Примеры мест обитания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0337006" y="4027646"/>
            <a:ext cx="346781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Природные сообщества могут включать леса, озера, океаны, пустыни и многое другое, что делает их изучение увлекательным и разнообразным.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91E70-C97D-48FA-A6C9-13EE19939829}"/>
              </a:ext>
            </a:extLst>
          </p:cNvPr>
          <p:cNvSpPr txBox="1"/>
          <p:nvPr/>
        </p:nvSpPr>
        <p:spPr>
          <a:xfrm>
            <a:off x="108858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kern="0" spc="-13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Примеры природных сообществ: лес, озеро, океан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46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kern="0" spc="-6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Лес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2646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Леса - это одни из самых разнообразных и важных природных сообществ, обеспечивающие жилье и пищу для множества живых существ.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kern="0" spc="-6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Озеро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Озера - естественные водоемы, которые являются домом для рыб, растений и многих других организмов.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646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kern="0" spc="-6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Океан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22646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Океаны - самые обширные природные сообщества, занимающие большую часть нашей планеты и обладающие уникальной экосистемой.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6B9F8-D6FB-440E-9C7C-59EC037C41BF}"/>
              </a:ext>
            </a:extLst>
          </p:cNvPr>
          <p:cNvSpPr txBox="1"/>
          <p:nvPr/>
        </p:nvSpPr>
        <p:spPr>
          <a:xfrm>
            <a:off x="108858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647700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Взаимодействие растений и животных в природных сообществах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323766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51058" y="3279338"/>
            <a:ext cx="17942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331398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Пыльцевание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379440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Растения и насекомые взаимодействуют через процесс пыльцевания, необходимый для оплодотворения и размножения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5085" y="323766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5343" y="3279338"/>
            <a:ext cx="17942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77199" y="3313986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Питательные взаимоотношения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77199" y="4141589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растения предоставляют пищу для животных, а животные, в свою очередь, распространяют семена и способствуют распространению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90799" y="631436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51058" y="6356032"/>
            <a:ext cx="17942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12913" y="639068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Укрытие и питание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12913" y="687109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Растения защищают животных, а животные используют растения в качестве источника пищи и укрытия.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6D1E75-D329-4A6D-87EE-103E4D87EC31}"/>
              </a:ext>
            </a:extLst>
          </p:cNvPr>
          <p:cNvSpPr txBox="1"/>
          <p:nvPr/>
        </p:nvSpPr>
        <p:spPr>
          <a:xfrm>
            <a:off x="108858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23492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Пищевые цепи и пищевые сети в природных сообществах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4068008"/>
            <a:ext cx="10554414" cy="1926550"/>
          </a:xfrm>
          <a:prstGeom prst="roundRect">
            <a:avLst>
              <a:gd name="adj" fmla="val 519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4075628"/>
            <a:ext cx="10538103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8855" y="4216479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Растение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85009" y="4216479"/>
            <a:ext cx="3060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Травоядное животное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97353" y="4216479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Хищник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045613" y="4712732"/>
            <a:ext cx="10538103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268855" y="4853583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Трава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785009" y="4853583"/>
            <a:ext cx="3060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Заяц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97353" y="4853583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Лиса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2045613" y="5349835"/>
            <a:ext cx="10538103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2268855" y="5490686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Листва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785009" y="5490686"/>
            <a:ext cx="3060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Жук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297353" y="5490686"/>
            <a:ext cx="3064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Птица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4290A-85EC-4B5D-8681-8997D1E4D928}"/>
              </a:ext>
            </a:extLst>
          </p:cNvPr>
          <p:cNvSpPr txBox="1"/>
          <p:nvPr/>
        </p:nvSpPr>
        <p:spPr>
          <a:xfrm>
            <a:off x="108858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0195" y="560427"/>
            <a:ext cx="9447609" cy="19063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4"/>
              </a:lnSpc>
              <a:buNone/>
            </a:pPr>
            <a:r>
              <a:rPr lang="en-US" sz="4003" kern="0" spc="-12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Взаимодействие организмов в природных сообществах: симбиоз, конкуренция, хищничество</a:t>
            </a:r>
            <a:endParaRPr lang="en-US" sz="4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04993" y="2771775"/>
            <a:ext cx="40600" cy="4897279"/>
          </a:xfrm>
          <a:prstGeom prst="roundRect">
            <a:avLst>
              <a:gd name="adj" fmla="val 225409"/>
            </a:avLst>
          </a:prstGeom>
          <a:solidFill>
            <a:srgbClr val="313E80"/>
          </a:solidFill>
          <a:ln/>
        </p:spPr>
      </p:sp>
      <p:sp>
        <p:nvSpPr>
          <p:cNvPr id="7" name="Shape 3"/>
          <p:cNvSpPr/>
          <p:nvPr/>
        </p:nvSpPr>
        <p:spPr>
          <a:xfrm>
            <a:off x="4954012" y="3139023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313E80"/>
          </a:solidFill>
          <a:ln/>
        </p:spPr>
      </p:sp>
      <p:sp>
        <p:nvSpPr>
          <p:cNvPr id="8" name="Shape 4"/>
          <p:cNvSpPr/>
          <p:nvPr/>
        </p:nvSpPr>
        <p:spPr>
          <a:xfrm>
            <a:off x="4496455" y="2930604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643140" y="2968704"/>
            <a:ext cx="164187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kern="0" spc="-7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43707" y="2975134"/>
            <a:ext cx="2542103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kern="0" spc="-6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Симбиоз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43707" y="3414713"/>
            <a:ext cx="8024098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Взаимовыгодное взаимодействие разных видов организмов, например, микробы в кишечнике человека, которые помогают переваривать пищу.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954012" y="4839236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313E80"/>
          </a:solidFill>
          <a:ln/>
        </p:spPr>
      </p:sp>
      <p:sp>
        <p:nvSpPr>
          <p:cNvPr id="13" name="Shape 9"/>
          <p:cNvSpPr/>
          <p:nvPr/>
        </p:nvSpPr>
        <p:spPr>
          <a:xfrm>
            <a:off x="4496455" y="4630817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43140" y="4668917"/>
            <a:ext cx="164187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kern="0" spc="-7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843707" y="4675346"/>
            <a:ext cx="2542103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kern="0" spc="-6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Конкуренция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843707" y="5114925"/>
            <a:ext cx="8024098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Состязание между организмами за ресурсы, такие как пища и место обитания, что имеет существенное значение для эволюции и отбора.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4954012" y="6539448"/>
            <a:ext cx="711756" cy="40600"/>
          </a:xfrm>
          <a:prstGeom prst="roundRect">
            <a:avLst>
              <a:gd name="adj" fmla="val 225409"/>
            </a:avLst>
          </a:prstGeom>
          <a:solidFill>
            <a:srgbClr val="313E80"/>
          </a:solidFill>
          <a:ln/>
        </p:spPr>
      </p:sp>
      <p:sp>
        <p:nvSpPr>
          <p:cNvPr id="18" name="Shape 14"/>
          <p:cNvSpPr/>
          <p:nvPr/>
        </p:nvSpPr>
        <p:spPr>
          <a:xfrm>
            <a:off x="4496455" y="6331029"/>
            <a:ext cx="457557" cy="457557"/>
          </a:xfrm>
          <a:prstGeom prst="roundRect">
            <a:avLst>
              <a:gd name="adj" fmla="val 2000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643140" y="6369129"/>
            <a:ext cx="164187" cy="3812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2"/>
              </a:lnSpc>
              <a:buNone/>
            </a:pPr>
            <a:r>
              <a:rPr lang="en-US" sz="2402" kern="0" spc="-7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4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843707" y="6375559"/>
            <a:ext cx="2542103" cy="3176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2"/>
              </a:lnSpc>
              <a:buNone/>
            </a:pPr>
            <a:r>
              <a:rPr lang="en-US" sz="2002" kern="0" spc="-6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Хищничество</a:t>
            </a:r>
            <a:endParaRPr lang="en-US" sz="20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5843707" y="6815138"/>
            <a:ext cx="8024098" cy="650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2"/>
              </a:lnSpc>
              <a:buNone/>
            </a:pPr>
            <a:r>
              <a:rPr lang="en-US" sz="1601" kern="0" spc="-3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Процесс, при котором один организм питается другим, чем оказывает влияние на популяцию жертвы и формирует ее численность в сообществе.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D9275-2134-48B7-BF8D-CC7B57D9811D}"/>
              </a:ext>
            </a:extLst>
          </p:cNvPr>
          <p:cNvSpPr txBox="1"/>
          <p:nvPr/>
        </p:nvSpPr>
        <p:spPr>
          <a:xfrm>
            <a:off x="108858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975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32407" y="3047405"/>
            <a:ext cx="11709422" cy="12489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17"/>
              </a:lnSpc>
              <a:buNone/>
            </a:pPr>
            <a:r>
              <a:rPr lang="en-US" sz="3933" kern="0" spc="-118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Роль человека в изменении природных сообществ</a:t>
            </a:r>
            <a:endParaRPr lang="en-US" sz="3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569607" y="4138850"/>
            <a:ext cx="3030498" cy="3306978"/>
          </a:xfrm>
          <a:prstGeom prst="roundRect">
            <a:avLst>
              <a:gd name="adj" fmla="val 29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777014" y="4346257"/>
            <a:ext cx="2615684" cy="6243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8"/>
              </a:lnSpc>
              <a:buNone/>
            </a:pPr>
            <a:r>
              <a:rPr lang="en-US" sz="1967" kern="0" spc="-5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Воздействие на биоразнообразие</a:t>
            </a:r>
            <a:endParaRPr lang="en-US" sz="19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777014" y="5090397"/>
            <a:ext cx="2615684" cy="19173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7"/>
              </a:lnSpc>
              <a:buNone/>
            </a:pPr>
            <a:r>
              <a:rPr lang="en-US" sz="1573" kern="0" spc="-3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Человеческая деятельность, такая как вырубка лесов и загрязнение окружающей среды, оказывает негативное воздействие на разнообразие видов.</a:t>
            </a:r>
            <a:endParaRPr lang="en-US" sz="15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799892" y="4138850"/>
            <a:ext cx="3030498" cy="3306978"/>
          </a:xfrm>
          <a:prstGeom prst="roundRect">
            <a:avLst>
              <a:gd name="adj" fmla="val 29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007298" y="4346257"/>
            <a:ext cx="2497574" cy="312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58"/>
              </a:lnSpc>
              <a:buNone/>
            </a:pPr>
            <a:r>
              <a:rPr lang="en-US" sz="1967" kern="0" spc="-5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Интродукция видов</a:t>
            </a:r>
            <a:endParaRPr lang="en-US" sz="19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007298" y="4778215"/>
            <a:ext cx="2615684" cy="19173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7"/>
              </a:lnSpc>
              <a:buNone/>
            </a:pPr>
            <a:r>
              <a:rPr lang="en-US" sz="1573" kern="0" spc="-3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Перенос видов животных и растений из одного региона в другой может привести к нарушению эко-систем, путем введения инвазивных видов.</a:t>
            </a:r>
            <a:endParaRPr lang="en-US" sz="15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030176" y="4138850"/>
            <a:ext cx="3030498" cy="3306978"/>
          </a:xfrm>
          <a:prstGeom prst="roundRect">
            <a:avLst>
              <a:gd name="adj" fmla="val 2967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237583" y="4346257"/>
            <a:ext cx="2497574" cy="312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58"/>
              </a:lnSpc>
              <a:buNone/>
            </a:pPr>
            <a:r>
              <a:rPr lang="en-US" sz="1967" kern="0" spc="-5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Охрана природы</a:t>
            </a:r>
            <a:endParaRPr lang="en-US" sz="19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237583" y="4778215"/>
            <a:ext cx="2615684" cy="22369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7"/>
              </a:lnSpc>
              <a:buNone/>
            </a:pPr>
            <a:r>
              <a:rPr lang="en-US" sz="1573" kern="0" spc="-3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Важность сохранения и охраны природных сообществ для поддержания баланса в природе и обеспечения благополучия будущих поколений.</a:t>
            </a:r>
            <a:endParaRPr lang="en-US" sz="15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C7CCE-74B6-4579-BAAC-36DF13D054D0}"/>
              </a:ext>
            </a:extLst>
          </p:cNvPr>
          <p:cNvSpPr txBox="1"/>
          <p:nvPr/>
        </p:nvSpPr>
        <p:spPr>
          <a:xfrm>
            <a:off x="108858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389102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Заключение: важность изучения взаимосвязей организмов в природных сообществах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916561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583073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Экологическое равновесие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541067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взаимосвязей помогает поддерживать экологическое равновесие в природных сообществах.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3916561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583073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Сохранение биоразнообразия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541067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Понимание связей между организмами способствует сохранению биоразнообразия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916561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583073"/>
            <a:ext cx="32064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Образование сообщества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5063490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взаимосвязей в природе способствует формированию сообщества, заинтересованного в охране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EF185-DB24-4AFB-B651-5A089311FDC5}"/>
              </a:ext>
            </a:extLst>
          </p:cNvPr>
          <p:cNvSpPr txBox="1"/>
          <p:nvPr/>
        </p:nvSpPr>
        <p:spPr>
          <a:xfrm>
            <a:off x="108858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525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2024-02-23T13:43:10Z</dcterms:created>
  <dcterms:modified xsi:type="dcterms:W3CDTF">2024-02-23T13:58:24Z</dcterms:modified>
</cp:coreProperties>
</file>