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7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467598" y="781904"/>
            <a:ext cx="7141033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4700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Профессия: водитель</a:t>
            </a:r>
            <a:endParaRPr lang="en-US" sz="4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641772" y="2030443"/>
            <a:ext cx="65423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Введение: Цель и задачи презентации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7EB3C-2D80-4B05-B75E-94F630D1D5DC}"/>
              </a:ext>
            </a:extLst>
          </p:cNvPr>
          <p:cNvSpPr txBox="1"/>
          <p:nvPr/>
        </p:nvSpPr>
        <p:spPr>
          <a:xfrm>
            <a:off x="7315200" y="3397151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21. Профориентационное занятие «Россия мобильная: узнаю о профессиях и достижениях в транспортной отрасли» - четверг, 08.02.2024 (8 февраля 2024 года)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водитель"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91020-8A9C-4078-9B61-8F0EC932C86A}"/>
              </a:ext>
            </a:extLst>
          </p:cNvPr>
          <p:cNvSpPr txBox="1"/>
          <p:nvPr/>
        </p:nvSpPr>
        <p:spPr>
          <a:xfrm>
            <a:off x="87083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9592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Профессия водителя: Важность и актуальность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64009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Безопасность и Надежность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556641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Роль водителей в обеспечении безопасности дорожного движения и доставке пассажиров/грузов безопасно и своевременно.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64009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Гибкий График и Самостоятельность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556641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Возможность выбора графика работы, а также независимость в принятии решений во время вождения.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64009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Техническое 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556641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Современные технологии в автотранспорте создают новые возможности для профессионального развития водителей.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D8416-E1F5-413D-A78A-220C679FA5D5}"/>
              </a:ext>
            </a:extLst>
          </p:cNvPr>
          <p:cNvSpPr txBox="1"/>
          <p:nvPr/>
        </p:nvSpPr>
        <p:spPr>
          <a:xfrm>
            <a:off x="87083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97343"/>
            <a:ext cx="92940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Требования и навыки водителя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90964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13811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22897" y="2951321"/>
            <a:ext cx="13001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760107" y="2985968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Внимательность и Концентрация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60107" y="3813572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Необходимы для обеспечения безопасности и правильного выполнения расписания.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630228" y="290964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13811">
            <a:solidFill>
              <a:srgbClr val="C3D4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776198" y="2951321"/>
            <a:ext cx="2080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352342" y="2985968"/>
            <a:ext cx="264795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Умение Работать в Экстремальных Условиях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352342" y="4160758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Способность сохранять спокойствие и принимать решения в условиях стресса и неожиданных ситуаций на дороге.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222462" y="290964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13811">
            <a:solidFill>
              <a:srgbClr val="C3D4C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65575" y="2951321"/>
            <a:ext cx="21371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944576" y="2985968"/>
            <a:ext cx="2647950" cy="17359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Знание Технических Особенностей Транспортного Средства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944576" y="4855131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Необходимо для обслуживания и устранения небольших проблем во время поездки.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AA5C2B-D248-462E-9126-DC6B622C4B89}"/>
              </a:ext>
            </a:extLst>
          </p:cNvPr>
          <p:cNvSpPr txBox="1"/>
          <p:nvPr/>
        </p:nvSpPr>
        <p:spPr>
          <a:xfrm>
            <a:off x="87083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1792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Виды транспорта и специализации водителей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351014"/>
            <a:ext cx="10554414" cy="3360539"/>
          </a:xfrm>
          <a:prstGeom prst="roundRect">
            <a:avLst>
              <a:gd name="adj" fmla="val 2975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51804" y="3364825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73975" y="3505676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Грузовые Автомобили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41181" y="3505676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Перевозка товаров и грузов на дальние и краткие расстояния.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051804" y="4357330"/>
            <a:ext cx="10526792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73975" y="4498181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Общественный Транспорт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4498181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Доставка пассажиров в пределах города и пригородов.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051804" y="5349835"/>
            <a:ext cx="10526792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73975" y="5490686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Специальная Техника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41181" y="5490686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Управление специализированными машинами для уборки снега, вывозки мусора и т.д.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60C44E-2AAC-4C96-8A79-568C615941EA}"/>
              </a:ext>
            </a:extLst>
          </p:cNvPr>
          <p:cNvSpPr txBox="1"/>
          <p:nvPr/>
        </p:nvSpPr>
        <p:spPr>
          <a:xfrm>
            <a:off x="87083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45555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Преимущества и недостатки профессии водителя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037993" y="5177552"/>
            <a:ext cx="5166122" cy="2703705"/>
          </a:xfrm>
          <a:prstGeom prst="roundRect">
            <a:avLst>
              <a:gd name="adj" fmla="val 4212"/>
            </a:avLst>
          </a:prstGeom>
          <a:solidFill>
            <a:srgbClr val="DDEEE6"/>
          </a:solidFill>
          <a:ln w="13811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273975" y="54135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Преимущества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273975" y="5893951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Гибкий график и независимость, возможность проводить больше времени на дороге, разнообразие видов транспортных средств и дорожных условий.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6285" y="5177552"/>
            <a:ext cx="5166122" cy="2703705"/>
          </a:xfrm>
          <a:prstGeom prst="roundRect">
            <a:avLst>
              <a:gd name="adj" fmla="val 4212"/>
            </a:avLst>
          </a:prstGeom>
          <a:solidFill>
            <a:srgbClr val="DDEEE6"/>
          </a:solidFill>
          <a:ln w="13811">
            <a:solidFill>
              <a:srgbClr val="C3D4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662267" y="541353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Недостатки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662267" y="589395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Рутинная работа, физическая и психологическая нагрузка, риск аварий и травм.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17B9BB-44CF-4477-ADAC-EA9A974279C3}"/>
              </a:ext>
            </a:extLst>
          </p:cNvPr>
          <p:cNvSpPr txBox="1"/>
          <p:nvPr/>
        </p:nvSpPr>
        <p:spPr>
          <a:xfrm>
            <a:off x="87083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897085" y="607576"/>
            <a:ext cx="10635343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Возможности для развития и карьерного роста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22288" y="2540913"/>
            <a:ext cx="4311134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Профессиональное Обучение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9222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Получение дополнительных квалификаций и специализации в сфере водительского дела.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22288" y="4308634"/>
            <a:ext cx="5423892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Участие в Программах Продвижения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Возможности для карьерного роста внутри компании и перехода на более ответственные позиции.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22288" y="6076355"/>
            <a:ext cx="3361968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Предпринимательство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Возможность открытия собственного бизнеса в сфере автотранспорта и логистики.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2DE459-1279-4134-972D-693C73F994B3}"/>
              </a:ext>
            </a:extLst>
          </p:cNvPr>
          <p:cNvSpPr txBox="1"/>
          <p:nvPr/>
        </p:nvSpPr>
        <p:spPr>
          <a:xfrm>
            <a:off x="87083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1143000" y="1487567"/>
            <a:ext cx="1305197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Образовательные пути: как подготовиться к профессии водителя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4126111"/>
            <a:ext cx="5110520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3499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8-12 недель</a:t>
            </a:r>
            <a:endParaRPr lang="en-US" sz="3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766893" y="4848106"/>
            <a:ext cx="365259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Профессиональный Курс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5328523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Специализированное обучение с фокусом на безопасности, технике вождения и правилах на дорогах.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81768" y="4126111"/>
            <a:ext cx="5110639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3499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Обучение в Автошколе</a:t>
            </a:r>
            <a:endParaRPr lang="en-US" sz="3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481768" y="4848106"/>
            <a:ext cx="511063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Получение Водительского Удостоверения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81768" y="5675709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Формальное обучение и прохождение экзаменов для получения лицензии и квалификации.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61F68-72A7-45CD-A7B0-A109492E13F6}"/>
              </a:ext>
            </a:extLst>
          </p:cNvPr>
          <p:cNvSpPr txBox="1"/>
          <p:nvPr/>
        </p:nvSpPr>
        <p:spPr>
          <a:xfrm>
            <a:off x="87083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719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71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1866" y="582454"/>
            <a:ext cx="9384268" cy="1985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12"/>
              </a:lnSpc>
              <a:buNone/>
            </a:pPr>
            <a:r>
              <a:rPr lang="en-US" sz="4169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Заключение: Важность выбора профессии водителя и перспективы</a:t>
            </a:r>
            <a:endParaRPr lang="en-US" sz="4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48451" y="2885361"/>
            <a:ext cx="42267" cy="4761905"/>
          </a:xfrm>
          <a:prstGeom prst="roundRect">
            <a:avLst>
              <a:gd name="adj" fmla="val 225501"/>
            </a:avLst>
          </a:prstGeom>
          <a:solidFill>
            <a:srgbClr val="C3D4CC"/>
          </a:solidFill>
          <a:ln/>
        </p:spPr>
      </p:sp>
      <p:sp>
        <p:nvSpPr>
          <p:cNvPr id="7" name="Shape 4"/>
          <p:cNvSpPr/>
          <p:nvPr/>
        </p:nvSpPr>
        <p:spPr>
          <a:xfrm>
            <a:off x="5007769" y="3267849"/>
            <a:ext cx="741283" cy="42267"/>
          </a:xfrm>
          <a:prstGeom prst="roundRect">
            <a:avLst>
              <a:gd name="adj" fmla="val 225501"/>
            </a:avLst>
          </a:prstGeom>
          <a:solidFill>
            <a:srgbClr val="C3D4CC"/>
          </a:solidFill>
          <a:ln/>
        </p:spPr>
      </p:sp>
      <p:sp>
        <p:nvSpPr>
          <p:cNvPr id="8" name="Shape 5"/>
          <p:cNvSpPr/>
          <p:nvPr/>
        </p:nvSpPr>
        <p:spPr>
          <a:xfrm>
            <a:off x="4531281" y="3050858"/>
            <a:ext cx="476488" cy="476488"/>
          </a:xfrm>
          <a:prstGeom prst="roundRect">
            <a:avLst>
              <a:gd name="adj" fmla="val 20003"/>
            </a:avLst>
          </a:prstGeom>
          <a:solidFill>
            <a:srgbClr val="DDEEE6"/>
          </a:solidFill>
          <a:ln w="13216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07493" y="3090505"/>
            <a:ext cx="123944" cy="3970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7"/>
              </a:lnSpc>
              <a:buNone/>
            </a:pPr>
            <a:r>
              <a:rPr lang="en-US" sz="2502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34432" y="3097054"/>
            <a:ext cx="3425547" cy="330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6"/>
              </a:lnSpc>
              <a:buNone/>
            </a:pPr>
            <a:r>
              <a:rPr lang="en-US" sz="208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Сбалансированный Рост</a:t>
            </a:r>
            <a:endParaRPr lang="en-US" sz="20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34432" y="3555087"/>
            <a:ext cx="7901702" cy="3388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8"/>
              </a:lnSpc>
              <a:buNone/>
            </a:pPr>
            <a:r>
              <a:rPr lang="en-US" sz="1668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Устойчивые перспективы роста в сфере транспорта и логистики.</a:t>
            </a:r>
            <a:endParaRPr lang="en-US" sz="16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07769" y="4699814"/>
            <a:ext cx="741283" cy="42267"/>
          </a:xfrm>
          <a:prstGeom prst="roundRect">
            <a:avLst>
              <a:gd name="adj" fmla="val 225501"/>
            </a:avLst>
          </a:prstGeom>
          <a:solidFill>
            <a:srgbClr val="C3D4CC"/>
          </a:solidFill>
          <a:ln/>
        </p:spPr>
      </p:sp>
      <p:sp>
        <p:nvSpPr>
          <p:cNvPr id="13" name="Shape 10"/>
          <p:cNvSpPr/>
          <p:nvPr/>
        </p:nvSpPr>
        <p:spPr>
          <a:xfrm>
            <a:off x="4531281" y="4482822"/>
            <a:ext cx="476488" cy="476488"/>
          </a:xfrm>
          <a:prstGeom prst="roundRect">
            <a:avLst>
              <a:gd name="adj" fmla="val 20003"/>
            </a:avLst>
          </a:prstGeom>
          <a:solidFill>
            <a:srgbClr val="DDEEE6"/>
          </a:solidFill>
          <a:ln w="13216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70346" y="4522470"/>
            <a:ext cx="198239" cy="3970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7"/>
              </a:lnSpc>
              <a:buNone/>
            </a:pPr>
            <a:r>
              <a:rPr lang="en-US" sz="2502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934432" y="4529018"/>
            <a:ext cx="4097298" cy="330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6"/>
              </a:lnSpc>
              <a:buNone/>
            </a:pPr>
            <a:r>
              <a:rPr lang="en-US" sz="208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Технологические Инновации</a:t>
            </a:r>
            <a:endParaRPr lang="en-US" sz="20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934432" y="4987052"/>
            <a:ext cx="7901702" cy="677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8"/>
              </a:lnSpc>
              <a:buNone/>
            </a:pPr>
            <a:r>
              <a:rPr lang="en-US" sz="1668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Постоянное совершенствование автотранспорта и появление новых возможностей для водителей.</a:t>
            </a:r>
            <a:endParaRPr lang="en-US" sz="16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07769" y="6470630"/>
            <a:ext cx="741283" cy="42267"/>
          </a:xfrm>
          <a:prstGeom prst="roundRect">
            <a:avLst>
              <a:gd name="adj" fmla="val 225501"/>
            </a:avLst>
          </a:prstGeom>
          <a:solidFill>
            <a:srgbClr val="C3D4CC"/>
          </a:solidFill>
          <a:ln/>
        </p:spPr>
      </p:sp>
      <p:sp>
        <p:nvSpPr>
          <p:cNvPr id="18" name="Shape 15"/>
          <p:cNvSpPr/>
          <p:nvPr/>
        </p:nvSpPr>
        <p:spPr>
          <a:xfrm>
            <a:off x="4531281" y="6253639"/>
            <a:ext cx="476488" cy="476488"/>
          </a:xfrm>
          <a:prstGeom prst="roundRect">
            <a:avLst>
              <a:gd name="adj" fmla="val 20003"/>
            </a:avLst>
          </a:prstGeom>
          <a:solidFill>
            <a:srgbClr val="DDEEE6"/>
          </a:solidFill>
          <a:ln w="13216">
            <a:solidFill>
              <a:srgbClr val="C3D4C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667607" y="6293287"/>
            <a:ext cx="203716" cy="3970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7"/>
              </a:lnSpc>
              <a:buNone/>
            </a:pPr>
            <a:r>
              <a:rPr lang="en-US" sz="2502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934432" y="6299835"/>
            <a:ext cx="4103846" cy="330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6"/>
              </a:lnSpc>
              <a:buNone/>
            </a:pPr>
            <a:r>
              <a:rPr lang="en-US" sz="2085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Экологическая Устойчивость</a:t>
            </a:r>
            <a:endParaRPr lang="en-US" sz="20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934432" y="6757868"/>
            <a:ext cx="7901702" cy="677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8"/>
              </a:lnSpc>
              <a:buNone/>
            </a:pPr>
            <a:r>
              <a:rPr lang="en-US" sz="1668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Возможности для участия в экологически чистых и устойчивых транспортных проектах.</a:t>
            </a:r>
            <a:endParaRPr lang="en-US" sz="16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64133-8F47-455B-AC14-06BAA9773231}"/>
              </a:ext>
            </a:extLst>
          </p:cNvPr>
          <p:cNvSpPr txBox="1"/>
          <p:nvPr/>
        </p:nvSpPr>
        <p:spPr>
          <a:xfrm>
            <a:off x="87083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435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2024-02-05T14:57:34Z</dcterms:created>
  <dcterms:modified xsi:type="dcterms:W3CDTF">2024-02-05T15:04:27Z</dcterms:modified>
</cp:coreProperties>
</file>