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43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-75418"/>
            <a:ext cx="7315199" cy="18715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Профессия: преподаватель -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профориентационный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урок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1691520"/>
            <a:ext cx="7315199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Эта презентация посвящена профессии преподавателя и предназначена для учеников школы. Мы рассмотрим важность этой профессии, её развитие, разнообразие профессиональных областей в образовании, а также качества, необходимые для успешной карьеры в сфере образования.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946CF-3AEA-425B-B8BF-81DAC0C3C6CF}"/>
              </a:ext>
            </a:extLst>
          </p:cNvPr>
          <p:cNvSpPr txBox="1"/>
          <p:nvPr/>
        </p:nvSpPr>
        <p:spPr>
          <a:xfrm>
            <a:off x="7315200" y="3886939"/>
            <a:ext cx="7315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27. Профориентационное занятие «Россия умная: узнаю о профессиях и достижениях в сфере образования»  - четверг, 21.03.2024 (21 марта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преподаватель"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16C99-2837-4465-9223-21A33DF1775F}"/>
              </a:ext>
            </a:extLst>
          </p:cNvPr>
          <p:cNvSpPr txBox="1"/>
          <p:nvPr/>
        </p:nvSpPr>
        <p:spPr>
          <a:xfrm>
            <a:off x="54426" y="435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341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341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33410"/>
          </a:xfrm>
          <a:prstGeom prst="rect">
            <a:avLst/>
          </a:prstGeom>
          <a:solidFill>
            <a:srgbClr val="100C35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380417" y="607100"/>
            <a:ext cx="9869567" cy="1379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2"/>
              </a:lnSpc>
              <a:buNone/>
            </a:pPr>
            <a:r>
              <a:rPr lang="en-US" sz="4346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Важность профессии преподавателя</a:t>
            </a:r>
            <a:endParaRPr lang="en-US" sz="43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380417" y="2490549"/>
            <a:ext cx="496610" cy="496610"/>
          </a:xfrm>
          <a:prstGeom prst="roundRect">
            <a:avLst>
              <a:gd name="adj" fmla="val 13337"/>
            </a:avLst>
          </a:prstGeom>
          <a:solidFill>
            <a:srgbClr val="221D4C"/>
          </a:solidFill>
          <a:ln/>
        </p:spPr>
      </p:sp>
      <p:sp>
        <p:nvSpPr>
          <p:cNvPr id="8" name="Text 5"/>
          <p:cNvSpPr/>
          <p:nvPr/>
        </p:nvSpPr>
        <p:spPr>
          <a:xfrm>
            <a:off x="2575917" y="2531864"/>
            <a:ext cx="105608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097768" y="2566392"/>
            <a:ext cx="2425303" cy="689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6"/>
              </a:lnSpc>
              <a:buNone/>
            </a:pPr>
            <a:r>
              <a:rPr lang="en-US" sz="2173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Образование и воспитание</a:t>
            </a:r>
            <a:endParaRPr lang="en-US" sz="21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097768" y="3388638"/>
            <a:ext cx="2425303" cy="4237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1"/>
              </a:lnSpc>
              <a:buNone/>
            </a:pPr>
            <a:r>
              <a:rPr lang="en-US" sz="1738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Профессия преподавателя играет важную роль в образовании и воспитании молодого поколения. От того, насколько качественно и профессионально будет передан материал, зависит будущее общества.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743813" y="2490549"/>
            <a:ext cx="496610" cy="496610"/>
          </a:xfrm>
          <a:prstGeom prst="roundRect">
            <a:avLst>
              <a:gd name="adj" fmla="val 13337"/>
            </a:avLst>
          </a:prstGeom>
          <a:solidFill>
            <a:srgbClr val="221D4C"/>
          </a:solidFill>
          <a:ln/>
        </p:spPr>
      </p:sp>
      <p:sp>
        <p:nvSpPr>
          <p:cNvPr id="12" name="Text 9"/>
          <p:cNvSpPr/>
          <p:nvPr/>
        </p:nvSpPr>
        <p:spPr>
          <a:xfrm>
            <a:off x="5907762" y="2531864"/>
            <a:ext cx="168593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461165" y="2566392"/>
            <a:ext cx="2425303" cy="10347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6"/>
              </a:lnSpc>
              <a:buNone/>
            </a:pPr>
            <a:r>
              <a:rPr lang="en-US" sz="2173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Влияние на развитие личности</a:t>
            </a:r>
            <a:endParaRPr lang="en-US" sz="21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461165" y="3733562"/>
            <a:ext cx="2425303" cy="28251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1"/>
              </a:lnSpc>
              <a:buNone/>
            </a:pPr>
            <a:r>
              <a:rPr lang="en-US" sz="1738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Преподаватель оказывает значительное влияние на формирование личностных качеств ученика, способствуя их успешному развитию в будущем.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107210" y="2490549"/>
            <a:ext cx="496610" cy="496610"/>
          </a:xfrm>
          <a:prstGeom prst="roundRect">
            <a:avLst>
              <a:gd name="adj" fmla="val 13337"/>
            </a:avLst>
          </a:prstGeom>
          <a:solidFill>
            <a:srgbClr val="221D4C"/>
          </a:solidFill>
          <a:ln/>
        </p:spPr>
      </p:sp>
      <p:sp>
        <p:nvSpPr>
          <p:cNvPr id="16" name="Text 13"/>
          <p:cNvSpPr/>
          <p:nvPr/>
        </p:nvSpPr>
        <p:spPr>
          <a:xfrm>
            <a:off x="9269611" y="2531864"/>
            <a:ext cx="171807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824561" y="2566392"/>
            <a:ext cx="2425303" cy="10347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6"/>
              </a:lnSpc>
              <a:buNone/>
            </a:pPr>
            <a:r>
              <a:rPr lang="en-US" sz="2173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Продолжение культурного наследия</a:t>
            </a:r>
            <a:endParaRPr lang="en-US" sz="21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824561" y="3733562"/>
            <a:ext cx="2425303" cy="31782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1"/>
              </a:lnSpc>
              <a:buNone/>
            </a:pPr>
            <a:r>
              <a:rPr lang="en-US" sz="1738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Преподаватели помогают сохранять и передавать ценности, традиции и знания предыдущих поколений, обеспечивая их сохранение для будущих поколений.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00B60D-B486-4119-8C4B-3D35D2569090}"/>
              </a:ext>
            </a:extLst>
          </p:cNvPr>
          <p:cNvSpPr txBox="1"/>
          <p:nvPr/>
        </p:nvSpPr>
        <p:spPr>
          <a:xfrm>
            <a:off x="54426" y="435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925473"/>
            <a:ext cx="909113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История и развитие образования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810244" y="1953101"/>
            <a:ext cx="27742" cy="5351026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362736"/>
            <a:ext cx="777597" cy="27742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212669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9" name="Text 6"/>
          <p:cNvSpPr/>
          <p:nvPr/>
        </p:nvSpPr>
        <p:spPr>
          <a:xfrm>
            <a:off x="4770894" y="2168366"/>
            <a:ext cx="1063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46113" y="2175272"/>
            <a:ext cx="338697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Ранние формы обучения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46113" y="2655689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 древности обучение происходило в форме наставничества и устного передачи знаний от поколения к поколению.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74027" y="4220468"/>
            <a:ext cx="777597" cy="27742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398442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14" name="Text 11"/>
          <p:cNvSpPr/>
          <p:nvPr/>
        </p:nvSpPr>
        <p:spPr>
          <a:xfrm>
            <a:off x="4739223" y="4026098"/>
            <a:ext cx="16966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046113" y="4033004"/>
            <a:ext cx="43056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Развитие системы образования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46113" y="4513421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 развитием общества произошел переход к созданию учебных заведений и систематизации образовательного процесса.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74027" y="6078200"/>
            <a:ext cx="777597" cy="27742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584215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19" name="Text 16"/>
          <p:cNvSpPr/>
          <p:nvPr/>
        </p:nvSpPr>
        <p:spPr>
          <a:xfrm>
            <a:off x="4737556" y="5883831"/>
            <a:ext cx="17299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046113" y="5890736"/>
            <a:ext cx="315515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Современные подходы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046113" y="6371153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Современные технологии и методики изменили способы обучения и подходы к образованию, открыв новые возможности для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F90C1F-DD1D-4C82-8B8D-9F341B1CFF0C}"/>
              </a:ext>
            </a:extLst>
          </p:cNvPr>
          <p:cNvSpPr txBox="1"/>
          <p:nvPr/>
        </p:nvSpPr>
        <p:spPr>
          <a:xfrm>
            <a:off x="54426" y="435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9271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3285053"/>
            <a:ext cx="13726886" cy="1346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301"/>
              </a:lnSpc>
              <a:buNone/>
            </a:pPr>
            <a:r>
              <a:rPr lang="en-US" sz="424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Разнообразие профессиональных областей в образовании</a:t>
            </a:r>
            <a:endParaRPr lang="en-US" sz="42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499955" y="5169575"/>
            <a:ext cx="2692718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2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Педагогика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499955" y="5721548"/>
            <a:ext cx="2859405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4"/>
              </a:lnSpc>
              <a:buNone/>
            </a:pPr>
            <a:r>
              <a:rPr lang="en-US" sz="1696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Преподавание в школах, колледжах и университетах.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92522" y="5169575"/>
            <a:ext cx="2859405" cy="673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2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Психология образования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892522" y="6058138"/>
            <a:ext cx="2859405" cy="1033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4"/>
              </a:lnSpc>
              <a:buNone/>
            </a:pPr>
            <a:r>
              <a:rPr lang="en-US" sz="1696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Исследование психологических аспектов обучения и развития.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285089" y="5169575"/>
            <a:ext cx="2749987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2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Администрирование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285089" y="5721548"/>
            <a:ext cx="2859405" cy="17228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4"/>
              </a:lnSpc>
              <a:buNone/>
            </a:pPr>
            <a:r>
              <a:rPr lang="en-US" sz="1696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Управление образовательными учреждениями, разработка образовательных программ.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88C508-4799-4F9B-8FF6-DDEBBF12DB37}"/>
              </a:ext>
            </a:extLst>
          </p:cNvPr>
          <p:cNvSpPr txBox="1"/>
          <p:nvPr/>
        </p:nvSpPr>
        <p:spPr>
          <a:xfrm>
            <a:off x="54426" y="435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48995" y="560427"/>
            <a:ext cx="7618809" cy="19063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04"/>
              </a:lnSpc>
              <a:buNone/>
            </a:pPr>
            <a:r>
              <a:rPr lang="en-US" sz="4003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Качества, необходимые для успешной карьеры в образовании</a:t>
            </a:r>
            <a:endParaRPr lang="en-US" sz="4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248995" y="2771775"/>
            <a:ext cx="7618809" cy="1496854"/>
          </a:xfrm>
          <a:prstGeom prst="roundRect">
            <a:avLst>
              <a:gd name="adj" fmla="val 4076"/>
            </a:avLst>
          </a:prstGeom>
          <a:solidFill>
            <a:srgbClr val="221D4C"/>
          </a:solidFill>
          <a:ln/>
        </p:spPr>
      </p:sp>
      <p:sp>
        <p:nvSpPr>
          <p:cNvPr id="7" name="Text 4"/>
          <p:cNvSpPr/>
          <p:nvPr/>
        </p:nvSpPr>
        <p:spPr>
          <a:xfrm>
            <a:off x="6452354" y="2975134"/>
            <a:ext cx="2542103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2"/>
              </a:lnSpc>
              <a:buNone/>
            </a:pPr>
            <a:r>
              <a:rPr lang="en-US" sz="200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Эмпатия</a:t>
            </a:r>
            <a:endParaRPr lang="en-US" sz="2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452354" y="3414713"/>
            <a:ext cx="7212092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Необходимость понимания и поддержки потребностей разнообразных учеников.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248995" y="4471988"/>
            <a:ext cx="7618809" cy="1496854"/>
          </a:xfrm>
          <a:prstGeom prst="roundRect">
            <a:avLst>
              <a:gd name="adj" fmla="val 4076"/>
            </a:avLst>
          </a:prstGeom>
          <a:solidFill>
            <a:srgbClr val="221D4C"/>
          </a:solidFill>
          <a:ln/>
        </p:spPr>
      </p:sp>
      <p:sp>
        <p:nvSpPr>
          <p:cNvPr id="10" name="Text 7"/>
          <p:cNvSpPr/>
          <p:nvPr/>
        </p:nvSpPr>
        <p:spPr>
          <a:xfrm>
            <a:off x="6452354" y="4675346"/>
            <a:ext cx="3896320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2"/>
              </a:lnSpc>
              <a:buNone/>
            </a:pPr>
            <a:r>
              <a:rPr lang="en-US" sz="200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Профессиональное мастерство</a:t>
            </a:r>
            <a:endParaRPr lang="en-US" sz="2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452354" y="5114925"/>
            <a:ext cx="7212092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Умение применять знания и навыки для достижения наилучших результатов в обучении.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248995" y="6172200"/>
            <a:ext cx="7618809" cy="1496854"/>
          </a:xfrm>
          <a:prstGeom prst="roundRect">
            <a:avLst>
              <a:gd name="adj" fmla="val 4076"/>
            </a:avLst>
          </a:prstGeom>
          <a:solidFill>
            <a:srgbClr val="221D4C"/>
          </a:solidFill>
          <a:ln/>
        </p:spPr>
      </p:sp>
      <p:sp>
        <p:nvSpPr>
          <p:cNvPr id="13" name="Text 10"/>
          <p:cNvSpPr/>
          <p:nvPr/>
        </p:nvSpPr>
        <p:spPr>
          <a:xfrm>
            <a:off x="6452354" y="6375559"/>
            <a:ext cx="2542103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2"/>
              </a:lnSpc>
              <a:buNone/>
            </a:pPr>
            <a:r>
              <a:rPr lang="en-US" sz="200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Терпимость</a:t>
            </a:r>
            <a:endParaRPr lang="en-US" sz="2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452354" y="6815138"/>
            <a:ext cx="7212092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2"/>
              </a:lnSpc>
              <a:buNone/>
            </a:pPr>
            <a:r>
              <a:rPr lang="en-US" sz="160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Способность общаться и работать с разнообразной публикой, уважая множество мнений и культур.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C9DAAA-7776-4402-9EB8-7BB34CD1517C}"/>
              </a:ext>
            </a:extLst>
          </p:cNvPr>
          <p:cNvSpPr txBox="1"/>
          <p:nvPr/>
        </p:nvSpPr>
        <p:spPr>
          <a:xfrm>
            <a:off x="54426" y="435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Роль педагога в формировании будущего общества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4688" y="2540913"/>
            <a:ext cx="358509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Формирование ценностей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46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Преподаватели наполняют учеников знаниями и ценностями, формируя общественное сознание и культурные стандарты.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4688" y="4308634"/>
            <a:ext cx="3381018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Воспитание гражданства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46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Обучение учеников важности гражданской ответственности и активного участия в жизни общества.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4688" y="6076355"/>
            <a:ext cx="3825240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Развитие лидерских качеств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2646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Подготовка учеников к лидерской роли в будущем, развитие критического мышления и творческого подхода к решению проблем.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7308DD-C1FA-4C16-9A31-B350EE500EC8}"/>
              </a:ext>
            </a:extLst>
          </p:cNvPr>
          <p:cNvSpPr txBox="1"/>
          <p:nvPr/>
        </p:nvSpPr>
        <p:spPr>
          <a:xfrm>
            <a:off x="54426" y="435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1186543" y="1237893"/>
            <a:ext cx="1228997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Интересные факты из истории образования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324457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6" name="Text 4"/>
          <p:cNvSpPr/>
          <p:nvPr/>
        </p:nvSpPr>
        <p:spPr>
          <a:xfrm>
            <a:off x="2545199" y="3286244"/>
            <a:ext cx="1063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070503" y="3320891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Первая школа в мире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070503" y="4148495"/>
            <a:ext cx="24409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Первая известная школа была основана в Индии более 2700 лет назад, в 700 году до нашей эры.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733574" y="324457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10" name="Text 8"/>
          <p:cNvSpPr/>
          <p:nvPr/>
        </p:nvSpPr>
        <p:spPr>
          <a:xfrm>
            <a:off x="5898713" y="3286244"/>
            <a:ext cx="16966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455688" y="3320891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Первый университет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455688" y="4148495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Первый университет был основан в Фейсалабаде, Пакистан, в 1920 году.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118759" y="324457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14" name="Text 12"/>
          <p:cNvSpPr/>
          <p:nvPr/>
        </p:nvSpPr>
        <p:spPr>
          <a:xfrm>
            <a:off x="9282232" y="3286244"/>
            <a:ext cx="17299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840873" y="3320891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Образование в Древней Греции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840873" y="4148495"/>
            <a:ext cx="244090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Древние греки считали образование важной частью жизни, уделяя большое внимание классической литературе и философии.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7EF5E-E493-4671-86A5-A88DE3523906}"/>
              </a:ext>
            </a:extLst>
          </p:cNvPr>
          <p:cNvSpPr txBox="1"/>
          <p:nvPr/>
        </p:nvSpPr>
        <p:spPr>
          <a:xfrm>
            <a:off x="54426" y="435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511629" y="1368266"/>
            <a:ext cx="13672457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Пути профессионального роста и развития в сфере образования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3312438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4256603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Дополнительное образование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48389" y="5084207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Получение дополнительных квалификаций и сертификатов для расширения профессиональных навыков.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70602" y="3312438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770602" y="4256603"/>
            <a:ext cx="3088958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Участие в конференциях и семинарах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770602" y="5431393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Обмен опытом и знаниями с коллегами, изучение новых методик и практик обучения.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192816" y="3312438"/>
            <a:ext cx="308907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192816" y="4256603"/>
            <a:ext cx="308907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Наставничество и менторинг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192816" y="5084207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Получение советов и поддержки от более опытных коллег, развитие лидерских качеств.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90290-B194-4492-AC77-177F841053D1}"/>
              </a:ext>
            </a:extLst>
          </p:cNvPr>
          <p:cNvSpPr txBox="1"/>
          <p:nvPr/>
        </p:nvSpPr>
        <p:spPr>
          <a:xfrm>
            <a:off x="54426" y="435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540</Words>
  <Application>Microsoft Office PowerPoint</Application>
  <PresentationFormat>Произвольный</PresentationFormat>
  <Paragraphs>83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2024-02-27T15:59:06Z</dcterms:created>
  <dcterms:modified xsi:type="dcterms:W3CDTF">2024-02-27T16:06:07Z</dcterms:modified>
</cp:coreProperties>
</file>