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332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86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5" name="Text 1"/>
          <p:cNvSpPr/>
          <p:nvPr/>
        </p:nvSpPr>
        <p:spPr>
          <a:xfrm>
            <a:off x="100914" y="1143000"/>
            <a:ext cx="8495859" cy="9625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6561"/>
              </a:lnSpc>
            </a:pPr>
            <a:r>
              <a:rPr lang="ru-RU" sz="4000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"Профессия: архитектор"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A26074-ACE8-44F4-A9D4-652EEAAA3D49}"/>
              </a:ext>
            </a:extLst>
          </p:cNvPr>
          <p:cNvSpPr txBox="1"/>
          <p:nvPr/>
        </p:nvSpPr>
        <p:spPr>
          <a:xfrm>
            <a:off x="457200" y="3207475"/>
            <a:ext cx="731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Тема 23. Профориентационное занятие «Россия комфортная (архитектура и строительство): узнаю о профессиях и достижениях в сфере строительства и архитектуры, ЖКХ» - четверг, 22.02.2024 (22 февраля 2024 года)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"Профессия: архитектор" - профориентационный урок "Россия – мои горизонты"</a:t>
            </a:r>
          </a:p>
          <a:p>
            <a:pPr algn="ctr"/>
            <a:r>
              <a:rPr lang="uk-UA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DB9E43-73C3-4E64-B1AA-3D61484DC7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4307"/>
          <a:stretch/>
        </p:blipFill>
        <p:spPr>
          <a:xfrm>
            <a:off x="8697686" y="0"/>
            <a:ext cx="5932714" cy="822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231C77-A1F2-4F15-B790-CB004E79DFF4}"/>
              </a:ext>
            </a:extLst>
          </p:cNvPr>
          <p:cNvSpPr txBox="1"/>
          <p:nvPr/>
        </p:nvSpPr>
        <p:spPr>
          <a:xfrm>
            <a:off x="12856029" y="544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74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987510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Значение и роль архитектора в современном мире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833199" y="4820364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Архитекторы играют важную роль в современном обществе, создавая пространства, в которых мы живем, работаем и развиваемся. Они воплощают инновационные идеи в здания, раскрывая их потенциал и функциональность.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BA1784-2A85-4712-B0A4-8BA8D9ED69CD}"/>
              </a:ext>
            </a:extLst>
          </p:cNvPr>
          <p:cNvSpPr txBox="1"/>
          <p:nvPr/>
        </p:nvSpPr>
        <p:spPr>
          <a:xfrm>
            <a:off x="12856029" y="544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823913"/>
            <a:ext cx="9381649" cy="27774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Разнообразие профессиональных направлений в архитектурной сфере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624376" y="4156829"/>
            <a:ext cx="271712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Дизайн интерьера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624376" y="4726186"/>
            <a:ext cx="276546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Сфера, где архитекторы реализуют концепции, создают функциональные и красивые помещения.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939433" y="4156829"/>
            <a:ext cx="276546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Ландшафтная архитектура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939433" y="5073372"/>
            <a:ext cx="276546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Специализация, сфокусированная на создании зеленых зон, парков, садов и других открытых пространств.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254490" y="4156829"/>
            <a:ext cx="276546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Градостроительство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254490" y="5073372"/>
            <a:ext cx="2765465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Анализ и разработка устойчивых и функциональных городских пространств в контексте роста населения.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F19560-DC01-4291-8B4F-660EE6C9EDC9}"/>
              </a:ext>
            </a:extLst>
          </p:cNvPr>
          <p:cNvSpPr txBox="1"/>
          <p:nvPr/>
        </p:nvSpPr>
        <p:spPr>
          <a:xfrm>
            <a:off x="12856029" y="544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386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21372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576399" y="2700695"/>
            <a:ext cx="7477601" cy="16602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358"/>
              </a:lnSpc>
              <a:buNone/>
            </a:pPr>
            <a:r>
              <a:rPr lang="en-US" sz="3486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История возникновения и развития профессии архитектора</a:t>
            </a:r>
            <a:endParaRPr lang="en-US" sz="34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3576399" y="4764881"/>
            <a:ext cx="398383" cy="398383"/>
          </a:xfrm>
          <a:prstGeom prst="roundRect">
            <a:avLst>
              <a:gd name="adj" fmla="val 80020"/>
            </a:avLst>
          </a:prstGeom>
          <a:solidFill>
            <a:srgbClr val="0A081B"/>
          </a:solidFill>
          <a:ln w="22027">
            <a:solidFill>
              <a:srgbClr val="16FFBB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3718084" y="4798100"/>
            <a:ext cx="114895" cy="3319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15"/>
              </a:lnSpc>
              <a:buNone/>
            </a:pPr>
            <a:r>
              <a:rPr lang="en-US" sz="2092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1</a:t>
            </a:r>
            <a:endParaRPr lang="en-US" sz="20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4151828" y="4825722"/>
            <a:ext cx="1799034" cy="829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9"/>
              </a:lnSpc>
              <a:buNone/>
            </a:pPr>
            <a:r>
              <a:rPr lang="en-US" sz="1743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Древнейшие архитектурные памятники</a:t>
            </a:r>
            <a:endParaRPr lang="en-US" sz="17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4151828" y="5761673"/>
            <a:ext cx="1799034" cy="19827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31"/>
              </a:lnSpc>
              <a:buNone/>
            </a:pPr>
            <a:r>
              <a:rPr lang="en-US" sz="1395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Изучение руин и монументальных сооружений для понимания исторических архитектурных приемов.</a:t>
            </a:r>
            <a:endParaRPr lang="en-US" sz="13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6127909" y="4764881"/>
            <a:ext cx="398383" cy="398383"/>
          </a:xfrm>
          <a:prstGeom prst="roundRect">
            <a:avLst>
              <a:gd name="adj" fmla="val 80020"/>
            </a:avLst>
          </a:prstGeom>
          <a:solidFill>
            <a:srgbClr val="0A081B"/>
          </a:solidFill>
          <a:ln w="22027">
            <a:solidFill>
              <a:srgbClr val="29DDDA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6253162" y="4798100"/>
            <a:ext cx="147757" cy="3319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15"/>
              </a:lnSpc>
              <a:buNone/>
            </a:pPr>
            <a:r>
              <a:rPr lang="en-US" sz="2092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2</a:t>
            </a:r>
            <a:endParaRPr lang="en-US" sz="20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6703338" y="4825722"/>
            <a:ext cx="1799034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9"/>
              </a:lnSpc>
              <a:buNone/>
            </a:pPr>
            <a:r>
              <a:rPr lang="en-US" sz="1743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Период Античности</a:t>
            </a:r>
            <a:endParaRPr lang="en-US" sz="17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6703338" y="5485090"/>
            <a:ext cx="1799034" cy="16994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31"/>
              </a:lnSpc>
              <a:buNone/>
            </a:pPr>
            <a:r>
              <a:rPr lang="en-US" sz="1395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Влияние классической архитектуры на современные проекты и техники строительства.</a:t>
            </a:r>
            <a:endParaRPr lang="en-US" sz="13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8679418" y="4764881"/>
            <a:ext cx="398383" cy="398383"/>
          </a:xfrm>
          <a:prstGeom prst="roundRect">
            <a:avLst>
              <a:gd name="adj" fmla="val 80020"/>
            </a:avLst>
          </a:prstGeom>
          <a:solidFill>
            <a:srgbClr val="0A081B"/>
          </a:solidFill>
          <a:ln w="22027">
            <a:solidFill>
              <a:srgbClr val="37A7E7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8800743" y="4798100"/>
            <a:ext cx="155615" cy="3319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15"/>
              </a:lnSpc>
              <a:buNone/>
            </a:pPr>
            <a:r>
              <a:rPr lang="en-US" sz="2092" b="1" dirty="0">
                <a:solidFill>
                  <a:srgbClr val="37A7E7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3</a:t>
            </a:r>
            <a:endParaRPr lang="en-US" sz="20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9254847" y="4825722"/>
            <a:ext cx="1799034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9"/>
              </a:lnSpc>
              <a:buNone/>
            </a:pPr>
            <a:r>
              <a:rPr lang="en-US" sz="1743" b="1" dirty="0">
                <a:solidFill>
                  <a:srgbClr val="37A7E7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Эпоха Возрождения</a:t>
            </a:r>
            <a:endParaRPr lang="en-US" sz="174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9254847" y="5485090"/>
            <a:ext cx="1799034" cy="16994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31"/>
              </a:lnSpc>
              <a:buNone/>
            </a:pPr>
            <a:r>
              <a:rPr lang="en-US" sz="1395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Осознание и воссоздание техник и стилей античности в новых архитектурных течениях.</a:t>
            </a:r>
            <a:endParaRPr lang="en-US" sz="13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4DABB9-4841-42CA-8563-F6D53062E064}"/>
              </a:ext>
            </a:extLst>
          </p:cNvPr>
          <p:cNvSpPr txBox="1"/>
          <p:nvPr/>
        </p:nvSpPr>
        <p:spPr>
          <a:xfrm>
            <a:off x="12856029" y="544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1233487"/>
            <a:ext cx="9381649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Специальности в архитектурной отрасли: разнообразие и возможности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624376" y="3872032"/>
            <a:ext cx="4524137" cy="9442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436"/>
              </a:lnSpc>
              <a:buNone/>
            </a:pPr>
            <a:r>
              <a:rPr lang="en-US" sz="7436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5K</a:t>
            </a:r>
            <a:endParaRPr lang="en-US" sz="74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801064" y="5093970"/>
            <a:ext cx="41706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Разнообразие специалистов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624376" y="5574387"/>
            <a:ext cx="452413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Более 5 000 различных специальностей и профессиональных направлений в сфере архитектуры и дизайна.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481768" y="3872032"/>
            <a:ext cx="4524256" cy="94428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436"/>
              </a:lnSpc>
              <a:buNone/>
            </a:pPr>
            <a:r>
              <a:rPr lang="en-US" sz="7436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50%</a:t>
            </a:r>
            <a:endParaRPr lang="en-US" sz="74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822287" y="5093970"/>
            <a:ext cx="3843099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Увеличение предложения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481768" y="5574387"/>
            <a:ext cx="452425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Примерно 50% архитекторов специализируются в области устойчивого строительства и дизайна экологически чистых зданий.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0331DA-FA8D-493D-BF98-BA99C9CE9C27}"/>
              </a:ext>
            </a:extLst>
          </p:cNvPr>
          <p:cNvSpPr txBox="1"/>
          <p:nvPr/>
        </p:nvSpPr>
        <p:spPr>
          <a:xfrm>
            <a:off x="12856029" y="544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624376" y="2052876"/>
            <a:ext cx="938164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Преимущества и недостатки работы в сфере архитектуры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2624376" y="3774877"/>
            <a:ext cx="4579739" cy="2401848"/>
          </a:xfrm>
          <a:prstGeom prst="roundRect">
            <a:avLst>
              <a:gd name="adj" fmla="val 16652"/>
            </a:avLst>
          </a:prstGeom>
          <a:solidFill>
            <a:srgbClr val="0A081B"/>
          </a:solidFill>
          <a:ln w="27742">
            <a:solidFill>
              <a:srgbClr val="16FFBB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2874288" y="4024789"/>
            <a:ext cx="289262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Творческая свобода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2874288" y="4505206"/>
            <a:ext cx="407991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Архитектор может выразить свое видение в каждом проекте, но это также несет ответственность за результат.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7426285" y="3774877"/>
            <a:ext cx="4579739" cy="2401848"/>
          </a:xfrm>
          <a:prstGeom prst="roundRect">
            <a:avLst>
              <a:gd name="adj" fmla="val 16652"/>
            </a:avLst>
          </a:prstGeom>
          <a:solidFill>
            <a:srgbClr val="0A081B"/>
          </a:solidFill>
          <a:ln w="27742">
            <a:solidFill>
              <a:srgbClr val="29DDDA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7676198" y="4024789"/>
            <a:ext cx="407991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Долгие сроки проектирования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7676198" y="4852392"/>
            <a:ext cx="407991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Процесс создания здания - сложный и требует времени, терпения и внимания к мельчайшим деталям.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13F17C-146F-4E19-806A-F7DA7BAEB4A4}"/>
              </a:ext>
            </a:extLst>
          </p:cNvPr>
          <p:cNvSpPr txBox="1"/>
          <p:nvPr/>
        </p:nvSpPr>
        <p:spPr>
          <a:xfrm>
            <a:off x="12856029" y="544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2505670"/>
            <a:ext cx="938164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Примеры известных архитектурных сооружений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624376" y="4338757"/>
            <a:ext cx="9381649" cy="1385173"/>
          </a:xfrm>
          <a:prstGeom prst="roundRect">
            <a:avLst>
              <a:gd name="adj" fmla="val 28874"/>
            </a:avLst>
          </a:prstGeom>
          <a:solidFill>
            <a:srgbClr val="0A081B"/>
          </a:solidFill>
          <a:ln w="55483">
            <a:solidFill>
              <a:srgbClr val="302E41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903101" y="4535091"/>
            <a:ext cx="264140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Эйфелева башня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996464" y="4535091"/>
            <a:ext cx="263759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Музей Лувр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9086017" y="4535091"/>
            <a:ext cx="264140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Сиднейская оперa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903101" y="5172194"/>
            <a:ext cx="264140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Гуггенхайм Музей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996464" y="5172194"/>
            <a:ext cx="263759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Собор Святого Витуса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086017" y="5172194"/>
            <a:ext cx="2641402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Тадж-Махал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BBB6E4-7F3F-4075-B397-3BD52B02355E}"/>
              </a:ext>
            </a:extLst>
          </p:cNvPr>
          <p:cNvSpPr txBox="1"/>
          <p:nvPr/>
        </p:nvSpPr>
        <p:spPr>
          <a:xfrm>
            <a:off x="12856029" y="544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663071" y="607576"/>
            <a:ext cx="9304139" cy="13770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22"/>
              </a:lnSpc>
              <a:buNone/>
            </a:pPr>
            <a:r>
              <a:rPr lang="en-US" sz="4338" b="1" dirty="0">
                <a:solidFill>
                  <a:srgbClr val="F0FCFF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Подведение итогов: советы для будущих архитекторов</a:t>
            </a:r>
            <a:endParaRPr lang="en-US" sz="43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2979896" y="2315170"/>
            <a:ext cx="27503" cy="5306854"/>
          </a:xfrm>
          <a:prstGeom prst="rect">
            <a:avLst/>
          </a:prstGeom>
          <a:solidFill>
            <a:srgbClr val="302E41"/>
          </a:solidFill>
          <a:ln/>
        </p:spPr>
      </p:sp>
      <p:sp>
        <p:nvSpPr>
          <p:cNvPr id="8" name="Shape 4"/>
          <p:cNvSpPr/>
          <p:nvPr/>
        </p:nvSpPr>
        <p:spPr>
          <a:xfrm>
            <a:off x="3241477" y="2721352"/>
            <a:ext cx="771168" cy="27503"/>
          </a:xfrm>
          <a:prstGeom prst="rect">
            <a:avLst/>
          </a:prstGeom>
          <a:solidFill>
            <a:srgbClr val="16FFBB"/>
          </a:solidFill>
          <a:ln/>
        </p:spPr>
      </p:sp>
      <p:sp>
        <p:nvSpPr>
          <p:cNvPr id="9" name="Shape 5"/>
          <p:cNvSpPr/>
          <p:nvPr/>
        </p:nvSpPr>
        <p:spPr>
          <a:xfrm>
            <a:off x="2745700" y="2487335"/>
            <a:ext cx="495776" cy="495776"/>
          </a:xfrm>
          <a:prstGeom prst="roundRect">
            <a:avLst>
              <a:gd name="adj" fmla="val 80006"/>
            </a:avLst>
          </a:prstGeom>
          <a:solidFill>
            <a:srgbClr val="0A081B"/>
          </a:solidFill>
          <a:ln w="27503">
            <a:solidFill>
              <a:srgbClr val="16FFBB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2922032" y="2528649"/>
            <a:ext cx="142994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1</a:t>
            </a:r>
            <a:endParaRPr lang="en-US" sz="26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4205526" y="2535436"/>
            <a:ext cx="2527102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b="1" dirty="0">
                <a:solidFill>
                  <a:srgbClr val="16FFBB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Учеба и практика</a:t>
            </a:r>
            <a:endParaRPr lang="en-US" sz="21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4205526" y="3011924"/>
            <a:ext cx="7761684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Стремитесь к получению высшего образования в области архитектуры, активно участвуйте в профессиональной практике.</a:t>
            </a:r>
            <a:endParaRPr lang="en-US" sz="17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3241477" y="4563725"/>
            <a:ext cx="771168" cy="27503"/>
          </a:xfrm>
          <a:prstGeom prst="rect">
            <a:avLst/>
          </a:prstGeom>
          <a:solidFill>
            <a:srgbClr val="29DDDA"/>
          </a:solidFill>
          <a:ln/>
        </p:spPr>
      </p:sp>
      <p:sp>
        <p:nvSpPr>
          <p:cNvPr id="14" name="Shape 10"/>
          <p:cNvSpPr/>
          <p:nvPr/>
        </p:nvSpPr>
        <p:spPr>
          <a:xfrm>
            <a:off x="2745700" y="4329708"/>
            <a:ext cx="495776" cy="495776"/>
          </a:xfrm>
          <a:prstGeom prst="roundRect">
            <a:avLst>
              <a:gd name="adj" fmla="val 80006"/>
            </a:avLst>
          </a:prstGeom>
          <a:solidFill>
            <a:srgbClr val="0A081B"/>
          </a:solidFill>
          <a:ln w="27503">
            <a:solidFill>
              <a:srgbClr val="29DDDA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2901672" y="4371023"/>
            <a:ext cx="183713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2</a:t>
            </a:r>
            <a:endParaRPr lang="en-US" sz="26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4205526" y="4377809"/>
            <a:ext cx="3048953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b="1" dirty="0">
                <a:solidFill>
                  <a:srgbClr val="29DDDA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Создание портфолио</a:t>
            </a:r>
            <a:endParaRPr lang="en-US" sz="21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4205526" y="4854297"/>
            <a:ext cx="7761684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Непрерывное развитие и составление портфолио работ - важный шаг в карьере архитектора.</a:t>
            </a:r>
            <a:endParaRPr lang="en-US" sz="17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4"/>
          <p:cNvSpPr/>
          <p:nvPr/>
        </p:nvSpPr>
        <p:spPr>
          <a:xfrm>
            <a:off x="3241477" y="6406098"/>
            <a:ext cx="771168" cy="27503"/>
          </a:xfrm>
          <a:prstGeom prst="rect">
            <a:avLst/>
          </a:prstGeom>
          <a:solidFill>
            <a:srgbClr val="37A7E7"/>
          </a:solidFill>
          <a:ln/>
        </p:spPr>
      </p:sp>
      <p:sp>
        <p:nvSpPr>
          <p:cNvPr id="19" name="Shape 15"/>
          <p:cNvSpPr/>
          <p:nvPr/>
        </p:nvSpPr>
        <p:spPr>
          <a:xfrm>
            <a:off x="2745700" y="6172081"/>
            <a:ext cx="495776" cy="495776"/>
          </a:xfrm>
          <a:prstGeom prst="roundRect">
            <a:avLst>
              <a:gd name="adj" fmla="val 80006"/>
            </a:avLst>
          </a:prstGeom>
          <a:solidFill>
            <a:srgbClr val="0A081B"/>
          </a:solidFill>
          <a:ln w="27503">
            <a:solidFill>
              <a:srgbClr val="37A7E7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2896791" y="6213396"/>
            <a:ext cx="193477" cy="41314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3"/>
              </a:lnSpc>
              <a:buNone/>
            </a:pPr>
            <a:r>
              <a:rPr lang="en-US" sz="2603" b="1" dirty="0">
                <a:solidFill>
                  <a:srgbClr val="37A7E7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3</a:t>
            </a:r>
            <a:endParaRPr lang="en-US" sz="26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4205526" y="6220182"/>
            <a:ext cx="4106823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b="1" dirty="0">
                <a:solidFill>
                  <a:srgbClr val="37A7E7"/>
                </a:solidFill>
                <a:latin typeface="Arial" panose="020B0604020202020204" pitchFamily="34" charset="0"/>
                <a:ea typeface="Spline Sans" pitchFamily="34" charset="-122"/>
                <a:cs typeface="Arial" panose="020B0604020202020204" pitchFamily="34" charset="0"/>
              </a:rPr>
              <a:t>Профессиональная команда</a:t>
            </a:r>
            <a:endParaRPr lang="en-US" sz="21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8"/>
          <p:cNvSpPr/>
          <p:nvPr/>
        </p:nvSpPr>
        <p:spPr>
          <a:xfrm>
            <a:off x="4205526" y="6696670"/>
            <a:ext cx="7761684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E0E4E6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Формирование команды с оригинальными идеями и сплоченной работой для достижения грандиозных проектов.</a:t>
            </a:r>
            <a:endParaRPr lang="en-US" sz="17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8DDFB6-5517-417A-AD4E-17B890926FF5}"/>
              </a:ext>
            </a:extLst>
          </p:cNvPr>
          <p:cNvSpPr txBox="1"/>
          <p:nvPr/>
        </p:nvSpPr>
        <p:spPr>
          <a:xfrm>
            <a:off x="12856029" y="54429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412</Words>
  <Application>Microsoft Office PowerPoint</Application>
  <PresentationFormat>Произвольный</PresentationFormat>
  <Paragraphs>69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2024-02-07T15:12:25Z</dcterms:created>
  <dcterms:modified xsi:type="dcterms:W3CDTF">2024-02-07T15:54:12Z</dcterms:modified>
</cp:coreProperties>
</file>