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8" d="100"/>
          <a:sy n="88" d="100"/>
        </p:scale>
        <p:origin x="68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22981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1C4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00C35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0" y="0"/>
            <a:ext cx="73152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707568" y="825684"/>
            <a:ext cx="6003029" cy="166639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6561"/>
              </a:lnSpc>
              <a:buNone/>
            </a:pPr>
            <a:r>
              <a:rPr lang="en-US" sz="5249" dirty="0">
                <a:solidFill>
                  <a:srgbClr val="FFFFFF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Профессия: актёр</a:t>
            </a:r>
            <a:endParaRPr lang="en-US" sz="524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833199" y="2226625"/>
            <a:ext cx="5648801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9E1FF"/>
                </a:solidFill>
                <a:latin typeface="Arial" panose="020B0604020202020204" pitchFamily="34" charset="0"/>
                <a:ea typeface="Martel Sans" pitchFamily="34" charset="-122"/>
                <a:cs typeface="Arial" panose="020B0604020202020204" pitchFamily="34" charset="0"/>
              </a:rPr>
              <a:t>Введение в актерское мастерство включает в себя основы актёрского искусства, а также важность эмоциональной выразительности и артистической трансформации.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C66A63-67D0-4259-946B-E301D4BF34B3}"/>
              </a:ext>
            </a:extLst>
          </p:cNvPr>
          <p:cNvSpPr txBox="1"/>
          <p:nvPr/>
        </p:nvSpPr>
        <p:spPr>
          <a:xfrm>
            <a:off x="-1" y="4178209"/>
            <a:ext cx="73152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Презентация профориентационного урока по теме: Тема 22. Профориентационное занятие «Россия креативная: узнаю творческие профессии» (сфера культуры и искусства) - четверг, 15.02.2024 (15 февраля 2024 года)</a:t>
            </a:r>
          </a:p>
          <a:p>
            <a:pPr algn="ctr"/>
            <a:r>
              <a:rPr lang="ru-RU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"Профессия: актёр" - профориентационный урок "Россия – мои горизонты"</a:t>
            </a:r>
          </a:p>
          <a:p>
            <a:pPr algn="ctr"/>
            <a:r>
              <a:rPr lang="uk-UA" sz="22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«</a:t>
            </a:r>
            <a:r>
              <a:rPr lang="ru-RU" sz="22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Новые УРОКИ» </a:t>
            </a:r>
            <a:r>
              <a:rPr lang="en-US" sz="22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Всё для учителя – всё бесплатно!</a:t>
            </a:r>
          </a:p>
          <a:p>
            <a:pPr algn="ctr"/>
            <a:endParaRPr lang="ru-RU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63121E8-AD27-43E7-9219-FA4AEBB694EB}"/>
              </a:ext>
            </a:extLst>
          </p:cNvPr>
          <p:cNvSpPr txBox="1"/>
          <p:nvPr/>
        </p:nvSpPr>
        <p:spPr>
          <a:xfrm>
            <a:off x="12834260" y="66832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1C4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00C35"/>
          </a:solidFill>
          <a:ln/>
        </p:spPr>
      </p:sp>
      <p:sp>
        <p:nvSpPr>
          <p:cNvPr id="4" name="Text 2"/>
          <p:cNvSpPr/>
          <p:nvPr/>
        </p:nvSpPr>
        <p:spPr>
          <a:xfrm>
            <a:off x="2348389" y="1691878"/>
            <a:ext cx="9933503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FFFFFF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История профессии: От древности до современности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2348389" y="3636050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FFFFFF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Древние корни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2348389" y="4205407"/>
            <a:ext cx="2949416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9E1FF"/>
                </a:solidFill>
                <a:latin typeface="Arial" panose="020B0604020202020204" pitchFamily="34" charset="0"/>
                <a:ea typeface="Martel Sans" pitchFamily="34" charset="-122"/>
                <a:cs typeface="Arial" panose="020B0604020202020204" pitchFamily="34" charset="0"/>
              </a:rPr>
              <a:t>Искусство актёрства имеет глубокие корни, уходящие в древние времена и отображающие культурные традиции и общественные нормы.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5847398" y="3636050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FFFFFF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Эволюция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5847398" y="4205407"/>
            <a:ext cx="2949416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9E1FF"/>
                </a:solidFill>
                <a:latin typeface="Arial" panose="020B0604020202020204" pitchFamily="34" charset="0"/>
                <a:ea typeface="Martel Sans" pitchFamily="34" charset="-122"/>
                <a:cs typeface="Arial" panose="020B0604020202020204" pitchFamily="34" charset="0"/>
              </a:rPr>
              <a:t>Профессия актёра претерпела значительные изменения со временем, отразив влияние различных культур и технологий.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9346406" y="3636050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FFFFFF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Современность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9346406" y="4205407"/>
            <a:ext cx="2949416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9E1FF"/>
                </a:solidFill>
                <a:latin typeface="Arial" panose="020B0604020202020204" pitchFamily="34" charset="0"/>
                <a:ea typeface="Martel Sans" pitchFamily="34" charset="-122"/>
                <a:cs typeface="Arial" panose="020B0604020202020204" pitchFamily="34" charset="0"/>
              </a:rPr>
              <a:t>Современное актерское искусство сочетает в себе классические методики и новейшие тенденции, создавая богатую мозаику профессии.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47876E4-EEAD-426A-B432-BDD7F5099DFE}"/>
              </a:ext>
            </a:extLst>
          </p:cNvPr>
          <p:cNvSpPr txBox="1"/>
          <p:nvPr/>
        </p:nvSpPr>
        <p:spPr>
          <a:xfrm>
            <a:off x="12834260" y="66832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1C4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00C35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6576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4490799" y="869871"/>
            <a:ext cx="9306401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FFFFFF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Специальности в актерском искусстве: Широкий выбор путей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3"/>
          <p:cNvSpPr/>
          <p:nvPr/>
        </p:nvSpPr>
        <p:spPr>
          <a:xfrm>
            <a:off x="4490799" y="2765465"/>
            <a:ext cx="499943" cy="499943"/>
          </a:xfrm>
          <a:prstGeom prst="roundRect">
            <a:avLst>
              <a:gd name="adj" fmla="val 13333"/>
            </a:avLst>
          </a:prstGeom>
          <a:solidFill>
            <a:srgbClr val="221D4C"/>
          </a:solidFill>
          <a:ln/>
        </p:spPr>
      </p:sp>
      <p:sp>
        <p:nvSpPr>
          <p:cNvPr id="7" name="Text 4"/>
          <p:cNvSpPr/>
          <p:nvPr/>
        </p:nvSpPr>
        <p:spPr>
          <a:xfrm>
            <a:off x="4687610" y="2807137"/>
            <a:ext cx="106323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FFFFFF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1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5212913" y="2841784"/>
            <a:ext cx="314396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FFFFFF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Театральное искусство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5212913" y="3322201"/>
            <a:ext cx="8584287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9E1FF"/>
                </a:solidFill>
                <a:latin typeface="Arial" panose="020B0604020202020204" pitchFamily="34" charset="0"/>
                <a:ea typeface="Martel Sans" pitchFamily="34" charset="-122"/>
                <a:cs typeface="Arial" panose="020B0604020202020204" pitchFamily="34" charset="0"/>
              </a:rPr>
              <a:t>Актёры могут выбрать жанры от классической драмы до мюзиклов и комедий, демонстрируя свою универсальность и мастерство.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hape 7"/>
          <p:cNvSpPr/>
          <p:nvPr/>
        </p:nvSpPr>
        <p:spPr>
          <a:xfrm>
            <a:off x="4490799" y="4428768"/>
            <a:ext cx="499943" cy="499943"/>
          </a:xfrm>
          <a:prstGeom prst="roundRect">
            <a:avLst>
              <a:gd name="adj" fmla="val 13333"/>
            </a:avLst>
          </a:prstGeom>
          <a:solidFill>
            <a:srgbClr val="221D4C"/>
          </a:solidFill>
          <a:ln/>
        </p:spPr>
      </p:sp>
      <p:sp>
        <p:nvSpPr>
          <p:cNvPr id="11" name="Text 8"/>
          <p:cNvSpPr/>
          <p:nvPr/>
        </p:nvSpPr>
        <p:spPr>
          <a:xfrm>
            <a:off x="4655939" y="4470440"/>
            <a:ext cx="169664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FFFFFF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2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9"/>
          <p:cNvSpPr/>
          <p:nvPr/>
        </p:nvSpPr>
        <p:spPr>
          <a:xfrm>
            <a:off x="5212913" y="4505087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FFFFFF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Киноиндустрия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0"/>
          <p:cNvSpPr/>
          <p:nvPr/>
        </p:nvSpPr>
        <p:spPr>
          <a:xfrm>
            <a:off x="5212913" y="4985504"/>
            <a:ext cx="8584287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9E1FF"/>
                </a:solidFill>
                <a:latin typeface="Arial" panose="020B0604020202020204" pitchFamily="34" charset="0"/>
                <a:ea typeface="Martel Sans" pitchFamily="34" charset="-122"/>
                <a:cs typeface="Arial" panose="020B0604020202020204" pitchFamily="34" charset="0"/>
              </a:rPr>
              <a:t>Стать актером в кино - это возможность привнести разнообразие в роль и показать свои навыки в передаче эмоций на экране.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hape 11"/>
          <p:cNvSpPr/>
          <p:nvPr/>
        </p:nvSpPr>
        <p:spPr>
          <a:xfrm>
            <a:off x="4490799" y="6092071"/>
            <a:ext cx="499943" cy="499943"/>
          </a:xfrm>
          <a:prstGeom prst="roundRect">
            <a:avLst>
              <a:gd name="adj" fmla="val 13333"/>
            </a:avLst>
          </a:prstGeom>
          <a:solidFill>
            <a:srgbClr val="221D4C"/>
          </a:solidFill>
          <a:ln/>
        </p:spPr>
      </p:sp>
      <p:sp>
        <p:nvSpPr>
          <p:cNvPr id="15" name="Text 12"/>
          <p:cNvSpPr/>
          <p:nvPr/>
        </p:nvSpPr>
        <p:spPr>
          <a:xfrm>
            <a:off x="4654272" y="6133743"/>
            <a:ext cx="172998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FFFFFF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3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3"/>
          <p:cNvSpPr/>
          <p:nvPr/>
        </p:nvSpPr>
        <p:spPr>
          <a:xfrm>
            <a:off x="5212913" y="6168390"/>
            <a:ext cx="2846546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FFFFFF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Голосовое актёрство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14"/>
          <p:cNvSpPr/>
          <p:nvPr/>
        </p:nvSpPr>
        <p:spPr>
          <a:xfrm>
            <a:off x="5212913" y="6648807"/>
            <a:ext cx="8584287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9E1FF"/>
                </a:solidFill>
                <a:latin typeface="Arial" panose="020B0604020202020204" pitchFamily="34" charset="0"/>
                <a:ea typeface="Martel Sans" pitchFamily="34" charset="-122"/>
                <a:cs typeface="Arial" panose="020B0604020202020204" pitchFamily="34" charset="0"/>
              </a:rPr>
              <a:t>Использование своего голоса в видеоиграх, озвучивание аудиокниг или анимаций - это переменчивая и захватывающая специальность.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1CE4060-516F-44B8-A992-56FD2FA0305F}"/>
              </a:ext>
            </a:extLst>
          </p:cNvPr>
          <p:cNvSpPr txBox="1"/>
          <p:nvPr/>
        </p:nvSpPr>
        <p:spPr>
          <a:xfrm>
            <a:off x="12834260" y="66832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1C4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31505"/>
          </a:xfrm>
          <a:prstGeom prst="rect">
            <a:avLst/>
          </a:prstGeom>
          <a:solidFill>
            <a:srgbClr val="100C35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657600" cy="8231505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4586526" y="560665"/>
            <a:ext cx="9114949" cy="191131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017"/>
              </a:lnSpc>
              <a:buNone/>
            </a:pPr>
            <a:r>
              <a:rPr lang="en-US" sz="4014" dirty="0">
                <a:solidFill>
                  <a:srgbClr val="FFFFFF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Качества успешного актера: Необходимые навыки и черты характера</a:t>
            </a:r>
            <a:endParaRPr lang="en-US" sz="401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6526" y="2777728"/>
            <a:ext cx="1019413" cy="1631037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5911691" y="2981563"/>
            <a:ext cx="2038826" cy="31861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508"/>
              </a:lnSpc>
              <a:buNone/>
            </a:pPr>
            <a:r>
              <a:rPr lang="en-US" sz="2007" dirty="0">
                <a:solidFill>
                  <a:srgbClr val="FFFFFF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Эмпатия</a:t>
            </a:r>
            <a:endParaRPr lang="en-US" sz="200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4"/>
          <p:cNvSpPr/>
          <p:nvPr/>
        </p:nvSpPr>
        <p:spPr>
          <a:xfrm>
            <a:off x="5911691" y="3422452"/>
            <a:ext cx="7789783" cy="65222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569"/>
              </a:lnSpc>
              <a:buNone/>
            </a:pPr>
            <a:r>
              <a:rPr lang="en-US" sz="1605" dirty="0">
                <a:solidFill>
                  <a:srgbClr val="D9E1FF"/>
                </a:solidFill>
                <a:latin typeface="Arial" panose="020B0604020202020204" pitchFamily="34" charset="0"/>
                <a:ea typeface="Martel Sans" pitchFamily="34" charset="-122"/>
                <a:cs typeface="Arial" panose="020B0604020202020204" pitchFamily="34" charset="0"/>
              </a:rPr>
              <a:t>Способность сопереживать и понимать чувства других глубоко влияет на качественное исполнение роли.</a:t>
            </a:r>
            <a:endParaRPr lang="en-US" sz="160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6526" y="4408765"/>
            <a:ext cx="1019413" cy="1631037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5911691" y="4612600"/>
            <a:ext cx="2038826" cy="31861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508"/>
              </a:lnSpc>
              <a:buNone/>
            </a:pPr>
            <a:r>
              <a:rPr lang="en-US" sz="2007" dirty="0">
                <a:solidFill>
                  <a:srgbClr val="FFFFFF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Гибкость</a:t>
            </a:r>
            <a:endParaRPr lang="en-US" sz="200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6"/>
          <p:cNvSpPr/>
          <p:nvPr/>
        </p:nvSpPr>
        <p:spPr>
          <a:xfrm>
            <a:off x="5911691" y="5053489"/>
            <a:ext cx="7789783" cy="65222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569"/>
              </a:lnSpc>
              <a:buNone/>
            </a:pPr>
            <a:r>
              <a:rPr lang="en-US" sz="1605" dirty="0">
                <a:solidFill>
                  <a:srgbClr val="D9E1FF"/>
                </a:solidFill>
                <a:latin typeface="Arial" panose="020B0604020202020204" pitchFamily="34" charset="0"/>
                <a:ea typeface="Martel Sans" pitchFamily="34" charset="-122"/>
                <a:cs typeface="Arial" panose="020B0604020202020204" pitchFamily="34" charset="0"/>
              </a:rPr>
              <a:t>Готовность к адаптации и изменению собственной персоны в соответствии с требованиями роли - важное качество актёра.</a:t>
            </a:r>
            <a:endParaRPr lang="en-US" sz="160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86526" y="6039803"/>
            <a:ext cx="1019413" cy="1631037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5911691" y="6243638"/>
            <a:ext cx="2038826" cy="31861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508"/>
              </a:lnSpc>
              <a:buNone/>
            </a:pPr>
            <a:r>
              <a:rPr lang="en-US" sz="2007" dirty="0">
                <a:solidFill>
                  <a:srgbClr val="FFFFFF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Энергия</a:t>
            </a:r>
            <a:endParaRPr lang="en-US" sz="200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8"/>
          <p:cNvSpPr/>
          <p:nvPr/>
        </p:nvSpPr>
        <p:spPr>
          <a:xfrm>
            <a:off x="5911691" y="6684526"/>
            <a:ext cx="7789783" cy="65222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569"/>
              </a:lnSpc>
              <a:buNone/>
            </a:pPr>
            <a:r>
              <a:rPr lang="en-US" sz="1605" dirty="0">
                <a:solidFill>
                  <a:srgbClr val="D9E1FF"/>
                </a:solidFill>
                <a:latin typeface="Arial" panose="020B0604020202020204" pitchFamily="34" charset="0"/>
                <a:ea typeface="Martel Sans" pitchFamily="34" charset="-122"/>
                <a:cs typeface="Arial" panose="020B0604020202020204" pitchFamily="34" charset="0"/>
              </a:rPr>
              <a:t>Необходимая степень энергии и стойкости помогают актёру воплотить образ в полном соответствии с замыслом.</a:t>
            </a:r>
            <a:endParaRPr lang="en-US" sz="160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AF9E474-707B-4668-B6C4-B06B854DF94C}"/>
              </a:ext>
            </a:extLst>
          </p:cNvPr>
          <p:cNvSpPr txBox="1"/>
          <p:nvPr/>
        </p:nvSpPr>
        <p:spPr>
          <a:xfrm>
            <a:off x="12834260" y="66832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1C4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00C35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00C35">
              <a:alpha val="80000"/>
            </a:srgbClr>
          </a:solidFill>
          <a:ln/>
        </p:spPr>
      </p:sp>
      <p:sp>
        <p:nvSpPr>
          <p:cNvPr id="6" name="Text 3"/>
          <p:cNvSpPr/>
          <p:nvPr/>
        </p:nvSpPr>
        <p:spPr>
          <a:xfrm>
            <a:off x="2348389" y="1373862"/>
            <a:ext cx="9933503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FFFFFF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Развитие карьеры в актерстве: Перспективы и возможности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hape 4"/>
          <p:cNvSpPr/>
          <p:nvPr/>
        </p:nvSpPr>
        <p:spPr>
          <a:xfrm>
            <a:off x="2348389" y="3095862"/>
            <a:ext cx="3163014" cy="4219337"/>
          </a:xfrm>
          <a:prstGeom prst="roundRect">
            <a:avLst>
              <a:gd name="adj" fmla="val 2107"/>
            </a:avLst>
          </a:prstGeom>
          <a:solidFill>
            <a:srgbClr val="221D4C"/>
          </a:solidFill>
          <a:ln/>
        </p:spPr>
      </p:sp>
      <p:sp>
        <p:nvSpPr>
          <p:cNvPr id="8" name="Text 5"/>
          <p:cNvSpPr/>
          <p:nvPr/>
        </p:nvSpPr>
        <p:spPr>
          <a:xfrm>
            <a:off x="2570559" y="3318034"/>
            <a:ext cx="2940844" cy="104155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FFFFFF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Постоянное Совершенствование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2570559" y="4492823"/>
            <a:ext cx="2718673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9E1FF"/>
                </a:solidFill>
                <a:latin typeface="Arial" panose="020B0604020202020204" pitchFamily="34" charset="0"/>
                <a:ea typeface="Martel Sans" pitchFamily="34" charset="-122"/>
                <a:cs typeface="Arial" panose="020B0604020202020204" pitchFamily="34" charset="0"/>
              </a:rPr>
              <a:t>Развитие навыков актёрского мастерства всегда открыт новым возможностям для профессионального роста.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hape 7"/>
          <p:cNvSpPr/>
          <p:nvPr/>
        </p:nvSpPr>
        <p:spPr>
          <a:xfrm>
            <a:off x="5733574" y="3095863"/>
            <a:ext cx="3163014" cy="4219336"/>
          </a:xfrm>
          <a:prstGeom prst="roundRect">
            <a:avLst>
              <a:gd name="adj" fmla="val 2107"/>
            </a:avLst>
          </a:prstGeom>
          <a:solidFill>
            <a:srgbClr val="221D4C"/>
          </a:solidFill>
          <a:ln/>
        </p:spPr>
      </p:sp>
      <p:sp>
        <p:nvSpPr>
          <p:cNvPr id="11" name="Text 8"/>
          <p:cNvSpPr/>
          <p:nvPr/>
        </p:nvSpPr>
        <p:spPr>
          <a:xfrm>
            <a:off x="5955744" y="3318034"/>
            <a:ext cx="2718673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FFFFFF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Широкий Спектр Работы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9"/>
          <p:cNvSpPr/>
          <p:nvPr/>
        </p:nvSpPr>
        <p:spPr>
          <a:xfrm>
            <a:off x="5955744" y="4145637"/>
            <a:ext cx="2718673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9E1FF"/>
                </a:solidFill>
                <a:latin typeface="Arial" panose="020B0604020202020204" pitchFamily="34" charset="0"/>
                <a:ea typeface="Martel Sans" pitchFamily="34" charset="-122"/>
                <a:cs typeface="Arial" panose="020B0604020202020204" pitchFamily="34" charset="0"/>
              </a:rPr>
              <a:t>Актёры могут участвовать в многочисленных проектах, от театральных постановок до фильмов и рекламных видеороликов.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hape 10"/>
          <p:cNvSpPr/>
          <p:nvPr/>
        </p:nvSpPr>
        <p:spPr>
          <a:xfrm>
            <a:off x="9118759" y="3095863"/>
            <a:ext cx="3163014" cy="4219336"/>
          </a:xfrm>
          <a:prstGeom prst="roundRect">
            <a:avLst>
              <a:gd name="adj" fmla="val 2107"/>
            </a:avLst>
          </a:prstGeom>
          <a:solidFill>
            <a:srgbClr val="221D4C"/>
          </a:solidFill>
          <a:ln/>
        </p:spPr>
      </p:sp>
      <p:sp>
        <p:nvSpPr>
          <p:cNvPr id="14" name="Text 11"/>
          <p:cNvSpPr/>
          <p:nvPr/>
        </p:nvSpPr>
        <p:spPr>
          <a:xfrm>
            <a:off x="9340929" y="3318034"/>
            <a:ext cx="2718673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FFFFFF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Международные Возможности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2"/>
          <p:cNvSpPr/>
          <p:nvPr/>
        </p:nvSpPr>
        <p:spPr>
          <a:xfrm>
            <a:off x="9340929" y="4145637"/>
            <a:ext cx="2718673" cy="248781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9E1FF"/>
                </a:solidFill>
                <a:latin typeface="Arial" panose="020B0604020202020204" pitchFamily="34" charset="0"/>
                <a:ea typeface="Martel Sans" pitchFamily="34" charset="-122"/>
                <a:cs typeface="Arial" panose="020B0604020202020204" pitchFamily="34" charset="0"/>
              </a:rPr>
              <a:t>Успешные актёры могут расширить свою карьеру за пределами своей страны, получая возможность работать с различными культурами и языками.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AAD153C-1E05-45B8-AA5D-37595BA100BD}"/>
              </a:ext>
            </a:extLst>
          </p:cNvPr>
          <p:cNvSpPr txBox="1"/>
          <p:nvPr/>
        </p:nvSpPr>
        <p:spPr>
          <a:xfrm>
            <a:off x="12834260" y="66832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1C4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00C35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0" y="0"/>
            <a:ext cx="36576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792837" y="749498"/>
            <a:ext cx="9387126" cy="132159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203"/>
              </a:lnSpc>
              <a:buNone/>
            </a:pPr>
            <a:r>
              <a:rPr lang="en-US" sz="4162" dirty="0">
                <a:solidFill>
                  <a:srgbClr val="FFFFFF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Образовательный путь: Как стать профессиональным артистом</a:t>
            </a:r>
            <a:endParaRPr lang="en-US" sz="416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3"/>
          <p:cNvSpPr/>
          <p:nvPr/>
        </p:nvSpPr>
        <p:spPr>
          <a:xfrm>
            <a:off x="1096804" y="2388156"/>
            <a:ext cx="26313" cy="5091827"/>
          </a:xfrm>
          <a:prstGeom prst="rect">
            <a:avLst/>
          </a:prstGeom>
          <a:solidFill>
            <a:srgbClr val="FA2F5C"/>
          </a:solidFill>
          <a:ln/>
        </p:spPr>
      </p:sp>
      <p:sp>
        <p:nvSpPr>
          <p:cNvPr id="7" name="Shape 4"/>
          <p:cNvSpPr/>
          <p:nvPr/>
        </p:nvSpPr>
        <p:spPr>
          <a:xfrm>
            <a:off x="1347728" y="2777907"/>
            <a:ext cx="739973" cy="26313"/>
          </a:xfrm>
          <a:prstGeom prst="rect">
            <a:avLst/>
          </a:prstGeom>
          <a:solidFill>
            <a:srgbClr val="FA2F5C"/>
          </a:solidFill>
          <a:ln/>
        </p:spPr>
      </p:sp>
      <p:sp>
        <p:nvSpPr>
          <p:cNvPr id="8" name="Shape 5"/>
          <p:cNvSpPr/>
          <p:nvPr/>
        </p:nvSpPr>
        <p:spPr>
          <a:xfrm>
            <a:off x="872073" y="2553295"/>
            <a:ext cx="475655" cy="475655"/>
          </a:xfrm>
          <a:prstGeom prst="roundRect">
            <a:avLst>
              <a:gd name="adj" fmla="val 13335"/>
            </a:avLst>
          </a:prstGeom>
          <a:solidFill>
            <a:srgbClr val="221D4C"/>
          </a:solidFill>
          <a:ln/>
        </p:spPr>
      </p:sp>
      <p:sp>
        <p:nvSpPr>
          <p:cNvPr id="9" name="Text 6"/>
          <p:cNvSpPr/>
          <p:nvPr/>
        </p:nvSpPr>
        <p:spPr>
          <a:xfrm>
            <a:off x="1059240" y="2592824"/>
            <a:ext cx="101203" cy="39647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122"/>
              </a:lnSpc>
              <a:buNone/>
            </a:pPr>
            <a:r>
              <a:rPr lang="en-US" sz="2497" dirty="0">
                <a:solidFill>
                  <a:srgbClr val="FFFFFF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1</a:t>
            </a:r>
            <a:endParaRPr lang="en-US" sz="249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2272665" y="2599492"/>
            <a:ext cx="2114312" cy="33039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601"/>
              </a:lnSpc>
              <a:buNone/>
            </a:pPr>
            <a:r>
              <a:rPr lang="en-US" sz="2081" dirty="0">
                <a:solidFill>
                  <a:srgbClr val="FFFFFF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Учеба</a:t>
            </a:r>
            <a:endParaRPr lang="en-US" sz="208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2272665" y="3056692"/>
            <a:ext cx="7907298" cy="67651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64"/>
              </a:lnSpc>
              <a:buNone/>
            </a:pPr>
            <a:r>
              <a:rPr lang="en-US" sz="1665" dirty="0">
                <a:solidFill>
                  <a:srgbClr val="D9E1FF"/>
                </a:solidFill>
                <a:latin typeface="Arial" panose="020B0604020202020204" pitchFamily="34" charset="0"/>
                <a:ea typeface="Martel Sans" pitchFamily="34" charset="-122"/>
                <a:cs typeface="Arial" panose="020B0604020202020204" pitchFamily="34" charset="0"/>
              </a:rPr>
              <a:t>Процесс обучения включает в себя изучение различных методик актёрского мастерства и теоретических аспектов профессии.</a:t>
            </a:r>
            <a:endParaRPr lang="en-US" sz="166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9"/>
          <p:cNvSpPr/>
          <p:nvPr/>
        </p:nvSpPr>
        <p:spPr>
          <a:xfrm>
            <a:off x="1347728" y="4545628"/>
            <a:ext cx="739973" cy="26313"/>
          </a:xfrm>
          <a:prstGeom prst="rect">
            <a:avLst/>
          </a:prstGeom>
          <a:solidFill>
            <a:srgbClr val="FA2F5C"/>
          </a:solidFill>
          <a:ln/>
        </p:spPr>
      </p:sp>
      <p:sp>
        <p:nvSpPr>
          <p:cNvPr id="13" name="Shape 10"/>
          <p:cNvSpPr/>
          <p:nvPr/>
        </p:nvSpPr>
        <p:spPr>
          <a:xfrm>
            <a:off x="872073" y="4321016"/>
            <a:ext cx="475655" cy="475655"/>
          </a:xfrm>
          <a:prstGeom prst="roundRect">
            <a:avLst>
              <a:gd name="adj" fmla="val 13335"/>
            </a:avLst>
          </a:prstGeom>
          <a:solidFill>
            <a:srgbClr val="221D4C"/>
          </a:solidFill>
          <a:ln/>
        </p:spPr>
      </p:sp>
      <p:sp>
        <p:nvSpPr>
          <p:cNvPr id="14" name="Text 11"/>
          <p:cNvSpPr/>
          <p:nvPr/>
        </p:nvSpPr>
        <p:spPr>
          <a:xfrm>
            <a:off x="1029117" y="4360545"/>
            <a:ext cx="161449" cy="39647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122"/>
              </a:lnSpc>
              <a:buNone/>
            </a:pPr>
            <a:r>
              <a:rPr lang="en-US" sz="2497" dirty="0">
                <a:solidFill>
                  <a:srgbClr val="FFFFFF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2</a:t>
            </a:r>
            <a:endParaRPr lang="en-US" sz="249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2"/>
          <p:cNvSpPr/>
          <p:nvPr/>
        </p:nvSpPr>
        <p:spPr>
          <a:xfrm>
            <a:off x="2272665" y="4367213"/>
            <a:ext cx="2114312" cy="33039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601"/>
              </a:lnSpc>
              <a:buNone/>
            </a:pPr>
            <a:r>
              <a:rPr lang="en-US" sz="2081" dirty="0">
                <a:solidFill>
                  <a:srgbClr val="FFFFFF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Практика</a:t>
            </a:r>
            <a:endParaRPr lang="en-US" sz="208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3"/>
          <p:cNvSpPr/>
          <p:nvPr/>
        </p:nvSpPr>
        <p:spPr>
          <a:xfrm>
            <a:off x="2272665" y="4824413"/>
            <a:ext cx="7907298" cy="67651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64"/>
              </a:lnSpc>
              <a:buNone/>
            </a:pPr>
            <a:r>
              <a:rPr lang="en-US" sz="1665" dirty="0">
                <a:solidFill>
                  <a:srgbClr val="D9E1FF"/>
                </a:solidFill>
                <a:latin typeface="Arial" panose="020B0604020202020204" pitchFamily="34" charset="0"/>
                <a:ea typeface="Martel Sans" pitchFamily="34" charset="-122"/>
                <a:cs typeface="Arial" panose="020B0604020202020204" pitchFamily="34" charset="0"/>
              </a:rPr>
              <a:t>Студенты активно участвуют в практических занятиях, развивая свои актёрские навыки и творческое мышление.</a:t>
            </a:r>
            <a:endParaRPr lang="en-US" sz="166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Shape 14"/>
          <p:cNvSpPr/>
          <p:nvPr/>
        </p:nvSpPr>
        <p:spPr>
          <a:xfrm>
            <a:off x="1347728" y="6313349"/>
            <a:ext cx="739973" cy="26313"/>
          </a:xfrm>
          <a:prstGeom prst="rect">
            <a:avLst/>
          </a:prstGeom>
          <a:solidFill>
            <a:srgbClr val="FA2F5C"/>
          </a:solidFill>
          <a:ln/>
        </p:spPr>
      </p:sp>
      <p:sp>
        <p:nvSpPr>
          <p:cNvPr id="18" name="Shape 15"/>
          <p:cNvSpPr/>
          <p:nvPr/>
        </p:nvSpPr>
        <p:spPr>
          <a:xfrm>
            <a:off x="872073" y="6088737"/>
            <a:ext cx="475655" cy="475655"/>
          </a:xfrm>
          <a:prstGeom prst="roundRect">
            <a:avLst>
              <a:gd name="adj" fmla="val 13335"/>
            </a:avLst>
          </a:prstGeom>
          <a:solidFill>
            <a:srgbClr val="221D4C"/>
          </a:solidFill>
          <a:ln/>
        </p:spPr>
      </p:sp>
      <p:sp>
        <p:nvSpPr>
          <p:cNvPr id="19" name="Text 16"/>
          <p:cNvSpPr/>
          <p:nvPr/>
        </p:nvSpPr>
        <p:spPr>
          <a:xfrm>
            <a:off x="1027569" y="6128266"/>
            <a:ext cx="164663" cy="39647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122"/>
              </a:lnSpc>
              <a:buNone/>
            </a:pPr>
            <a:r>
              <a:rPr lang="en-US" sz="2497" dirty="0">
                <a:solidFill>
                  <a:srgbClr val="FFFFFF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3</a:t>
            </a:r>
            <a:endParaRPr lang="en-US" sz="249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17"/>
          <p:cNvSpPr/>
          <p:nvPr/>
        </p:nvSpPr>
        <p:spPr>
          <a:xfrm>
            <a:off x="2272665" y="6134933"/>
            <a:ext cx="2723198" cy="33039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601"/>
              </a:lnSpc>
              <a:buNone/>
            </a:pPr>
            <a:r>
              <a:rPr lang="en-US" sz="2081" dirty="0">
                <a:solidFill>
                  <a:srgbClr val="FFFFFF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Постановка на сцене</a:t>
            </a:r>
            <a:endParaRPr lang="en-US" sz="208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18"/>
          <p:cNvSpPr/>
          <p:nvPr/>
        </p:nvSpPr>
        <p:spPr>
          <a:xfrm>
            <a:off x="2272665" y="6592133"/>
            <a:ext cx="7907298" cy="67651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64"/>
              </a:lnSpc>
              <a:buNone/>
            </a:pPr>
            <a:r>
              <a:rPr lang="en-US" sz="1665" dirty="0">
                <a:solidFill>
                  <a:srgbClr val="D9E1FF"/>
                </a:solidFill>
                <a:latin typeface="Arial" panose="020B0604020202020204" pitchFamily="34" charset="0"/>
                <a:ea typeface="Martel Sans" pitchFamily="34" charset="-122"/>
                <a:cs typeface="Arial" panose="020B0604020202020204" pitchFamily="34" charset="0"/>
              </a:rPr>
              <a:t>Завершающая часть образования включает возможность принять участие в театральных постановках, собирая опыт и уверенность на сцене.</a:t>
            </a:r>
            <a:endParaRPr lang="en-US" sz="166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0CEDBF1-4E4D-4EA2-9CEB-2C4070E8B4AC}"/>
              </a:ext>
            </a:extLst>
          </p:cNvPr>
          <p:cNvSpPr txBox="1"/>
          <p:nvPr/>
        </p:nvSpPr>
        <p:spPr>
          <a:xfrm>
            <a:off x="12834260" y="66832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1C4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00C35"/>
          </a:solidFill>
          <a:ln/>
        </p:spPr>
      </p:sp>
      <p:sp>
        <p:nvSpPr>
          <p:cNvPr id="4" name="Text 2"/>
          <p:cNvSpPr/>
          <p:nvPr/>
        </p:nvSpPr>
        <p:spPr>
          <a:xfrm>
            <a:off x="2348389" y="1889046"/>
            <a:ext cx="7799903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FFFFFF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Заключение и резюме урока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2348389" y="3138845"/>
            <a:ext cx="3088958" cy="66651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5249"/>
              </a:lnSpc>
              <a:buNone/>
            </a:pPr>
            <a:r>
              <a:rPr lang="en-US" sz="5249" dirty="0">
                <a:solidFill>
                  <a:srgbClr val="FFFFFF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100%</a:t>
            </a:r>
            <a:endParaRPr lang="en-US" sz="524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2394585" y="4083010"/>
            <a:ext cx="2996446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734"/>
              </a:lnSpc>
              <a:buNone/>
            </a:pPr>
            <a:r>
              <a:rPr lang="en-US" sz="2187" dirty="0">
                <a:solidFill>
                  <a:srgbClr val="FFFFFF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Интерес и Поддержка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2348389" y="4563428"/>
            <a:ext cx="3088958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799"/>
              </a:lnSpc>
              <a:buNone/>
            </a:pPr>
            <a:r>
              <a:rPr lang="en-US" sz="1750" dirty="0">
                <a:solidFill>
                  <a:srgbClr val="D9E1FF"/>
                </a:solidFill>
                <a:latin typeface="Arial" panose="020B0604020202020204" pitchFamily="34" charset="0"/>
                <a:ea typeface="Martel Sans" pitchFamily="34" charset="-122"/>
                <a:cs typeface="Arial" panose="020B0604020202020204" pitchFamily="34" charset="0"/>
              </a:rPr>
              <a:t>Актёрское искусство продолжает привлекать и вдохновлять огромное количество людей по всему миру.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5770602" y="3138845"/>
            <a:ext cx="3088958" cy="66651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5249"/>
              </a:lnSpc>
              <a:buNone/>
            </a:pPr>
            <a:r>
              <a:rPr lang="en-US" sz="5249" dirty="0">
                <a:solidFill>
                  <a:srgbClr val="FFFFFF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50%</a:t>
            </a:r>
            <a:endParaRPr lang="en-US" sz="524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5993249" y="4083010"/>
            <a:ext cx="2643545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734"/>
              </a:lnSpc>
              <a:buNone/>
            </a:pPr>
            <a:r>
              <a:rPr lang="en-US" sz="2187" dirty="0">
                <a:solidFill>
                  <a:srgbClr val="FFFFFF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Успешные Карьеры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5770602" y="4563428"/>
            <a:ext cx="3088958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799"/>
              </a:lnSpc>
              <a:buNone/>
            </a:pPr>
            <a:r>
              <a:rPr lang="en-US" sz="1750" dirty="0">
                <a:solidFill>
                  <a:srgbClr val="D9E1FF"/>
                </a:solidFill>
                <a:latin typeface="Arial" panose="020B0604020202020204" pitchFamily="34" charset="0"/>
                <a:ea typeface="Martel Sans" pitchFamily="34" charset="-122"/>
                <a:cs typeface="Arial" panose="020B0604020202020204" pitchFamily="34" charset="0"/>
              </a:rPr>
              <a:t>Профессиональные актёры находят свою нишу и создают заметный след в мире искусства и развлечений.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9"/>
          <p:cNvSpPr/>
          <p:nvPr/>
        </p:nvSpPr>
        <p:spPr>
          <a:xfrm>
            <a:off x="9192816" y="3138845"/>
            <a:ext cx="3089077" cy="66651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5249"/>
              </a:lnSpc>
              <a:buNone/>
            </a:pPr>
            <a:r>
              <a:rPr lang="en-US" sz="5249" dirty="0">
                <a:solidFill>
                  <a:srgbClr val="FFFFFF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5%</a:t>
            </a:r>
            <a:endParaRPr lang="en-US" sz="524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10"/>
          <p:cNvSpPr/>
          <p:nvPr/>
        </p:nvSpPr>
        <p:spPr>
          <a:xfrm>
            <a:off x="9502378" y="4083010"/>
            <a:ext cx="2469833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734"/>
              </a:lnSpc>
              <a:buNone/>
            </a:pPr>
            <a:r>
              <a:rPr lang="en-US" sz="2187" dirty="0">
                <a:solidFill>
                  <a:srgbClr val="FFFFFF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Мировое Влияние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9192816" y="4563428"/>
            <a:ext cx="3089077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799"/>
              </a:lnSpc>
              <a:buNone/>
            </a:pPr>
            <a:r>
              <a:rPr lang="en-US" sz="1750" dirty="0">
                <a:solidFill>
                  <a:srgbClr val="D9E1FF"/>
                </a:solidFill>
                <a:latin typeface="Arial" panose="020B0604020202020204" pitchFamily="34" charset="0"/>
                <a:ea typeface="Martel Sans" pitchFamily="34" charset="-122"/>
                <a:cs typeface="Arial" panose="020B0604020202020204" pitchFamily="34" charset="0"/>
              </a:rPr>
              <a:t>Актёрское искусство продолжает формировать культурную среду и влиять на общественные тенденции на мировом уровне.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FFE77E0-40C6-4DAE-AB08-E919CE311D39}"/>
              </a:ext>
            </a:extLst>
          </p:cNvPr>
          <p:cNvSpPr txBox="1"/>
          <p:nvPr/>
        </p:nvSpPr>
        <p:spPr>
          <a:xfrm>
            <a:off x="12834260" y="66832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490</Words>
  <Application>Microsoft Office PowerPoint</Application>
  <PresentationFormat>Произвольный</PresentationFormat>
  <Paragraphs>71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2024-02-06T14:50:19Z</dcterms:created>
  <dcterms:modified xsi:type="dcterms:W3CDTF">2024-02-06T14:56:30Z</dcterms:modified>
</cp:coreProperties>
</file>