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23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592369"/>
            <a:ext cx="7315199" cy="20419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Понятие о </a:t>
            </a:r>
            <a:r>
              <a:rPr lang="en-US" sz="5249" dirty="0" err="1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природном</a:t>
            </a:r>
            <a:r>
              <a:rPr lang="en-US" sz="5249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 </a:t>
            </a:r>
            <a:r>
              <a:rPr lang="en-US" sz="5249" dirty="0" err="1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сообществе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3199" y="2822400"/>
            <a:ext cx="56488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Эта презентация введет вас в понятие природного сообщества и его важность.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AC615-3BBE-4C86-AF4B-91DED3C63368}"/>
              </a:ext>
            </a:extLst>
          </p:cNvPr>
          <p:cNvSpPr txBox="1"/>
          <p:nvPr/>
        </p:nvSpPr>
        <p:spPr>
          <a:xfrm>
            <a:off x="0" y="4114800"/>
            <a:ext cx="731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"Понятие о природном сообществе"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6F3F5-97CF-4027-BFA2-B73EABDA60E8}"/>
              </a:ext>
            </a:extLst>
          </p:cNvPr>
          <p:cNvSpPr txBox="1"/>
          <p:nvPr/>
        </p:nvSpPr>
        <p:spPr>
          <a:xfrm>
            <a:off x="12823372" y="706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719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6163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34389" y="3125153"/>
            <a:ext cx="9161621" cy="12806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43"/>
              </a:lnSpc>
              <a:buNone/>
            </a:pPr>
            <a:r>
              <a:rPr lang="en-US" sz="4034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Введение: Понятие природного сообщества</a:t>
            </a:r>
            <a:endParaRPr lang="en-US" sz="40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734389" y="4873228"/>
            <a:ext cx="461010" cy="461010"/>
          </a:xfrm>
          <a:prstGeom prst="roundRect">
            <a:avLst>
              <a:gd name="adj" fmla="val 13336"/>
            </a:avLst>
          </a:prstGeom>
          <a:solidFill>
            <a:srgbClr val="234A49"/>
          </a:solidFill>
          <a:ln/>
        </p:spPr>
      </p:sp>
      <p:sp>
        <p:nvSpPr>
          <p:cNvPr id="7" name="Text 4"/>
          <p:cNvSpPr/>
          <p:nvPr/>
        </p:nvSpPr>
        <p:spPr>
          <a:xfrm>
            <a:off x="2910483" y="4911566"/>
            <a:ext cx="108823" cy="384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6"/>
              </a:lnSpc>
              <a:buNone/>
            </a:pPr>
            <a:r>
              <a:rPr lang="en-US" sz="242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1</a:t>
            </a:r>
            <a:endParaRPr lang="en-US" sz="24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400306" y="4943594"/>
            <a:ext cx="2251353" cy="9608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1"/>
              </a:lnSpc>
              <a:buNone/>
            </a:pPr>
            <a:r>
              <a:rPr lang="en-US" sz="201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Что такое природное сообщество?</a:t>
            </a:r>
            <a:endParaRPr lang="en-US" sz="20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400306" y="6027301"/>
            <a:ext cx="2251353" cy="16388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2"/>
              </a:lnSpc>
              <a:buNone/>
            </a:pPr>
            <a:r>
              <a:rPr lang="en-US" sz="1614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Это совокупность организмов, населяющих определенную территорию.</a:t>
            </a:r>
            <a:endParaRPr lang="en-US" sz="16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856565" y="4873228"/>
            <a:ext cx="461010" cy="461010"/>
          </a:xfrm>
          <a:prstGeom prst="roundRect">
            <a:avLst>
              <a:gd name="adj" fmla="val 13336"/>
            </a:avLst>
          </a:prstGeom>
          <a:solidFill>
            <a:srgbClr val="234A49"/>
          </a:solidFill>
          <a:ln/>
        </p:spPr>
      </p:sp>
      <p:sp>
        <p:nvSpPr>
          <p:cNvPr id="11" name="Text 8"/>
          <p:cNvSpPr/>
          <p:nvPr/>
        </p:nvSpPr>
        <p:spPr>
          <a:xfrm>
            <a:off x="6004679" y="4911566"/>
            <a:ext cx="164783" cy="384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6"/>
              </a:lnSpc>
              <a:buNone/>
            </a:pPr>
            <a:r>
              <a:rPr lang="en-US" sz="242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2</a:t>
            </a:r>
            <a:endParaRPr lang="en-US" sz="24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522482" y="4943594"/>
            <a:ext cx="2251353" cy="64055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1"/>
              </a:lnSpc>
              <a:buNone/>
            </a:pPr>
            <a:r>
              <a:rPr lang="en-US" sz="201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Важность изучения</a:t>
            </a:r>
            <a:endParaRPr lang="en-US" sz="20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522482" y="5707023"/>
            <a:ext cx="2251353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2"/>
              </a:lnSpc>
              <a:buNone/>
            </a:pPr>
            <a:r>
              <a:rPr lang="en-US" sz="1614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Понимание взаимосвязей обитающих живых существ.</a:t>
            </a:r>
            <a:endParaRPr lang="en-US" sz="16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978741" y="4873228"/>
            <a:ext cx="461010" cy="461010"/>
          </a:xfrm>
          <a:prstGeom prst="roundRect">
            <a:avLst>
              <a:gd name="adj" fmla="val 13336"/>
            </a:avLst>
          </a:prstGeom>
          <a:solidFill>
            <a:srgbClr val="234A49"/>
          </a:solidFill>
          <a:ln/>
        </p:spPr>
      </p:sp>
      <p:sp>
        <p:nvSpPr>
          <p:cNvPr id="15" name="Text 12"/>
          <p:cNvSpPr/>
          <p:nvPr/>
        </p:nvSpPr>
        <p:spPr>
          <a:xfrm>
            <a:off x="9125545" y="4911566"/>
            <a:ext cx="167283" cy="384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26"/>
              </a:lnSpc>
              <a:buNone/>
            </a:pPr>
            <a:r>
              <a:rPr lang="en-US" sz="2420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3</a:t>
            </a:r>
            <a:endParaRPr lang="en-US" sz="24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9644658" y="4943594"/>
            <a:ext cx="2049304" cy="3202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1"/>
              </a:lnSpc>
              <a:buNone/>
            </a:pPr>
            <a:r>
              <a:rPr lang="en-US" sz="201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Примеры</a:t>
            </a:r>
            <a:endParaRPr lang="en-US" sz="20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644658" y="5386745"/>
            <a:ext cx="2251353" cy="13111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2"/>
              </a:lnSpc>
              <a:buNone/>
            </a:pPr>
            <a:r>
              <a:rPr lang="en-US" sz="1614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Лесное, водное, степное и другие виды природных сообществ.</a:t>
            </a:r>
            <a:endParaRPr lang="en-US" sz="16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B4EF9E-0AC8-4EEB-8A3E-289DA8A94272}"/>
              </a:ext>
            </a:extLst>
          </p:cNvPr>
          <p:cNvSpPr txBox="1"/>
          <p:nvPr/>
        </p:nvSpPr>
        <p:spPr>
          <a:xfrm>
            <a:off x="12823372" y="706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331476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Разнообразие: Виды природных сообществ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3164562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5351264"/>
            <a:ext cx="267688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Лесное сообщество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831681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Уникальное разнообразие растений и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3164562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5351264"/>
            <a:ext cx="273224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Водные сообщества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5831681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Плавающие, прибрежные, и донные виды сообществ.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3164562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5351383"/>
            <a:ext cx="285988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Степные сообщества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5831800"/>
            <a:ext cx="308907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Характеризуются низким количеством деревьев и кустарников.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AC7776-D2C3-479A-9CB5-5C5DADBCB137}"/>
              </a:ext>
            </a:extLst>
          </p:cNvPr>
          <p:cNvSpPr txBox="1"/>
          <p:nvPr/>
        </p:nvSpPr>
        <p:spPr>
          <a:xfrm>
            <a:off x="12823372" y="706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522333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Организация: Группы организмов в природном сообществе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19599" y="4160877"/>
            <a:ext cx="213086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Растения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319599" y="4730234"/>
            <a:ext cx="2130862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Продуценты, важные для обеспечения жизни в сообществе.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000053" y="4160877"/>
            <a:ext cx="213086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Животные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000053" y="4730234"/>
            <a:ext cx="21308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Косумеры, включая хищников и травоядных.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1680508" y="4160877"/>
            <a:ext cx="213086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Микроорганизмы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1680508" y="5077420"/>
            <a:ext cx="2130862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Важны для разложения органических веществ.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57C904-1194-41EB-BA18-965C8510357E}"/>
              </a:ext>
            </a:extLst>
          </p:cNvPr>
          <p:cNvSpPr txBox="1"/>
          <p:nvPr/>
        </p:nvSpPr>
        <p:spPr>
          <a:xfrm>
            <a:off x="12823372" y="706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sp>
        <p:nvSpPr>
          <p:cNvPr id="6" name="Text 3"/>
          <p:cNvSpPr/>
          <p:nvPr/>
        </p:nvSpPr>
        <p:spPr>
          <a:xfrm>
            <a:off x="2348389" y="2177772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Взаимодействие: Жизнь и взаимосвязь в сообществе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348389" y="407336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51313"/>
          </a:solidFill>
          <a:ln/>
        </p:spPr>
      </p:sp>
      <p:sp>
        <p:nvSpPr>
          <p:cNvPr id="8" name="Text 5"/>
          <p:cNvSpPr/>
          <p:nvPr/>
        </p:nvSpPr>
        <p:spPr>
          <a:xfrm>
            <a:off x="2539365" y="4115038"/>
            <a:ext cx="11799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3070503" y="414968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Пищевые цепи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3070503" y="4630103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Взаимосвязь между растениями, хищниками и травоядными.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733574" y="407336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51313"/>
          </a:solidFill>
          <a:ln/>
        </p:spPr>
      </p:sp>
      <p:sp>
        <p:nvSpPr>
          <p:cNvPr id="12" name="Text 9"/>
          <p:cNvSpPr/>
          <p:nvPr/>
        </p:nvSpPr>
        <p:spPr>
          <a:xfrm>
            <a:off x="5894189" y="4115038"/>
            <a:ext cx="17871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455688" y="414968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Симбиоз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455688" y="4630103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Взаимовыгодные взаимоотношения между различными видами организмов.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9118759" y="4073366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151313"/>
          </a:solidFill>
          <a:ln/>
        </p:spPr>
      </p:sp>
      <p:sp>
        <p:nvSpPr>
          <p:cNvPr id="16" name="Text 13"/>
          <p:cNvSpPr/>
          <p:nvPr/>
        </p:nvSpPr>
        <p:spPr>
          <a:xfrm>
            <a:off x="9278064" y="4115038"/>
            <a:ext cx="18133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9840873" y="414968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Конкуренция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840873" y="4630103"/>
            <a:ext cx="24409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Соревнование за ресурсы внутри сообщества.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B03BAC-42C7-4E83-8AE1-8143E85E8CFE}"/>
              </a:ext>
            </a:extLst>
          </p:cNvPr>
          <p:cNvSpPr txBox="1"/>
          <p:nvPr/>
        </p:nvSpPr>
        <p:spPr>
          <a:xfrm>
            <a:off x="12823372" y="706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15566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Экологическое равновесие: Значение природных сообществ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9" y="3131939"/>
            <a:ext cx="444341" cy="44434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33199" y="379845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Баланс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833199" y="4278868"/>
            <a:ext cx="35721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Сохранение равновесия для здоровья экосистемы.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568" y="3131939"/>
            <a:ext cx="444341" cy="44434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738568" y="3798451"/>
            <a:ext cx="243756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Биоразнообразие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4738568" y="4278868"/>
            <a:ext cx="357223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Содействие сохранению разнообразия видов.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9" y="5656183"/>
            <a:ext cx="444341" cy="44434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33199" y="632269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Ресурсы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833199" y="6803112"/>
            <a:ext cx="357211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Важное значение для обеспечения водных ресурсов.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38F56F-A34C-496E-9806-4D1800C2AE9B}"/>
              </a:ext>
            </a:extLst>
          </p:cNvPr>
          <p:cNvSpPr txBox="1"/>
          <p:nvPr/>
        </p:nvSpPr>
        <p:spPr>
          <a:xfrm>
            <a:off x="12823372" y="706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2348389" y="1702832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Практика: Исследование природных сообществ вокруг нас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3535918"/>
            <a:ext cx="3311128" cy="88868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570559" y="475785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Наблюдение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70559" y="5238274"/>
            <a:ext cx="28667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Изучение живых сообществ в их естественной среде.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517" y="3535918"/>
            <a:ext cx="3311128" cy="88868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881687" y="475785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Сбор образцов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881687" y="5238274"/>
            <a:ext cx="286678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Собирание растений и наблюдение за животными.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645" y="3535918"/>
            <a:ext cx="3311247" cy="88868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75785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Анализ данных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5238274"/>
            <a:ext cx="286690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Оценка взаимосвязей и влияния человека на сообщества.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A02A6D-1301-413A-8D2C-D3DF26710901}"/>
              </a:ext>
            </a:extLst>
          </p:cNvPr>
          <p:cNvSpPr txBox="1"/>
          <p:nvPr/>
        </p:nvSpPr>
        <p:spPr>
          <a:xfrm>
            <a:off x="12823372" y="706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507093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Заключение: Важность бережного отношения к природе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3229094"/>
            <a:ext cx="4542115" cy="1990963"/>
          </a:xfrm>
          <a:prstGeom prst="roundRect">
            <a:avLst>
              <a:gd name="adj" fmla="val 3348"/>
            </a:avLst>
          </a:prstGeom>
          <a:solidFill>
            <a:srgbClr val="234A49"/>
          </a:solidFill>
          <a:ln/>
        </p:spPr>
      </p:sp>
      <p:sp>
        <p:nvSpPr>
          <p:cNvPr id="7" name="Text 4"/>
          <p:cNvSpPr/>
          <p:nvPr/>
        </p:nvSpPr>
        <p:spPr>
          <a:xfrm>
            <a:off x="4712970" y="345126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Сохранение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4712970" y="3931682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Необходимость предпринятия усилий для сохранения природных сообществ.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9255085" y="3229094"/>
            <a:ext cx="4542115" cy="1990963"/>
          </a:xfrm>
          <a:prstGeom prst="roundRect">
            <a:avLst>
              <a:gd name="adj" fmla="val 3348"/>
            </a:avLst>
          </a:prstGeom>
          <a:solidFill>
            <a:srgbClr val="234A49"/>
          </a:solidFill>
          <a:ln/>
        </p:spPr>
      </p:sp>
      <p:sp>
        <p:nvSpPr>
          <p:cNvPr id="10" name="Text 7"/>
          <p:cNvSpPr/>
          <p:nvPr/>
        </p:nvSpPr>
        <p:spPr>
          <a:xfrm>
            <a:off x="9477256" y="345126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Образование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477256" y="3931682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Важность образования и информирования о бережном отношении к природе.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490799" y="5442228"/>
            <a:ext cx="9306401" cy="1280160"/>
          </a:xfrm>
          <a:prstGeom prst="roundRect">
            <a:avLst>
              <a:gd name="adj" fmla="val 5207"/>
            </a:avLst>
          </a:prstGeom>
          <a:solidFill>
            <a:srgbClr val="234A49"/>
          </a:solidFill>
          <a:ln/>
        </p:spPr>
      </p:sp>
      <p:sp>
        <p:nvSpPr>
          <p:cNvPr id="13" name="Text 10"/>
          <p:cNvSpPr/>
          <p:nvPr/>
        </p:nvSpPr>
        <p:spPr>
          <a:xfrm>
            <a:off x="4712970" y="56643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Участие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712970" y="6144816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Arial" panose="020B0604020202020204" pitchFamily="34" charset="0"/>
                <a:ea typeface="Quattrocento" pitchFamily="34" charset="-122"/>
                <a:cs typeface="Arial" panose="020B0604020202020204" pitchFamily="34" charset="0"/>
              </a:rPr>
              <a:t>Принятие участия в охране окружающей среды.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EB4F31-8DE5-4E10-B212-6FF8D77944D1}"/>
              </a:ext>
            </a:extLst>
          </p:cNvPr>
          <p:cNvSpPr txBox="1"/>
          <p:nvPr/>
        </p:nvSpPr>
        <p:spPr>
          <a:xfrm>
            <a:off x="12823372" y="7063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316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2024-02-21T12:53:13Z</dcterms:created>
  <dcterms:modified xsi:type="dcterms:W3CDTF">2024-02-21T12:59:14Z</dcterms:modified>
</cp:coreProperties>
</file>