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849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52400" y="434680"/>
            <a:ext cx="7075713" cy="9478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3700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Профессия: менеджер туризма</a:t>
            </a:r>
            <a:endParaRPr lang="en-US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152401" y="1634049"/>
            <a:ext cx="7075712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600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Профессия менеджера туризма - это уникальная возможность познакомить людей с разнообразным миром путешествий и приключений. Менеджер по туризму играет важную роль в организации потрясающих путешествий и помогает людям осуществить свои мечты об отпуске.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9E8B1C-86AD-41C7-BD4B-AADBA9CE36E5}"/>
              </a:ext>
            </a:extLst>
          </p:cNvPr>
          <p:cNvSpPr txBox="1"/>
          <p:nvPr/>
        </p:nvSpPr>
        <p:spPr>
          <a:xfrm>
            <a:off x="0" y="4003586"/>
            <a:ext cx="73152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профориентационного урока по теме: Тема 20. Профориентационное занятие «Россия гостеприимная: узнаю о профессиях на благо общества» (туризм и гостеприимство) - четверг, 01.02.2024 (01 февраля 2024 года)</a:t>
            </a:r>
          </a:p>
          <a:p>
            <a:pPr algn="ctr"/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"Профессия: менеджер туризма" - профориентационный урок "Россия – мои горизонты"</a:t>
            </a:r>
          </a:p>
          <a:p>
            <a:pPr algn="ctr"/>
            <a:r>
              <a:rPr lang="uk-UA" sz="22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</a:t>
            </a:r>
            <a:r>
              <a:rPr lang="ru-RU" sz="22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УРОКИ» </a:t>
            </a:r>
            <a:r>
              <a:rPr lang="en-US" sz="22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1CDB7C-25F5-4C01-8AC3-95CCAA73DF59}"/>
              </a:ext>
            </a:extLst>
          </p:cNvPr>
          <p:cNvSpPr txBox="1"/>
          <p:nvPr/>
        </p:nvSpPr>
        <p:spPr>
          <a:xfrm>
            <a:off x="12845146" y="5368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1346121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Специальности в туристической отрасли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833199" y="3241715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FFD6D6"/>
          </a:solidFill>
          <a:ln/>
        </p:spPr>
      </p:sp>
      <p:sp>
        <p:nvSpPr>
          <p:cNvPr id="7" name="Text 3"/>
          <p:cNvSpPr/>
          <p:nvPr/>
        </p:nvSpPr>
        <p:spPr>
          <a:xfrm>
            <a:off x="1029772" y="3283387"/>
            <a:ext cx="1066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1555313" y="331803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Туроператор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1555313" y="3798451"/>
            <a:ext cx="38200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Организует и продает туры различной продолжительности и отдых по родному и зарубежному обслуживанию.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5597485" y="3241715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FFD6D6"/>
          </a:solidFill>
          <a:ln/>
        </p:spPr>
      </p:sp>
      <p:sp>
        <p:nvSpPr>
          <p:cNvPr id="11" name="Text 7"/>
          <p:cNvSpPr/>
          <p:nvPr/>
        </p:nvSpPr>
        <p:spPr>
          <a:xfrm>
            <a:off x="5755957" y="3283387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6319599" y="3318034"/>
            <a:ext cx="22402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Гид-переводчик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6319599" y="3798451"/>
            <a:ext cx="38200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Проводит экскурсии и сопровождает туристов на маршрутах по различным странам.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0"/>
          <p:cNvSpPr/>
          <p:nvPr/>
        </p:nvSpPr>
        <p:spPr>
          <a:xfrm>
            <a:off x="833199" y="5615821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FFD6D6"/>
          </a:solidFill>
          <a:ln/>
        </p:spPr>
      </p:sp>
      <p:sp>
        <p:nvSpPr>
          <p:cNvPr id="15" name="Text 11"/>
          <p:cNvSpPr/>
          <p:nvPr/>
        </p:nvSpPr>
        <p:spPr>
          <a:xfrm>
            <a:off x="984052" y="5657493"/>
            <a:ext cx="1981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1555313" y="5692140"/>
            <a:ext cx="45339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Менеджер гостиничного бизнеса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1555313" y="6172557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Управляет гостиницами, отелями и комплексами, обеспечивая комфортное проживание для туристов.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01C1A3-BA02-4D52-966D-DE560E41EE7F}"/>
              </a:ext>
            </a:extLst>
          </p:cNvPr>
          <p:cNvSpPr txBox="1"/>
          <p:nvPr/>
        </p:nvSpPr>
        <p:spPr>
          <a:xfrm>
            <a:off x="12845146" y="5368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1"/>
          <p:cNvSpPr/>
          <p:nvPr/>
        </p:nvSpPr>
        <p:spPr>
          <a:xfrm>
            <a:off x="2348389" y="1514118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Чем занимается менеджер по туризму?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348389" y="3458289"/>
            <a:ext cx="2949416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Планирование путешествий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2348389" y="4374832"/>
            <a:ext cx="2949416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Создание уникальных маршрутов, бронирование гостиниц, авиабилетов и логистика для туристических групп.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847398" y="3458289"/>
            <a:ext cx="26517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Клиентский сервис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847398" y="4027646"/>
            <a:ext cx="2949416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Предоставление информации о путешествиях, поддержка клиентов и консультирование по всем вопросам относительно отдыха и туров.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346406" y="3458289"/>
            <a:ext cx="2949416" cy="1041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Разработка маркетинговых стратегий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9346406" y="4722019"/>
            <a:ext cx="2949416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Продвижение и продажа туристических продуктов, а также организация и проведение рекламных кампаний.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1ACB6F-E0A3-47A7-A31C-C8921BA1D728}"/>
              </a:ext>
            </a:extLst>
          </p:cNvPr>
          <p:cNvSpPr txBox="1"/>
          <p:nvPr/>
        </p:nvSpPr>
        <p:spPr>
          <a:xfrm>
            <a:off x="12845146" y="5368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>
              <a:alpha val="85000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2348389" y="2524958"/>
            <a:ext cx="954786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Плюсы и минусы работы в туризме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2348389" y="3726180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FFD6D6"/>
          </a:solidFill>
          <a:ln/>
        </p:spPr>
      </p:sp>
      <p:sp>
        <p:nvSpPr>
          <p:cNvPr id="8" name="Text 4"/>
          <p:cNvSpPr/>
          <p:nvPr/>
        </p:nvSpPr>
        <p:spPr>
          <a:xfrm>
            <a:off x="2544961" y="3767852"/>
            <a:ext cx="1066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3070503" y="380249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Плюсы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3070503" y="4282916"/>
            <a:ext cx="4133612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Возможность путешествовать, узнавать новое. Интересные знакомства. Атмосфера отпуска на работе.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7"/>
          <p:cNvSpPr/>
          <p:nvPr/>
        </p:nvSpPr>
        <p:spPr>
          <a:xfrm>
            <a:off x="7426285" y="3726180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FFD6D6"/>
          </a:solidFill>
          <a:ln/>
        </p:spPr>
      </p:sp>
      <p:sp>
        <p:nvSpPr>
          <p:cNvPr id="12" name="Text 8"/>
          <p:cNvSpPr/>
          <p:nvPr/>
        </p:nvSpPr>
        <p:spPr>
          <a:xfrm>
            <a:off x="7584758" y="3767852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8148399" y="380249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Минусы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0"/>
          <p:cNvSpPr/>
          <p:nvPr/>
        </p:nvSpPr>
        <p:spPr>
          <a:xfrm>
            <a:off x="8148399" y="4282916"/>
            <a:ext cx="413361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Работа в выходные и праздники. Временные трудности для тех, кто не любит долгие отсутствия дома.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F5F989-2CAA-4DEC-995B-6721E50E5BFF}"/>
              </a:ext>
            </a:extLst>
          </p:cNvPr>
          <p:cNvSpPr txBox="1"/>
          <p:nvPr/>
        </p:nvSpPr>
        <p:spPr>
          <a:xfrm>
            <a:off x="12845146" y="5368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1"/>
          <p:cNvSpPr/>
          <p:nvPr/>
        </p:nvSpPr>
        <p:spPr>
          <a:xfrm>
            <a:off x="2348389" y="2122289"/>
            <a:ext cx="697992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Мифы о работе в туризме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2348389" y="3434596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FFD6D6"/>
          </a:solidFill>
          <a:ln/>
        </p:spPr>
      </p:sp>
      <p:sp>
        <p:nvSpPr>
          <p:cNvPr id="6" name="Text 3"/>
          <p:cNvSpPr/>
          <p:nvPr/>
        </p:nvSpPr>
        <p:spPr>
          <a:xfrm>
            <a:off x="2544961" y="3476268"/>
            <a:ext cx="1066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3070503" y="3510915"/>
            <a:ext cx="4133612" cy="1041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Миф 1: Все работники в туризме постоянно отдыхают в экзотических странах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3070503" y="4685705"/>
            <a:ext cx="4133612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Работники в сфере туризма могут организовывать путешествия, но это не означает, что они постоянно сами там отдыхают.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7426285" y="3434596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FFD6D6"/>
          </a:solidFill>
          <a:ln/>
        </p:spPr>
      </p:sp>
      <p:sp>
        <p:nvSpPr>
          <p:cNvPr id="10" name="Text 7"/>
          <p:cNvSpPr/>
          <p:nvPr/>
        </p:nvSpPr>
        <p:spPr>
          <a:xfrm>
            <a:off x="7584758" y="3476268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8148399" y="3510915"/>
            <a:ext cx="4133612" cy="1041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Миф 2: Работа в туризме всегда связана с высоким доходом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8148399" y="4685705"/>
            <a:ext cx="413361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Начальный уровень оплаты труда в туризме может быть невысоким, требуются время и опыт для роста.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3D7242-B952-4FF2-BA56-0C5DF1072B55}"/>
              </a:ext>
            </a:extLst>
          </p:cNvPr>
          <p:cNvSpPr txBox="1"/>
          <p:nvPr/>
        </p:nvSpPr>
        <p:spPr>
          <a:xfrm>
            <a:off x="12845146" y="5368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1329452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Ключевые качества для успешной карьеры в туризме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833199" y="3051453"/>
            <a:ext cx="4542115" cy="1990963"/>
          </a:xfrm>
          <a:prstGeom prst="roundRect">
            <a:avLst>
              <a:gd name="adj" fmla="val 6696"/>
            </a:avLst>
          </a:prstGeom>
          <a:solidFill>
            <a:srgbClr val="FFD6D6"/>
          </a:solidFill>
          <a:ln/>
        </p:spPr>
      </p:sp>
      <p:sp>
        <p:nvSpPr>
          <p:cNvPr id="7" name="Text 3"/>
          <p:cNvSpPr/>
          <p:nvPr/>
        </p:nvSpPr>
        <p:spPr>
          <a:xfrm>
            <a:off x="1055370" y="3273623"/>
            <a:ext cx="29794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Коммуникабельность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1055370" y="3754041"/>
            <a:ext cx="4097774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Умение находить общий язык с разными людьми и убедительно донести информацию.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5"/>
          <p:cNvSpPr/>
          <p:nvPr/>
        </p:nvSpPr>
        <p:spPr>
          <a:xfrm>
            <a:off x="5597485" y="3051453"/>
            <a:ext cx="4542115" cy="1990963"/>
          </a:xfrm>
          <a:prstGeom prst="roundRect">
            <a:avLst>
              <a:gd name="adj" fmla="val 6696"/>
            </a:avLst>
          </a:prstGeom>
          <a:solidFill>
            <a:srgbClr val="FFD6D6"/>
          </a:solidFill>
          <a:ln/>
        </p:spPr>
      </p:sp>
      <p:sp>
        <p:nvSpPr>
          <p:cNvPr id="10" name="Text 6"/>
          <p:cNvSpPr/>
          <p:nvPr/>
        </p:nvSpPr>
        <p:spPr>
          <a:xfrm>
            <a:off x="5819656" y="3273623"/>
            <a:ext cx="36347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Организационные навыки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5819656" y="3754041"/>
            <a:ext cx="4097774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Способность планировать, организовывать и контролировать процессы с учетом всех деталей.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833199" y="5264587"/>
            <a:ext cx="9306401" cy="1635562"/>
          </a:xfrm>
          <a:prstGeom prst="roundRect">
            <a:avLst>
              <a:gd name="adj" fmla="val 8151"/>
            </a:avLst>
          </a:prstGeom>
          <a:solidFill>
            <a:srgbClr val="FFD6D6"/>
          </a:solidFill>
          <a:ln/>
        </p:spPr>
      </p:sp>
      <p:sp>
        <p:nvSpPr>
          <p:cNvPr id="13" name="Text 9"/>
          <p:cNvSpPr/>
          <p:nvPr/>
        </p:nvSpPr>
        <p:spPr>
          <a:xfrm>
            <a:off x="1055370" y="5486757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Креативность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0"/>
          <p:cNvSpPr/>
          <p:nvPr/>
        </p:nvSpPr>
        <p:spPr>
          <a:xfrm>
            <a:off x="1055370" y="5967174"/>
            <a:ext cx="886206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Умение предлагать нестандартные подходы к организации путешествий и проведению времени для клиентов.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A6C0FD-C419-47B2-BF3D-9FA65EB13A44}"/>
              </a:ext>
            </a:extLst>
          </p:cNvPr>
          <p:cNvSpPr txBox="1"/>
          <p:nvPr/>
        </p:nvSpPr>
        <p:spPr>
          <a:xfrm>
            <a:off x="12845146" y="5368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0791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57600" cy="823079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86156" y="607576"/>
            <a:ext cx="9315688" cy="13811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37"/>
              </a:lnSpc>
              <a:buNone/>
            </a:pPr>
            <a:r>
              <a:rPr lang="en-US" sz="4350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Практические советы и вопросы для обсуждения</a:t>
            </a:r>
            <a:endParaRPr lang="en-US" sz="4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6156" y="2320052"/>
            <a:ext cx="1104781" cy="1767721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5922288" y="2540913"/>
            <a:ext cx="3048000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9"/>
              </a:lnSpc>
              <a:buNone/>
            </a:pPr>
            <a:r>
              <a:rPr lang="en-US" sz="2175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Выбор специализации</a:t>
            </a:r>
            <a:endParaRPr lang="en-US" sz="21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3"/>
          <p:cNvSpPr/>
          <p:nvPr/>
        </p:nvSpPr>
        <p:spPr>
          <a:xfrm>
            <a:off x="5922288" y="3018711"/>
            <a:ext cx="7879556" cy="3534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84"/>
              </a:lnSpc>
              <a:buNone/>
            </a:pPr>
            <a:r>
              <a:rPr lang="en-US" sz="1740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Как выбрать наилучшую специализацию в туризме?</a:t>
            </a:r>
            <a:endParaRPr lang="en-US" sz="17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6156" y="4087773"/>
            <a:ext cx="1104781" cy="17677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922288" y="4308634"/>
            <a:ext cx="2331720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9"/>
              </a:lnSpc>
              <a:buNone/>
            </a:pPr>
            <a:r>
              <a:rPr lang="en-US" sz="2175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Наработка опыта</a:t>
            </a:r>
            <a:endParaRPr lang="en-US" sz="21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5"/>
          <p:cNvSpPr/>
          <p:nvPr/>
        </p:nvSpPr>
        <p:spPr>
          <a:xfrm>
            <a:off x="5922288" y="4786432"/>
            <a:ext cx="7879556" cy="7069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84"/>
              </a:lnSpc>
              <a:buNone/>
            </a:pPr>
            <a:r>
              <a:rPr lang="en-US" sz="1740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Как найти возможности для практики и стажировок в туристических компаниях?</a:t>
            </a:r>
            <a:endParaRPr lang="en-US" sz="17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6156" y="5855494"/>
            <a:ext cx="1104781" cy="1767721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5922288" y="6076355"/>
            <a:ext cx="2339340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9"/>
              </a:lnSpc>
              <a:buNone/>
            </a:pPr>
            <a:r>
              <a:rPr lang="en-US" sz="2175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Изучение языков</a:t>
            </a:r>
            <a:endParaRPr lang="en-US" sz="21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7"/>
          <p:cNvSpPr/>
          <p:nvPr/>
        </p:nvSpPr>
        <p:spPr>
          <a:xfrm>
            <a:off x="5922288" y="6554153"/>
            <a:ext cx="7879556" cy="3534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84"/>
              </a:lnSpc>
              <a:buNone/>
            </a:pPr>
            <a:r>
              <a:rPr lang="en-US" sz="1740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Какие языки будут наиболее полезны в работе с туристами?</a:t>
            </a:r>
            <a:endParaRPr lang="en-US" sz="17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DF9820-6F78-4240-9003-C39285ACFEC7}"/>
              </a:ext>
            </a:extLst>
          </p:cNvPr>
          <p:cNvSpPr txBox="1"/>
          <p:nvPr/>
        </p:nvSpPr>
        <p:spPr>
          <a:xfrm>
            <a:off x="12845146" y="5368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438</Words>
  <Application>Microsoft Office PowerPoint</Application>
  <PresentationFormat>Произвольный</PresentationFormat>
  <Paragraphs>65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2024-01-26T18:14:20Z</dcterms:created>
  <dcterms:modified xsi:type="dcterms:W3CDTF">2024-01-26T18:19:37Z</dcterms:modified>
</cp:coreProperties>
</file>