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668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03397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Учение о природных зонах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833199" y="2103051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Добро пожаловать на урок географии в 8 классе! Сегодня мы погрузимся в изучение разнообразия и особенностей природных зон России.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BA2E7F-D4A2-4853-864E-6727107827C5}"/>
              </a:ext>
            </a:extLst>
          </p:cNvPr>
          <p:cNvSpPr txBox="1"/>
          <p:nvPr/>
        </p:nvSpPr>
        <p:spPr>
          <a:xfrm>
            <a:off x="723900" y="4114800"/>
            <a:ext cx="78649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8 классе по теме: "Учение о природных зонах. Природные зоны России"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29BAD4-6599-40B7-A9DF-826FAF768E8D}"/>
              </a:ext>
            </a:extLst>
          </p:cNvPr>
          <p:cNvSpPr txBox="1"/>
          <p:nvPr/>
        </p:nvSpPr>
        <p:spPr>
          <a:xfrm>
            <a:off x="12856028" y="544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624376" y="4109442"/>
            <a:ext cx="938164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Понятие природной зоны и её роль в географии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2624376" y="5831443"/>
            <a:ext cx="9381649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Природные зоны - это области с характерными климатом, растительностью и животным миром. Изучение природных зон помогает понять взаимосвязь между природой и жизнью людей.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948E46-3A15-463E-B683-6D34D41D2CEE}"/>
              </a:ext>
            </a:extLst>
          </p:cNvPr>
          <p:cNvSpPr txBox="1"/>
          <p:nvPr/>
        </p:nvSpPr>
        <p:spPr>
          <a:xfrm>
            <a:off x="12856028" y="544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 w="12859">
            <a:solidFill>
              <a:srgbClr val="FFFFFF">
                <a:alpha val="16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59484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68086" y="2872675"/>
            <a:ext cx="13726885" cy="9482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08"/>
              </a:lnSpc>
              <a:buNone/>
            </a:pPr>
            <a:r>
              <a:rPr lang="en-US" sz="4086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Разнообразие и особенности природных зон России</a:t>
            </a:r>
            <a:endParaRPr lang="en-US" sz="40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2932748" y="3817298"/>
            <a:ext cx="2783324" cy="3149560"/>
          </a:xfrm>
          <a:prstGeom prst="roundRect">
            <a:avLst>
              <a:gd name="adj" fmla="val 3356"/>
            </a:avLst>
          </a:prstGeom>
          <a:solidFill>
            <a:srgbClr val="542C49"/>
          </a:solidFill>
          <a:ln w="12859">
            <a:solidFill>
              <a:srgbClr val="64355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3153132" y="4037682"/>
            <a:ext cx="2075855" cy="3242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54"/>
              </a:lnSpc>
              <a:buNone/>
            </a:pPr>
            <a:r>
              <a:rPr lang="en-US" sz="2043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Тайга</a:t>
            </a:r>
            <a:endParaRPr lang="en-US" sz="20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3153132" y="4486429"/>
            <a:ext cx="2342555" cy="19931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15"/>
              </a:lnSpc>
              <a:buNone/>
            </a:pPr>
            <a:r>
              <a:rPr lang="en-US" sz="1635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Крупнейший лесной пояс, доминирующие породы - хвойные деревья, насекомые важны для питания птиц и животных.</a:t>
            </a:r>
            <a:endParaRPr lang="en-US" sz="16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5923598" y="3817298"/>
            <a:ext cx="2783324" cy="3149560"/>
          </a:xfrm>
          <a:prstGeom prst="roundRect">
            <a:avLst>
              <a:gd name="adj" fmla="val 3356"/>
            </a:avLst>
          </a:prstGeom>
          <a:solidFill>
            <a:srgbClr val="542C49"/>
          </a:solidFill>
          <a:ln w="12859">
            <a:solidFill>
              <a:srgbClr val="643557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6143982" y="4037682"/>
            <a:ext cx="2075855" cy="3242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54"/>
              </a:lnSpc>
              <a:buNone/>
            </a:pPr>
            <a:r>
              <a:rPr lang="en-US" sz="2043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Степи</a:t>
            </a:r>
            <a:endParaRPr lang="en-US" sz="20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6143982" y="4486429"/>
            <a:ext cx="2342555" cy="19931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15"/>
              </a:lnSpc>
              <a:buNone/>
            </a:pPr>
            <a:r>
              <a:rPr lang="en-US" sz="1635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Просторные газоны, сухой климат, большое количество млекопитающих, особенно из семейства лошадиных.</a:t>
            </a:r>
            <a:endParaRPr lang="en-US" sz="16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8914448" y="3817298"/>
            <a:ext cx="2783324" cy="3149560"/>
          </a:xfrm>
          <a:prstGeom prst="roundRect">
            <a:avLst>
              <a:gd name="adj" fmla="val 3356"/>
            </a:avLst>
          </a:prstGeom>
          <a:solidFill>
            <a:srgbClr val="542C49"/>
          </a:solidFill>
          <a:ln w="12859">
            <a:solidFill>
              <a:srgbClr val="643557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9134832" y="4037682"/>
            <a:ext cx="2075855" cy="3242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54"/>
              </a:lnSpc>
              <a:buNone/>
            </a:pPr>
            <a:r>
              <a:rPr lang="en-US" sz="2043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Тундра</a:t>
            </a:r>
            <a:endParaRPr lang="en-US" sz="20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9134832" y="4486429"/>
            <a:ext cx="2342555" cy="16609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15"/>
              </a:lnSpc>
              <a:buNone/>
            </a:pPr>
            <a:r>
              <a:rPr lang="en-US" sz="1635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Холодный климат, кустарники, лишайники и мхи, а также распределение редких животных.</a:t>
            </a:r>
            <a:endParaRPr lang="en-US" sz="16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DA77FB-D0CE-4786-A886-AF74CF8131A5}"/>
              </a:ext>
            </a:extLst>
          </p:cNvPr>
          <p:cNvSpPr txBox="1"/>
          <p:nvPr/>
        </p:nvSpPr>
        <p:spPr>
          <a:xfrm>
            <a:off x="12856028" y="544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1029"/>
          </a:xfrm>
          <a:prstGeom prst="rect">
            <a:avLst/>
          </a:prstGeom>
          <a:solidFill>
            <a:srgbClr val="0B0C23">
              <a:alpha val="75000"/>
            </a:srgbClr>
          </a:solidFill>
          <a:ln w="12025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3216354" y="533876"/>
            <a:ext cx="8197572" cy="18202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777"/>
              </a:lnSpc>
              <a:buNone/>
            </a:pPr>
            <a:r>
              <a:rPr lang="en-US" sz="3822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Законы широтной зональности: влияние географического положения</a:t>
            </a:r>
            <a:endParaRPr lang="en-US" sz="38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295674" y="2742367"/>
            <a:ext cx="38814" cy="4954786"/>
          </a:xfrm>
          <a:prstGeom prst="roundRect">
            <a:avLst>
              <a:gd name="adj" fmla="val 225098"/>
            </a:avLst>
          </a:prstGeom>
          <a:solidFill>
            <a:srgbClr val="643557"/>
          </a:solidFill>
          <a:ln/>
        </p:spPr>
      </p:sp>
      <p:sp>
        <p:nvSpPr>
          <p:cNvPr id="6" name="Shape 3"/>
          <p:cNvSpPr/>
          <p:nvPr/>
        </p:nvSpPr>
        <p:spPr>
          <a:xfrm>
            <a:off x="7533501" y="3092887"/>
            <a:ext cx="679490" cy="38814"/>
          </a:xfrm>
          <a:prstGeom prst="roundRect">
            <a:avLst>
              <a:gd name="adj" fmla="val 225098"/>
            </a:avLst>
          </a:prstGeom>
          <a:solidFill>
            <a:srgbClr val="643557"/>
          </a:solidFill>
          <a:ln/>
        </p:spPr>
      </p:sp>
      <p:sp>
        <p:nvSpPr>
          <p:cNvPr id="7" name="Shape 4"/>
          <p:cNvSpPr/>
          <p:nvPr/>
        </p:nvSpPr>
        <p:spPr>
          <a:xfrm>
            <a:off x="7096661" y="2893933"/>
            <a:ext cx="436840" cy="436840"/>
          </a:xfrm>
          <a:prstGeom prst="roundRect">
            <a:avLst>
              <a:gd name="adj" fmla="val 20000"/>
            </a:avLst>
          </a:prstGeom>
          <a:solidFill>
            <a:srgbClr val="542C49"/>
          </a:solidFill>
          <a:ln w="12025">
            <a:solidFill>
              <a:srgbClr val="64355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261681" y="2930366"/>
            <a:ext cx="106680" cy="3639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66"/>
              </a:lnSpc>
              <a:buNone/>
            </a:pPr>
            <a:r>
              <a:rPr lang="en-US" sz="2293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1</a:t>
            </a:r>
            <a:endParaRPr lang="en-US" sz="22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8382833" y="2936438"/>
            <a:ext cx="3031093" cy="6065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89"/>
              </a:lnSpc>
              <a:buNone/>
            </a:pPr>
            <a:r>
              <a:rPr lang="en-US" sz="1911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Понятие широтной зональности</a:t>
            </a:r>
            <a:endParaRPr lang="en-US" sz="19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8382833" y="3659386"/>
            <a:ext cx="3031093" cy="6212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46"/>
              </a:lnSpc>
              <a:buNone/>
            </a:pPr>
            <a:r>
              <a:rPr lang="en-US" sz="1529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Климат и растительность меняются от экватора к полюсам.</a:t>
            </a:r>
            <a:endParaRPr lang="en-US" sz="15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6417171" y="4063484"/>
            <a:ext cx="679490" cy="38814"/>
          </a:xfrm>
          <a:prstGeom prst="roundRect">
            <a:avLst>
              <a:gd name="adj" fmla="val 225098"/>
            </a:avLst>
          </a:prstGeom>
          <a:solidFill>
            <a:srgbClr val="643557"/>
          </a:solidFill>
          <a:ln/>
        </p:spPr>
      </p:sp>
      <p:sp>
        <p:nvSpPr>
          <p:cNvPr id="12" name="Shape 9"/>
          <p:cNvSpPr/>
          <p:nvPr/>
        </p:nvSpPr>
        <p:spPr>
          <a:xfrm>
            <a:off x="7096661" y="3864531"/>
            <a:ext cx="436840" cy="436840"/>
          </a:xfrm>
          <a:prstGeom prst="roundRect">
            <a:avLst>
              <a:gd name="adj" fmla="val 20000"/>
            </a:avLst>
          </a:prstGeom>
          <a:solidFill>
            <a:srgbClr val="542C49"/>
          </a:solidFill>
          <a:ln w="12025">
            <a:solidFill>
              <a:srgbClr val="643557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231201" y="3900964"/>
            <a:ext cx="167640" cy="3639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66"/>
              </a:lnSpc>
              <a:buNone/>
            </a:pPr>
            <a:r>
              <a:rPr lang="en-US" sz="2293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2</a:t>
            </a:r>
            <a:endParaRPr lang="en-US" sz="22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3542228" y="3907036"/>
            <a:ext cx="2705100" cy="3032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389"/>
              </a:lnSpc>
              <a:buNone/>
            </a:pPr>
            <a:r>
              <a:rPr lang="en-US" sz="1911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Экваториальные зоны</a:t>
            </a:r>
            <a:endParaRPr lang="en-US" sz="19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3216354" y="4326731"/>
            <a:ext cx="3030974" cy="93190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446"/>
              </a:lnSpc>
              <a:buNone/>
            </a:pPr>
            <a:r>
              <a:rPr lang="en-US" sz="1529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Тропики, высокая температура и влажность, разнообразная растительность и животный мир.</a:t>
            </a:r>
            <a:endParaRPr lang="en-US" sz="15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7533501" y="5030391"/>
            <a:ext cx="679490" cy="38814"/>
          </a:xfrm>
          <a:prstGeom prst="roundRect">
            <a:avLst>
              <a:gd name="adj" fmla="val 225098"/>
            </a:avLst>
          </a:prstGeom>
          <a:solidFill>
            <a:srgbClr val="643557"/>
          </a:solidFill>
          <a:ln/>
        </p:spPr>
      </p:sp>
      <p:sp>
        <p:nvSpPr>
          <p:cNvPr id="17" name="Shape 14"/>
          <p:cNvSpPr/>
          <p:nvPr/>
        </p:nvSpPr>
        <p:spPr>
          <a:xfrm>
            <a:off x="7096661" y="4831437"/>
            <a:ext cx="436840" cy="436840"/>
          </a:xfrm>
          <a:prstGeom prst="roundRect">
            <a:avLst>
              <a:gd name="adj" fmla="val 20000"/>
            </a:avLst>
          </a:prstGeom>
          <a:solidFill>
            <a:srgbClr val="542C49"/>
          </a:solidFill>
          <a:ln w="12025">
            <a:solidFill>
              <a:srgbClr val="643557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231201" y="4867870"/>
            <a:ext cx="167640" cy="3639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66"/>
              </a:lnSpc>
              <a:buNone/>
            </a:pPr>
            <a:r>
              <a:rPr lang="en-US" sz="2293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3</a:t>
            </a:r>
            <a:endParaRPr lang="en-US" sz="22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8382833" y="4873943"/>
            <a:ext cx="2042160" cy="3032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89"/>
              </a:lnSpc>
              <a:buNone/>
            </a:pPr>
            <a:r>
              <a:rPr lang="en-US" sz="1911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Умеренные зоны</a:t>
            </a:r>
            <a:endParaRPr lang="en-US" sz="19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8382833" y="5293638"/>
            <a:ext cx="3031093" cy="93190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46"/>
              </a:lnSpc>
              <a:buNone/>
            </a:pPr>
            <a:r>
              <a:rPr lang="en-US" sz="1529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Полярные и умеренные широты, смена сезонов, листопадные леса и типичные виды животных.</a:t>
            </a:r>
            <a:endParaRPr lang="en-US" sz="15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18"/>
          <p:cNvSpPr/>
          <p:nvPr/>
        </p:nvSpPr>
        <p:spPr>
          <a:xfrm>
            <a:off x="6417171" y="5997297"/>
            <a:ext cx="679490" cy="38814"/>
          </a:xfrm>
          <a:prstGeom prst="roundRect">
            <a:avLst>
              <a:gd name="adj" fmla="val 225098"/>
            </a:avLst>
          </a:prstGeom>
          <a:solidFill>
            <a:srgbClr val="643557"/>
          </a:solidFill>
          <a:ln/>
        </p:spPr>
      </p:sp>
      <p:sp>
        <p:nvSpPr>
          <p:cNvPr id="22" name="Shape 19"/>
          <p:cNvSpPr/>
          <p:nvPr/>
        </p:nvSpPr>
        <p:spPr>
          <a:xfrm>
            <a:off x="7096661" y="5798344"/>
            <a:ext cx="436840" cy="436840"/>
          </a:xfrm>
          <a:prstGeom prst="roundRect">
            <a:avLst>
              <a:gd name="adj" fmla="val 20000"/>
            </a:avLst>
          </a:prstGeom>
          <a:solidFill>
            <a:srgbClr val="542C49"/>
          </a:solidFill>
          <a:ln w="12025">
            <a:solidFill>
              <a:srgbClr val="643557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7227391" y="5834777"/>
            <a:ext cx="175260" cy="3639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66"/>
              </a:lnSpc>
              <a:buNone/>
            </a:pPr>
            <a:r>
              <a:rPr lang="en-US" sz="2293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4</a:t>
            </a:r>
            <a:endParaRPr lang="en-US" sz="22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4305895" y="5840849"/>
            <a:ext cx="1941433" cy="3032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389"/>
              </a:lnSpc>
              <a:buNone/>
            </a:pPr>
            <a:r>
              <a:rPr lang="en-US" sz="1911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Полярные зоны</a:t>
            </a:r>
            <a:endParaRPr lang="en-US" sz="19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22"/>
          <p:cNvSpPr/>
          <p:nvPr/>
        </p:nvSpPr>
        <p:spPr>
          <a:xfrm>
            <a:off x="3216354" y="6260544"/>
            <a:ext cx="3030974" cy="1242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446"/>
              </a:lnSpc>
              <a:buNone/>
            </a:pPr>
            <a:r>
              <a:rPr lang="en-US" sz="1529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Арктика и Антарктика, холодный климат, снег и лед, адаптированные виды животных и растений.</a:t>
            </a:r>
            <a:endParaRPr lang="en-US" sz="15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1EB3FB-32D3-40EA-B95E-D70F9118157D}"/>
              </a:ext>
            </a:extLst>
          </p:cNvPr>
          <p:cNvSpPr txBox="1"/>
          <p:nvPr/>
        </p:nvSpPr>
        <p:spPr>
          <a:xfrm>
            <a:off x="12856028" y="544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 w="11668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3369588" y="513993"/>
            <a:ext cx="7891105" cy="17520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599"/>
              </a:lnSpc>
              <a:buNone/>
            </a:pPr>
            <a:r>
              <a:rPr lang="en-US" sz="3679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Изучение природных зон на примере учёных: Докучаев и Берг</a:t>
            </a:r>
            <a:endParaRPr lang="en-US" sz="36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588" y="2639735"/>
            <a:ext cx="3805357" cy="235184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369588" y="5225177"/>
            <a:ext cx="3805357" cy="5838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99"/>
              </a:lnSpc>
              <a:buNone/>
            </a:pPr>
            <a:r>
              <a:rPr lang="en-US" sz="1840" b="1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Василий Васильевич Докучаев</a:t>
            </a:r>
            <a:endParaRPr lang="en-US" sz="18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3369588" y="5921097"/>
            <a:ext cx="3805357" cy="17945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55"/>
              </a:lnSpc>
              <a:buNone/>
            </a:pPr>
            <a:r>
              <a:rPr lang="en-US" sz="1472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Василий Васильевич Докучаев — русский геолог и почвовед, профессор минералогии и кристаллографии Санкт-Петербургского университета, директор Ново-Александрийского института сельского хозяйства и лесоводства.</a:t>
            </a:r>
            <a:endParaRPr lang="en-US" sz="14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5217" y="2639735"/>
            <a:ext cx="3805476" cy="235196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455217" y="5225296"/>
            <a:ext cx="2545080" cy="2919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99"/>
              </a:lnSpc>
              <a:buNone/>
            </a:pPr>
            <a:r>
              <a:rPr lang="en-US" sz="1840" b="1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Лев Семёнович Берг</a:t>
            </a:r>
            <a:endParaRPr lang="en-US" sz="18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7455217" y="5629275"/>
            <a:ext cx="3805476" cy="14954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55"/>
              </a:lnSpc>
              <a:buNone/>
            </a:pPr>
            <a:r>
              <a:rPr lang="en-US" sz="1472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русский и советский учёный-ихтиолог, географ и эволюционист, профессор, президент Географического общества СССР, академик АН СССР, лауреат Сталинской премии</a:t>
            </a:r>
            <a:endParaRPr lang="en-US" sz="14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846CD3-7F6F-4D91-AB8C-B1C4583BF154}"/>
              </a:ext>
            </a:extLst>
          </p:cNvPr>
          <p:cNvSpPr txBox="1"/>
          <p:nvPr/>
        </p:nvSpPr>
        <p:spPr>
          <a:xfrm>
            <a:off x="12856028" y="544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512016"/>
          </a:xfrm>
          <a:prstGeom prst="rect">
            <a:avLst/>
          </a:prstGeom>
          <a:solidFill>
            <a:srgbClr val="0B0C23">
              <a:alpha val="75000"/>
            </a:srgbClr>
          </a:solidFill>
          <a:ln w="10358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468086" y="871835"/>
            <a:ext cx="13726885" cy="7223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106"/>
              </a:lnSpc>
              <a:buNone/>
            </a:pPr>
            <a:r>
              <a:rPr lang="en-US" sz="3285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План характеристики природной зоны: пример плана характеристики</a:t>
            </a:r>
            <a:endParaRPr lang="en-US" sz="32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1795168" y="2357080"/>
            <a:ext cx="11703118" cy="5696069"/>
          </a:xfrm>
          <a:prstGeom prst="roundRect">
            <a:avLst>
              <a:gd name="adj" fmla="val 1318"/>
            </a:avLst>
          </a:prstGeom>
          <a:noFill/>
          <a:ln w="10358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3802499" y="2367439"/>
            <a:ext cx="9053529" cy="209192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3969306" y="2475071"/>
            <a:ext cx="1550378" cy="18766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64"/>
              </a:lnSpc>
              <a:buNone/>
            </a:pPr>
            <a:r>
              <a:rPr lang="en-US" sz="1971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1. Название природной зоны</a:t>
            </a:r>
            <a:endParaRPr lang="en-US" sz="19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454871" y="2482708"/>
            <a:ext cx="1654528" cy="1563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64"/>
              </a:lnSpc>
              <a:buNone/>
            </a:pPr>
            <a:r>
              <a:rPr lang="en-US" sz="1971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2. Географическое положение</a:t>
            </a:r>
            <a:endParaRPr lang="en-US" sz="19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169321" y="2475071"/>
            <a:ext cx="1654528" cy="12242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64"/>
              </a:lnSpc>
              <a:buNone/>
            </a:pPr>
            <a:r>
              <a:rPr lang="en-US" sz="1971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3. Климат и погодные условия</a:t>
            </a:r>
            <a:endParaRPr lang="en-US" sz="19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8834208" y="2471142"/>
            <a:ext cx="2067331" cy="8560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64"/>
              </a:lnSpc>
              <a:buNone/>
            </a:pPr>
            <a:r>
              <a:rPr lang="en-US" sz="1971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4. Особенности растительности</a:t>
            </a:r>
            <a:endParaRPr lang="en-US" sz="19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0901539" y="2530027"/>
            <a:ext cx="1933694" cy="9383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64"/>
              </a:lnSpc>
              <a:buNone/>
            </a:pPr>
            <a:r>
              <a:rPr lang="en-US" sz="1971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5. Животный мир</a:t>
            </a:r>
            <a:endParaRPr lang="en-US" sz="19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3802499" y="4459367"/>
            <a:ext cx="7025283" cy="101643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3" name="Text 10"/>
          <p:cNvSpPr/>
          <p:nvPr/>
        </p:nvSpPr>
        <p:spPr>
          <a:xfrm>
            <a:off x="3969306" y="4566999"/>
            <a:ext cx="1067633" cy="2670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02"/>
              </a:lnSpc>
              <a:buNone/>
            </a:pPr>
            <a:r>
              <a:rPr lang="en-US" sz="1314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Тайга</a:t>
            </a:r>
            <a:endParaRPr lang="en-US" sz="13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5715629" y="4566999"/>
            <a:ext cx="1063823" cy="5341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02"/>
              </a:lnSpc>
              <a:buNone/>
            </a:pPr>
            <a:r>
              <a:rPr lang="en-US" sz="1314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Северные широты</a:t>
            </a:r>
            <a:endParaRPr lang="en-US" sz="13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7479917" y="4566999"/>
            <a:ext cx="1063823" cy="5341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02"/>
              </a:lnSpc>
              <a:buNone/>
            </a:pPr>
            <a:r>
              <a:rPr lang="en-US" sz="1314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Холодное и влажное</a:t>
            </a:r>
            <a:endParaRPr lang="en-US" sz="13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9472800" y="4566999"/>
            <a:ext cx="1326006" cy="8011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02"/>
              </a:lnSpc>
              <a:buNone/>
            </a:pPr>
            <a:r>
              <a:rPr lang="en-US" sz="1314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Хвойные леса и болота</a:t>
            </a:r>
            <a:endParaRPr lang="en-US" sz="13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11509227" y="4566999"/>
            <a:ext cx="1325886" cy="5341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02"/>
              </a:lnSpc>
              <a:buNone/>
            </a:pPr>
            <a:r>
              <a:rPr lang="en-US" sz="1314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Медведи, рыси, лоси</a:t>
            </a:r>
            <a:endParaRPr lang="en-US" sz="13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3802499" y="5475803"/>
            <a:ext cx="7025283" cy="101643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9" name="Text 16"/>
          <p:cNvSpPr/>
          <p:nvPr/>
        </p:nvSpPr>
        <p:spPr>
          <a:xfrm>
            <a:off x="3969306" y="5583436"/>
            <a:ext cx="1067633" cy="2670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02"/>
              </a:lnSpc>
              <a:buNone/>
            </a:pPr>
            <a:r>
              <a:rPr lang="en-US" sz="1314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Степи</a:t>
            </a:r>
            <a:endParaRPr lang="en-US" sz="13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5715629" y="5583436"/>
            <a:ext cx="1063823" cy="5341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02"/>
              </a:lnSpc>
              <a:buNone/>
            </a:pPr>
            <a:r>
              <a:rPr lang="en-US" sz="1314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Умеренные широты</a:t>
            </a:r>
            <a:endParaRPr lang="en-US" sz="13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7479917" y="5583436"/>
            <a:ext cx="1063823" cy="5341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02"/>
              </a:lnSpc>
              <a:buNone/>
            </a:pPr>
            <a:r>
              <a:rPr lang="en-US" sz="1314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Сухое и тёплое</a:t>
            </a:r>
            <a:endParaRPr lang="en-US" sz="13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9472800" y="5583436"/>
            <a:ext cx="1279053" cy="5341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02"/>
              </a:lnSpc>
              <a:buNone/>
            </a:pPr>
            <a:r>
              <a:rPr lang="en-US" sz="1314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Травянистые равнины</a:t>
            </a:r>
            <a:endParaRPr lang="en-US" sz="13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20"/>
          <p:cNvSpPr/>
          <p:nvPr/>
        </p:nvSpPr>
        <p:spPr>
          <a:xfrm>
            <a:off x="11509227" y="5583436"/>
            <a:ext cx="1346801" cy="8011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02"/>
              </a:lnSpc>
              <a:buNone/>
            </a:pPr>
            <a:r>
              <a:rPr lang="en-US" sz="1314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Лошади, степные грызуны</a:t>
            </a:r>
            <a:endParaRPr lang="en-US" sz="13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21"/>
          <p:cNvSpPr/>
          <p:nvPr/>
        </p:nvSpPr>
        <p:spPr>
          <a:xfrm>
            <a:off x="3802499" y="6492240"/>
            <a:ext cx="7025283" cy="155055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5" name="Text 22"/>
          <p:cNvSpPr/>
          <p:nvPr/>
        </p:nvSpPr>
        <p:spPr>
          <a:xfrm>
            <a:off x="3969306" y="6599873"/>
            <a:ext cx="1067633" cy="2670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02"/>
              </a:lnSpc>
              <a:buNone/>
            </a:pPr>
            <a:r>
              <a:rPr lang="en-US" sz="1314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Тундра</a:t>
            </a:r>
            <a:endParaRPr lang="en-US" sz="13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23"/>
          <p:cNvSpPr/>
          <p:nvPr/>
        </p:nvSpPr>
        <p:spPr>
          <a:xfrm>
            <a:off x="5715629" y="6599873"/>
            <a:ext cx="1063823" cy="5341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02"/>
              </a:lnSpc>
              <a:buNone/>
            </a:pPr>
            <a:r>
              <a:rPr lang="en-US" sz="1314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Полярные широты</a:t>
            </a:r>
            <a:endParaRPr lang="en-US" sz="13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24"/>
          <p:cNvSpPr/>
          <p:nvPr/>
        </p:nvSpPr>
        <p:spPr>
          <a:xfrm>
            <a:off x="7479917" y="6599873"/>
            <a:ext cx="1063823" cy="5341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02"/>
              </a:lnSpc>
              <a:buNone/>
            </a:pPr>
            <a:r>
              <a:rPr lang="en-US" sz="1314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Холодное и ветреное</a:t>
            </a:r>
            <a:endParaRPr lang="en-US" sz="13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25"/>
          <p:cNvSpPr/>
          <p:nvPr/>
        </p:nvSpPr>
        <p:spPr>
          <a:xfrm>
            <a:off x="9472800" y="6599873"/>
            <a:ext cx="1326006" cy="8011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02"/>
              </a:lnSpc>
              <a:buNone/>
            </a:pPr>
            <a:r>
              <a:rPr lang="en-US" sz="1314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Кустарники, лишайники, мхи</a:t>
            </a:r>
            <a:endParaRPr lang="en-US" sz="13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26"/>
          <p:cNvSpPr/>
          <p:nvPr/>
        </p:nvSpPr>
        <p:spPr>
          <a:xfrm>
            <a:off x="11509226" y="6599873"/>
            <a:ext cx="1982927" cy="13352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02"/>
              </a:lnSpc>
              <a:buNone/>
            </a:pPr>
            <a:r>
              <a:rPr lang="en-US" sz="1314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Белые медведи, карибу, северные птицы</a:t>
            </a:r>
            <a:endParaRPr lang="en-US" sz="13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7F9CA0-14C2-4922-A298-3BEE3B8A6B2B}"/>
              </a:ext>
            </a:extLst>
          </p:cNvPr>
          <p:cNvSpPr txBox="1"/>
          <p:nvPr/>
        </p:nvSpPr>
        <p:spPr>
          <a:xfrm>
            <a:off x="12856028" y="544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2720697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Рефлексия и заключение: важные шаги после урока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6319599" y="4442698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Попросите учащихся поделиться своими мыслями о том, что они узнали, и задайте им вопросы для самоанализа. Подчеркните важность изучения природных зон и их роли в географии.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791A07-172F-48D0-96D2-0B69E75FD9BC}"/>
              </a:ext>
            </a:extLst>
          </p:cNvPr>
          <p:cNvSpPr txBox="1"/>
          <p:nvPr/>
        </p:nvSpPr>
        <p:spPr>
          <a:xfrm>
            <a:off x="12856028" y="544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E81420-D8A1-426C-BE62-81449D3F2799}"/>
              </a:ext>
            </a:extLst>
          </p:cNvPr>
          <p:cNvSpPr txBox="1"/>
          <p:nvPr/>
        </p:nvSpPr>
        <p:spPr>
          <a:xfrm>
            <a:off x="12805205" y="2210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432</Words>
  <Application>Microsoft Office PowerPoint</Application>
  <PresentationFormat>Произвольный</PresentationFormat>
  <Paragraphs>70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2023-12-17T13:40:52Z</dcterms:created>
  <dcterms:modified xsi:type="dcterms:W3CDTF">2023-12-17T13:51:58Z</dcterms:modified>
</cp:coreProperties>
</file>