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09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-58357"/>
            <a:ext cx="7477601" cy="257948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4500" kern="0" spc="-157" dirty="0">
                <a:solidFill>
                  <a:srgbClr val="2C3F42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Топливно-энергетический комплекс мира - урок географии в 10 классе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974272" y="2584012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Добро пожаловать на урок географии, где мы рассмотрим важнейшую составляющую современного мира – топливно-энергетический комплекс. Узнаем, как топливо и энергия определяют нашу жизнь.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F33BC8-4EA7-43B0-8DC8-21B16EEC519A}"/>
              </a:ext>
            </a:extLst>
          </p:cNvPr>
          <p:cNvSpPr txBox="1"/>
          <p:nvPr/>
        </p:nvSpPr>
        <p:spPr>
          <a:xfrm>
            <a:off x="974270" y="4135646"/>
            <a:ext cx="7195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географии в 10 классе по теме: "Топливно-энергетический комплекс мира"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963312-37BD-4EDC-974E-24A5DABD032D}"/>
              </a:ext>
            </a:extLst>
          </p:cNvPr>
          <p:cNvSpPr txBox="1"/>
          <p:nvPr/>
        </p:nvSpPr>
        <p:spPr>
          <a:xfrm>
            <a:off x="12835654" y="6531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1029"/>
          </a:xfrm>
          <a:prstGeom prst="rect">
            <a:avLst/>
          </a:prstGeom>
          <a:solidFill>
            <a:srgbClr val="FFF8F0"/>
          </a:solidFill>
          <a:ln w="10120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432810" y="449461"/>
            <a:ext cx="7764780" cy="10215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022"/>
              </a:lnSpc>
              <a:buNone/>
            </a:pPr>
            <a:r>
              <a:rPr lang="en-US" sz="3218" kern="0" spc="-97" dirty="0">
                <a:solidFill>
                  <a:srgbClr val="2C3F42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Введение в топливно-энергетический комплекс</a:t>
            </a:r>
            <a:endParaRPr lang="en-US" sz="3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3432810" y="1797844"/>
            <a:ext cx="7764780" cy="52292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59"/>
              </a:lnSpc>
              <a:buNone/>
            </a:pPr>
            <a:r>
              <a:rPr lang="en-US" sz="1287" kern="0" spc="-26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Изучим, что представляет собой топливно-энергетический комплекс и какие ресурсы входят в его состав. Узнаем о важности топлива и энергии для развития различных секторов экономики.</a:t>
            </a:r>
            <a:endParaRPr lang="en-US" sz="12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3432810" y="4207550"/>
            <a:ext cx="1634609" cy="25538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11"/>
              </a:lnSpc>
              <a:buNone/>
            </a:pPr>
            <a:r>
              <a:rPr lang="en-US" sz="1609" kern="0" spc="-48" dirty="0">
                <a:solidFill>
                  <a:srgbClr val="2C3F42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Нефть</a:t>
            </a:r>
            <a:endParaRPr lang="en-US" sz="160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3432810" y="4560927"/>
            <a:ext cx="2424827" cy="7843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59"/>
              </a:lnSpc>
              <a:buNone/>
            </a:pPr>
            <a:r>
              <a:rPr lang="en-US" sz="1287" kern="0" spc="-26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Разведка и добыча, роль в мировой торговле и влияние на геополитическую ситуацию.</a:t>
            </a:r>
            <a:endParaRPr lang="en-US" sz="12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810" y="2493527"/>
            <a:ext cx="2424827" cy="1616035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6102787" y="4207550"/>
            <a:ext cx="1634609" cy="25538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11"/>
              </a:lnSpc>
              <a:buNone/>
            </a:pPr>
            <a:r>
              <a:rPr lang="en-US" sz="1609" kern="0" spc="-48" dirty="0">
                <a:solidFill>
                  <a:srgbClr val="2C3F42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Газ</a:t>
            </a:r>
            <a:endParaRPr lang="en-US" sz="160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6102787" y="4560927"/>
            <a:ext cx="2424827" cy="10458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59"/>
              </a:lnSpc>
              <a:buNone/>
            </a:pPr>
            <a:r>
              <a:rPr lang="en-US" sz="1287" kern="0" spc="-26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Природные запасы, география добычи и использования в различных областях, включая энергетику и транспорт.</a:t>
            </a:r>
            <a:endParaRPr lang="en-US" sz="12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786" y="2493527"/>
            <a:ext cx="2424827" cy="1616988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8772763" y="4207550"/>
            <a:ext cx="1634609" cy="25538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11"/>
              </a:lnSpc>
              <a:buNone/>
            </a:pPr>
            <a:r>
              <a:rPr lang="en-US" sz="1609" kern="0" spc="-48" dirty="0">
                <a:solidFill>
                  <a:srgbClr val="2C3F42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Уголь</a:t>
            </a:r>
            <a:endParaRPr lang="en-US" sz="160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9"/>
          <p:cNvSpPr/>
          <p:nvPr/>
        </p:nvSpPr>
        <p:spPr>
          <a:xfrm>
            <a:off x="8772763" y="4560927"/>
            <a:ext cx="2424827" cy="13073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59"/>
              </a:lnSpc>
              <a:buNone/>
            </a:pPr>
            <a:r>
              <a:rPr lang="en-US" sz="1287" kern="0" spc="-26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Значение в энергетике, автомобильной промышленности, исследования по чистому угле и альтернативы.</a:t>
            </a:r>
            <a:endParaRPr lang="en-US" sz="12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3081" y="2493527"/>
            <a:ext cx="2424827" cy="16169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8369782-49AD-40CB-AC2A-8B276B70D37E}"/>
              </a:ext>
            </a:extLst>
          </p:cNvPr>
          <p:cNvSpPr txBox="1"/>
          <p:nvPr/>
        </p:nvSpPr>
        <p:spPr>
          <a:xfrm>
            <a:off x="12835654" y="6531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637824"/>
            <a:ext cx="1013055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2C3F42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Глобальный обзор топливного баланса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2776538"/>
            <a:ext cx="1055441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Исследуем глобальный баланс потребления и производства топливных ресурсов. Сравним доли углеводородов, газов и альтернативных источников.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2037993" y="391084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CE2CF"/>
          </a:solidFill>
          <a:ln w="13811">
            <a:solidFill>
              <a:srgbClr val="F9C59F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2221587" y="3952518"/>
            <a:ext cx="13275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kern="0" spc="-35" dirty="0">
                <a:solidFill>
                  <a:srgbClr val="2B2E3C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760107" y="398716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Нефть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2760107" y="4467582"/>
            <a:ext cx="264795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Наибольшая доля в мировом потреблении, верховье списка стран-производителей.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5630228" y="391084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CE2CF"/>
          </a:solidFill>
          <a:ln w="13811">
            <a:solidFill>
              <a:srgbClr val="F9C59F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5790962" y="3952518"/>
            <a:ext cx="17847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kern="0" spc="-35" dirty="0">
                <a:solidFill>
                  <a:srgbClr val="2B2E3C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6352342" y="398716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Газ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6352342" y="4467582"/>
            <a:ext cx="264795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Востребован в странах с развитой энергетикой, изменение конкуренции на рынке.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9222462" y="391084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CE2CF"/>
          </a:solidFill>
          <a:ln w="13811">
            <a:solidFill>
              <a:srgbClr val="F9C59F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9379387" y="3952518"/>
            <a:ext cx="18609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kern="0" spc="-35" dirty="0">
                <a:solidFill>
                  <a:srgbClr val="2B2E3C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9944576" y="3987165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Альтернативные источники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9944576" y="4814768"/>
            <a:ext cx="264795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Возрастающая роль солнечной, ветровой энергии и других энергетических отраслей.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3F1863-8710-4903-9689-0F1F4A9919E0}"/>
              </a:ext>
            </a:extLst>
          </p:cNvPr>
          <p:cNvSpPr txBox="1"/>
          <p:nvPr/>
        </p:nvSpPr>
        <p:spPr>
          <a:xfrm>
            <a:off x="12835654" y="6531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121331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2C3F42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Динамика производства различных видов топлива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2954417"/>
            <a:ext cx="1055441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Изучим динамику производства ключевых видов топлива за последние десятилетия. Узнаем о факторах, влияющих на предложение на мировом рынке.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037993" y="4137303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kern="0" spc="-79" dirty="0">
                <a:solidFill>
                  <a:srgbClr val="2C3F42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Hефть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037993" y="4775954"/>
            <a:ext cx="315634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Увеличение добычи в некоторых странах, снижение в других из-за различных причин - от экономических факторов до окружающей среды.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743932" y="4137303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kern="0" spc="-79" dirty="0">
                <a:solidFill>
                  <a:srgbClr val="2C3F42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Гaз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743932" y="4775954"/>
            <a:ext cx="315634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Рост добычи, развитие новых проектов по перевозке и использованию газа.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449872" y="4137303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kern="0" spc="-79" dirty="0">
                <a:solidFill>
                  <a:srgbClr val="2C3F42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Уголь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449872" y="4775954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Стабильное добыча во многих странах, увеличение использования новых технологий для сокращения выбросов.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561983-7332-406C-B490-BEB2273082B7}"/>
              </a:ext>
            </a:extLst>
          </p:cNvPr>
          <p:cNvSpPr txBox="1"/>
          <p:nvPr/>
        </p:nvSpPr>
        <p:spPr>
          <a:xfrm>
            <a:off x="12835654" y="6531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821412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2C3F42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Характеристика газовой, нефтяной, угольной промышленности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33199" y="2543413"/>
            <a:ext cx="93064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Изучим особенности и географию газовой, нефтяной и угольной промышленности. Узнаем о специфике каждой отрасли и ее влиянии на мировую экономику.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833199" y="3504128"/>
            <a:ext cx="4542115" cy="2018586"/>
          </a:xfrm>
          <a:prstGeom prst="roundRect">
            <a:avLst>
              <a:gd name="adj" fmla="val 4953"/>
            </a:avLst>
          </a:prstGeom>
          <a:solidFill>
            <a:srgbClr val="FCE2CF"/>
          </a:solidFill>
          <a:ln w="13811">
            <a:solidFill>
              <a:srgbClr val="F9C59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69181" y="3740110"/>
            <a:ext cx="341340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Гaзовая промышленность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069181" y="4220528"/>
            <a:ext cx="407015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Сжиженный газ, высокая спросов рост энергетического сектора + развивающиеся страны.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5597485" y="3504128"/>
            <a:ext cx="4542115" cy="2018586"/>
          </a:xfrm>
          <a:prstGeom prst="roundRect">
            <a:avLst>
              <a:gd name="adj" fmla="val 4953"/>
            </a:avLst>
          </a:prstGeom>
          <a:solidFill>
            <a:srgbClr val="FCE2CF"/>
          </a:solidFill>
          <a:ln w="13811">
            <a:solidFill>
              <a:srgbClr val="F9C59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833467" y="3740110"/>
            <a:ext cx="367176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Нефтяная промышленность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833467" y="4220528"/>
            <a:ext cx="407015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Основной двигатель мировой экономики, политическое и экономическое влияние.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833199" y="5744885"/>
            <a:ext cx="9306401" cy="1663184"/>
          </a:xfrm>
          <a:prstGeom prst="roundRect">
            <a:avLst>
              <a:gd name="adj" fmla="val 6012"/>
            </a:avLst>
          </a:prstGeom>
          <a:solidFill>
            <a:srgbClr val="FCE2CF"/>
          </a:solidFill>
          <a:ln w="13811">
            <a:solidFill>
              <a:srgbClr val="F9C59F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069181" y="5980867"/>
            <a:ext cx="358794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Угольная промышленность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069181" y="6461284"/>
            <a:ext cx="883443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Классическое топливо для энергетики, разновидности угля, его добыча и последствия.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90911A-6CC3-474E-A4D7-47E7D54F8244}"/>
              </a:ext>
            </a:extLst>
          </p:cNvPr>
          <p:cNvSpPr txBox="1"/>
          <p:nvPr/>
        </p:nvSpPr>
        <p:spPr>
          <a:xfrm>
            <a:off x="12835654" y="6531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669250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2C3F42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Электроэнергетика: роль и альтернативные источники энергии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2391251"/>
            <a:ext cx="1055441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Рассмотрим роль электроэнергетики в современном мире и альтернативные источники энергии. Узнаем о вызовах и перспективах развития этой отрасли.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7293054" y="3351967"/>
            <a:ext cx="44410" cy="4208383"/>
          </a:xfrm>
          <a:prstGeom prst="roundRect">
            <a:avLst>
              <a:gd name="adj" fmla="val 225151"/>
            </a:avLst>
          </a:prstGeom>
          <a:solidFill>
            <a:srgbClr val="F9C59F"/>
          </a:solidFill>
          <a:ln/>
        </p:spPr>
      </p:sp>
      <p:sp>
        <p:nvSpPr>
          <p:cNvPr id="9" name="Shape 6"/>
          <p:cNvSpPr/>
          <p:nvPr/>
        </p:nvSpPr>
        <p:spPr>
          <a:xfrm>
            <a:off x="7565172" y="3753267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F9C59F"/>
          </a:solidFill>
          <a:ln/>
        </p:spPr>
      </p:sp>
      <p:sp>
        <p:nvSpPr>
          <p:cNvPr id="10" name="Shape 7"/>
          <p:cNvSpPr/>
          <p:nvPr/>
        </p:nvSpPr>
        <p:spPr>
          <a:xfrm>
            <a:off x="7065228" y="352556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CE2CF"/>
          </a:solidFill>
          <a:ln w="13811">
            <a:solidFill>
              <a:srgbClr val="F9C59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248823" y="3567232"/>
            <a:ext cx="13275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kern="0" spc="-35" dirty="0">
                <a:solidFill>
                  <a:srgbClr val="2B2E3C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8537258" y="3574137"/>
            <a:ext cx="345150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Традиционные источники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8537258" y="4054554"/>
            <a:ext cx="405515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Угольные и газовые электростанции, нефтепродукты в энергетике.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6287631" y="4864120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F9C59F"/>
          </a:solidFill>
          <a:ln/>
        </p:spPr>
      </p:sp>
      <p:sp>
        <p:nvSpPr>
          <p:cNvPr id="15" name="Shape 12"/>
          <p:cNvSpPr/>
          <p:nvPr/>
        </p:nvSpPr>
        <p:spPr>
          <a:xfrm>
            <a:off x="7065228" y="463641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CE2CF"/>
          </a:solidFill>
          <a:ln w="13811">
            <a:solidFill>
              <a:srgbClr val="F9C59F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7225963" y="4678085"/>
            <a:ext cx="17847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kern="0" spc="-35" dirty="0">
                <a:solidFill>
                  <a:srgbClr val="2B2E3C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2135386" y="4684990"/>
            <a:ext cx="395775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Ветряная и солнечная энергия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2037993" y="5165408"/>
            <a:ext cx="40551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Быстро растущая доля на мировом рынке, технологический прогресс и устойчивость.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6"/>
          <p:cNvSpPr/>
          <p:nvPr/>
        </p:nvSpPr>
        <p:spPr>
          <a:xfrm>
            <a:off x="7565172" y="5970687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F9C59F"/>
          </a:solidFill>
          <a:ln/>
        </p:spPr>
      </p:sp>
      <p:sp>
        <p:nvSpPr>
          <p:cNvPr id="20" name="Shape 17"/>
          <p:cNvSpPr/>
          <p:nvPr/>
        </p:nvSpPr>
        <p:spPr>
          <a:xfrm>
            <a:off x="7065228" y="574298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CE2CF"/>
          </a:solidFill>
          <a:ln w="13811">
            <a:solidFill>
              <a:srgbClr val="F9C59F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7222153" y="5784652"/>
            <a:ext cx="18609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kern="0" spc="-35" dirty="0">
                <a:solidFill>
                  <a:srgbClr val="2B2E3C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19"/>
          <p:cNvSpPr/>
          <p:nvPr/>
        </p:nvSpPr>
        <p:spPr>
          <a:xfrm>
            <a:off x="8537258" y="579155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Ядерная энергия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20"/>
          <p:cNvSpPr/>
          <p:nvPr/>
        </p:nvSpPr>
        <p:spPr>
          <a:xfrm>
            <a:off x="8537258" y="6271974"/>
            <a:ext cx="40551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Плюсы и минусы, новые технологии и разработки в области ядерной энергетики.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EF8781-B8FC-44AF-B270-A562D0188C6C}"/>
              </a:ext>
            </a:extLst>
          </p:cNvPr>
          <p:cNvSpPr txBox="1"/>
          <p:nvPr/>
        </p:nvSpPr>
        <p:spPr>
          <a:xfrm>
            <a:off x="12835654" y="6531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570673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2C3F42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География добычи и потребления топливных ресурсов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3403759"/>
            <a:ext cx="1055441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Исследуем карту мира и узнаем о географии добычи и потребления основных топливных ресурсов. Узнаем, как география влияет на торговлю и мировую экономику.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2037993" y="4364474"/>
            <a:ext cx="10554414" cy="2294334"/>
          </a:xfrm>
          <a:prstGeom prst="roundRect">
            <a:avLst>
              <a:gd name="adj" fmla="val 4358"/>
            </a:avLst>
          </a:prstGeom>
          <a:noFill/>
          <a:ln w="13811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2051804" y="4378285"/>
            <a:ext cx="10526792" cy="99250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2273975" y="4519136"/>
            <a:ext cx="48152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Нефть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541181" y="4519136"/>
            <a:ext cx="481524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Саудовская Аравия, Россия, США, Иран, Канада.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2051804" y="5370790"/>
            <a:ext cx="10526792" cy="63710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2273975" y="5511641"/>
            <a:ext cx="48152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Газ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7541181" y="5511641"/>
            <a:ext cx="48152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США, Россия, Иран, Катар, Китай.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2051804" y="6007894"/>
            <a:ext cx="10526792" cy="63710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4" name="Text 12"/>
          <p:cNvSpPr/>
          <p:nvPr/>
        </p:nvSpPr>
        <p:spPr>
          <a:xfrm>
            <a:off x="2273975" y="6148745"/>
            <a:ext cx="48152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Уголь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7541181" y="6148745"/>
            <a:ext cx="48152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Китай, США, Индия, Австралия, Россия.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8CFC66-2EE3-44AF-A67E-D4E99A5B0699}"/>
              </a:ext>
            </a:extLst>
          </p:cNvPr>
          <p:cNvSpPr txBox="1"/>
          <p:nvPr/>
        </p:nvSpPr>
        <p:spPr>
          <a:xfrm>
            <a:off x="12835654" y="6531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720697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2C3F42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Итоги и перспективы: рефлексия и заключение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33199" y="4442698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Подведем итоги урока и рассмотрим перспективы развития топливно-энергетического комплекса. Ответим на вопросы и обсудим важность понимания этой темы в современном мире.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0A9B37-32D7-4108-AF10-27BD2BA10376}"/>
              </a:ext>
            </a:extLst>
          </p:cNvPr>
          <p:cNvSpPr txBox="1"/>
          <p:nvPr/>
        </p:nvSpPr>
        <p:spPr>
          <a:xfrm>
            <a:off x="12835654" y="6531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550</Words>
  <Application>Microsoft Office PowerPoint</Application>
  <PresentationFormat>Произвольный</PresentationFormat>
  <Paragraphs>77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2023-12-21T12:00:55Z</dcterms:created>
  <dcterms:modified xsi:type="dcterms:W3CDTF">2023-12-21T12:06:15Z</dcterms:modified>
</cp:coreProperties>
</file>