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366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20136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dirty="0">
                <a:solidFill>
                  <a:srgbClr val="312F2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Многообразие и значение животных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319599" y="2019791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Добро пожаловать на урок биологии, посвященный одному из удивительных царств нашей планеты - животным! Они встречаются в самых разных формах и цветах, и каждое из них играет важную роль в жизни на Земле.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6C4CFB-778F-49AD-87C0-1D5E171C3F22}"/>
              </a:ext>
            </a:extLst>
          </p:cNvPr>
          <p:cNvSpPr txBox="1"/>
          <p:nvPr/>
        </p:nvSpPr>
        <p:spPr>
          <a:xfrm>
            <a:off x="5807528" y="4121089"/>
            <a:ext cx="85017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5 классе по теме: "Многообразие и значение животных"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B5C002-719C-429F-8034-DEF0F700E93B}"/>
              </a:ext>
            </a:extLst>
          </p:cNvPr>
          <p:cNvSpPr txBox="1"/>
          <p:nvPr/>
        </p:nvSpPr>
        <p:spPr>
          <a:xfrm>
            <a:off x="65313" y="3760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815"/>
          </a:xfrm>
          <a:prstGeom prst="rect">
            <a:avLst/>
          </a:prstGeom>
          <a:solidFill>
            <a:srgbClr val="FFFFFF">
              <a:alpha val="75000"/>
            </a:srgbClr>
          </a:solidFill>
          <a:ln w="13216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249091" y="586502"/>
            <a:ext cx="7193280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249"/>
              </a:lnSpc>
              <a:buNone/>
            </a:pPr>
            <a:r>
              <a:rPr lang="en-US" sz="4199" dirty="0">
                <a:solidFill>
                  <a:srgbClr val="312F2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Многообразие и адаптации</a:t>
            </a:r>
            <a:endParaRPr lang="en-US" sz="41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249091" y="1679615"/>
            <a:ext cx="4959548" cy="2364700"/>
          </a:xfrm>
          <a:prstGeom prst="roundRect">
            <a:avLst>
              <a:gd name="adj" fmla="val 4059"/>
            </a:avLst>
          </a:prstGeom>
          <a:solidFill>
            <a:srgbClr val="E8E8E3"/>
          </a:solidFill>
          <a:ln w="13216">
            <a:solidFill>
              <a:srgbClr val="D1D1C7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475548" y="1906072"/>
            <a:ext cx="2385060" cy="3331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2100" dirty="0">
                <a:solidFill>
                  <a:srgbClr val="272525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Первые животные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475548" y="2452449"/>
            <a:ext cx="4506635" cy="10240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87"/>
              </a:lnSpc>
              <a:buNone/>
            </a:pPr>
            <a:r>
              <a:rPr lang="en-US" sz="1680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Первые примитивные животные появились на Земле более 600 миллионов лет назад и были кишечнополостными.</a:t>
            </a:r>
            <a:endParaRPr lang="en-US" sz="16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21880" y="1679615"/>
            <a:ext cx="4959548" cy="2364700"/>
          </a:xfrm>
          <a:prstGeom prst="roundRect">
            <a:avLst>
              <a:gd name="adj" fmla="val 4059"/>
            </a:avLst>
          </a:prstGeom>
          <a:solidFill>
            <a:srgbClr val="E8E8E3"/>
          </a:solidFill>
          <a:ln w="13216">
            <a:solidFill>
              <a:srgbClr val="D1D1C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48337" y="1906072"/>
            <a:ext cx="2735580" cy="3331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2100" dirty="0">
                <a:solidFill>
                  <a:srgbClr val="272525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Хищники и всеядные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648337" y="2452449"/>
            <a:ext cx="4506635" cy="1365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87"/>
              </a:lnSpc>
              <a:buNone/>
            </a:pPr>
            <a:r>
              <a:rPr lang="en-US" sz="1680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Некоторые животные быстро бегают или плавают, чтобы охотится на добычу, другие же едят разнообразную еду и могут зажить без еды много дней.</a:t>
            </a:r>
            <a:endParaRPr lang="en-US" sz="16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2249091" y="4257556"/>
            <a:ext cx="4959548" cy="3388757"/>
          </a:xfrm>
          <a:prstGeom prst="roundRect">
            <a:avLst>
              <a:gd name="adj" fmla="val 2833"/>
            </a:avLst>
          </a:prstGeom>
          <a:solidFill>
            <a:srgbClr val="E8E8E3"/>
          </a:solidFill>
          <a:ln w="13216">
            <a:solidFill>
              <a:srgbClr val="D1D1C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475548" y="4484013"/>
            <a:ext cx="2651760" cy="3331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2100" dirty="0">
                <a:solidFill>
                  <a:srgbClr val="272525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Камуфляж и защита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2475548" y="5030391"/>
            <a:ext cx="4506635" cy="17067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87"/>
              </a:lnSpc>
              <a:buNone/>
            </a:pPr>
            <a:r>
              <a:rPr lang="en-US" sz="1680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Некоторые животные обладают способностью маскироваться под окружающую среду, другие имеют защительные механизмы, такие как шипы, острые зубы или яд.</a:t>
            </a:r>
            <a:endParaRPr lang="en-US" sz="16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421880" y="4257556"/>
            <a:ext cx="4959548" cy="3388757"/>
          </a:xfrm>
          <a:prstGeom prst="roundRect">
            <a:avLst>
              <a:gd name="adj" fmla="val 2833"/>
            </a:avLst>
          </a:prstGeom>
          <a:solidFill>
            <a:srgbClr val="E8E8E3"/>
          </a:solidFill>
          <a:ln w="13216">
            <a:solidFill>
              <a:srgbClr val="D1D1C7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48337" y="4484013"/>
            <a:ext cx="3596640" cy="3331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2100" dirty="0">
                <a:solidFill>
                  <a:srgbClr val="272525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Симбиоз и взаимодействие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648337" y="5030391"/>
            <a:ext cx="4506635" cy="23894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87"/>
              </a:lnSpc>
              <a:buNone/>
            </a:pPr>
            <a:r>
              <a:rPr lang="en-US" sz="1680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Некоторые животные живут вместе с другими видами взаимовыгодно и образуют тесные отношения. Например, птицы-очистители удаляют клещей и насекомых с тел животных, а те, в свою очередь, защищают своих подруг от врагов.</a:t>
            </a:r>
            <a:endParaRPr lang="en-US" sz="16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E3EB9B-3ECB-495B-AFEA-6D422EC1F780}"/>
              </a:ext>
            </a:extLst>
          </p:cNvPr>
          <p:cNvSpPr txBox="1"/>
          <p:nvPr/>
        </p:nvSpPr>
        <p:spPr>
          <a:xfrm>
            <a:off x="65313" y="3760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10451068"/>
          </a:xfrm>
          <a:prstGeom prst="rect">
            <a:avLst/>
          </a:prstGeom>
          <a:solidFill>
            <a:srgbClr val="FFFFFF">
              <a:alpha val="75000"/>
            </a:srgbClr>
          </a:solidFill>
          <a:ln w="9644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868386" y="448428"/>
            <a:ext cx="8893628" cy="9720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b="1" dirty="0">
                <a:solidFill>
                  <a:srgbClr val="312F2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Классификация: как устроен мир животных</a:t>
            </a:r>
            <a:endParaRPr lang="en-US" sz="3062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29" y="1710690"/>
            <a:ext cx="3577352" cy="221087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715881" y="1716882"/>
            <a:ext cx="219456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600" b="1" dirty="0">
                <a:solidFill>
                  <a:srgbClr val="312F2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Простейшие животные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3715881" y="2115384"/>
            <a:ext cx="3577352" cy="18061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В царстве животных есть более 30 филумов. Простейшими из них являются животные без развитой нервной и кровеносной системы или скелета.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7953" y="1710571"/>
            <a:ext cx="3577471" cy="221099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526476" y="1717001"/>
            <a:ext cx="275844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600" b="1" dirty="0">
                <a:solidFill>
                  <a:srgbClr val="312F2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Насекомые и паукообразные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7526476" y="2115502"/>
            <a:ext cx="3344109" cy="18060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К этой группе относятся многие виды, такие как бабочки, пчелы, пауки и клещи. Они обладают хитроумной системой дыхания и разнообразными способами общения.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529" y="4637247"/>
            <a:ext cx="3577352" cy="2210872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3715881" y="4642910"/>
            <a:ext cx="194310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600" b="1" dirty="0">
                <a:solidFill>
                  <a:srgbClr val="312F2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Хордовые животные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3715881" y="5041411"/>
            <a:ext cx="3577352" cy="18061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Эта группа включает рыб, земноводных, рептилий, птиц и млекопитающих. Все они принадлежат к строению до и после прондных животных. Например, у них есть череп и позвоночный столб.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0585" y="4637128"/>
            <a:ext cx="3577471" cy="2210991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7526476" y="4643029"/>
            <a:ext cx="230124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600" b="1" dirty="0">
                <a:solidFill>
                  <a:srgbClr val="312F2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Позвоночные животные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7526476" y="5041531"/>
            <a:ext cx="3344109" cy="18065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Это наиболее разнообразная и многочисленная группа животных, к которой относятся более 75% всех известных видов животных. Внутри данной группы выделяют множество отдельных классов и отрядов.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18AFBD-278B-449B-B967-6654A9AC3102}"/>
              </a:ext>
            </a:extLst>
          </p:cNvPr>
          <p:cNvSpPr txBox="1"/>
          <p:nvPr/>
        </p:nvSpPr>
        <p:spPr>
          <a:xfrm>
            <a:off x="65313" y="3760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338"/>
          </a:xfrm>
          <a:prstGeom prst="rect">
            <a:avLst/>
          </a:prstGeom>
          <a:solidFill>
            <a:srgbClr val="FFFFFF">
              <a:alpha val="75000"/>
            </a:srgbClr>
          </a:solidFill>
          <a:ln w="12144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685336" y="536019"/>
            <a:ext cx="9259729" cy="12182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97"/>
              </a:lnSpc>
              <a:buNone/>
            </a:pPr>
            <a:r>
              <a:rPr lang="en-US" sz="3837" dirty="0">
                <a:solidFill>
                  <a:srgbClr val="312F2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Происхождение животных и эволюция</a:t>
            </a:r>
            <a:endParaRPr lang="en-US" sz="38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295793" y="2144078"/>
            <a:ext cx="38933" cy="5552242"/>
          </a:xfrm>
          <a:prstGeom prst="rect">
            <a:avLst/>
          </a:prstGeom>
          <a:solidFill>
            <a:srgbClr val="D1D1C7"/>
          </a:solidFill>
          <a:ln/>
        </p:spPr>
      </p:sp>
      <p:sp>
        <p:nvSpPr>
          <p:cNvPr id="6" name="Shape 3"/>
          <p:cNvSpPr/>
          <p:nvPr/>
        </p:nvSpPr>
        <p:spPr>
          <a:xfrm>
            <a:off x="7534454" y="2496086"/>
            <a:ext cx="682228" cy="38933"/>
          </a:xfrm>
          <a:prstGeom prst="rect">
            <a:avLst/>
          </a:prstGeom>
          <a:solidFill>
            <a:srgbClr val="D1D1C7"/>
          </a:solidFill>
          <a:ln/>
        </p:spPr>
      </p:sp>
      <p:sp>
        <p:nvSpPr>
          <p:cNvPr id="7" name="Shape 4"/>
          <p:cNvSpPr/>
          <p:nvPr/>
        </p:nvSpPr>
        <p:spPr>
          <a:xfrm>
            <a:off x="7095946" y="2296358"/>
            <a:ext cx="438507" cy="438507"/>
          </a:xfrm>
          <a:prstGeom prst="roundRect">
            <a:avLst>
              <a:gd name="adj" fmla="val 20005"/>
            </a:avLst>
          </a:prstGeom>
          <a:solidFill>
            <a:srgbClr val="E8E8E3"/>
          </a:solidFill>
          <a:ln w="12144">
            <a:solidFill>
              <a:srgbClr val="D1D1C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254180" y="2332792"/>
            <a:ext cx="121920" cy="3655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78"/>
              </a:lnSpc>
              <a:buNone/>
            </a:pPr>
            <a:r>
              <a:rPr lang="en-US" sz="2302" dirty="0">
                <a:solidFill>
                  <a:srgbClr val="272525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1</a:t>
            </a:r>
            <a:endParaRPr lang="en-US" sz="23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8387358" y="2338983"/>
            <a:ext cx="3557707" cy="6091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98"/>
              </a:lnSpc>
              <a:buNone/>
            </a:pPr>
            <a:r>
              <a:rPr lang="en-US" sz="1919" dirty="0">
                <a:solidFill>
                  <a:srgbClr val="272525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Эволюционное происхождение</a:t>
            </a:r>
            <a:endParaRPr lang="en-US" sz="19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387358" y="3143012"/>
            <a:ext cx="3557707" cy="15591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56"/>
              </a:lnSpc>
              <a:buNone/>
            </a:pPr>
            <a:r>
              <a:rPr lang="en-US" sz="1535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Позже в 19 веке ученые пришли к выводу, что все животные имеют общих предков, и что они развились во времени в более высокие формы жизни.</a:t>
            </a:r>
            <a:endParaRPr lang="en-US" sz="15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6413718" y="3470731"/>
            <a:ext cx="682228" cy="38933"/>
          </a:xfrm>
          <a:prstGeom prst="rect">
            <a:avLst/>
          </a:prstGeom>
          <a:solidFill>
            <a:srgbClr val="D1D1C7"/>
          </a:solidFill>
          <a:ln/>
        </p:spPr>
      </p:sp>
      <p:sp>
        <p:nvSpPr>
          <p:cNvPr id="12" name="Shape 9"/>
          <p:cNvSpPr/>
          <p:nvPr/>
        </p:nvSpPr>
        <p:spPr>
          <a:xfrm>
            <a:off x="7095946" y="3271004"/>
            <a:ext cx="438507" cy="438507"/>
          </a:xfrm>
          <a:prstGeom prst="roundRect">
            <a:avLst>
              <a:gd name="adj" fmla="val 20005"/>
            </a:avLst>
          </a:prstGeom>
          <a:solidFill>
            <a:srgbClr val="E8E8E3"/>
          </a:solidFill>
          <a:ln w="12144">
            <a:solidFill>
              <a:srgbClr val="D1D1C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35130" y="3307437"/>
            <a:ext cx="160020" cy="3655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78"/>
              </a:lnSpc>
              <a:buNone/>
            </a:pPr>
            <a:r>
              <a:rPr lang="en-US" sz="2302" dirty="0">
                <a:solidFill>
                  <a:srgbClr val="272525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2</a:t>
            </a:r>
            <a:endParaRPr lang="en-US" sz="23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3499842" y="3313628"/>
            <a:ext cx="2743200" cy="3045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398"/>
              </a:lnSpc>
              <a:buNone/>
            </a:pPr>
            <a:r>
              <a:rPr lang="en-US" sz="1919" dirty="0">
                <a:solidFill>
                  <a:srgbClr val="272525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Человеческое влияние</a:t>
            </a:r>
            <a:endParaRPr lang="en-US" sz="19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685336" y="3813096"/>
            <a:ext cx="3557707" cy="18709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456"/>
              </a:lnSpc>
              <a:buNone/>
            </a:pPr>
            <a:r>
              <a:rPr lang="en-US" sz="1535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К сожалению, многие животные вымирают на наших глазах из-за деятельности человека или потери своего естественного места обитания из-за уничтожения лесов, загрязнения воды, льда и воздуха.</a:t>
            </a:r>
            <a:endParaRPr lang="en-US" sz="15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7534454" y="5443954"/>
            <a:ext cx="682228" cy="38933"/>
          </a:xfrm>
          <a:prstGeom prst="rect">
            <a:avLst/>
          </a:prstGeom>
          <a:solidFill>
            <a:srgbClr val="D1D1C7"/>
          </a:solidFill>
          <a:ln/>
        </p:spPr>
      </p:sp>
      <p:sp>
        <p:nvSpPr>
          <p:cNvPr id="17" name="Shape 14"/>
          <p:cNvSpPr/>
          <p:nvPr/>
        </p:nvSpPr>
        <p:spPr>
          <a:xfrm>
            <a:off x="7095946" y="5244227"/>
            <a:ext cx="438507" cy="438507"/>
          </a:xfrm>
          <a:prstGeom prst="roundRect">
            <a:avLst>
              <a:gd name="adj" fmla="val 20005"/>
            </a:avLst>
          </a:prstGeom>
          <a:solidFill>
            <a:srgbClr val="E8E8E3"/>
          </a:solidFill>
          <a:ln w="12144">
            <a:solidFill>
              <a:srgbClr val="D1D1C7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235130" y="5280660"/>
            <a:ext cx="160020" cy="3655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78"/>
              </a:lnSpc>
              <a:buNone/>
            </a:pPr>
            <a:r>
              <a:rPr lang="en-US" sz="2302" dirty="0">
                <a:solidFill>
                  <a:srgbClr val="272525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3</a:t>
            </a:r>
            <a:endParaRPr lang="en-US" sz="23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8387358" y="5286851"/>
            <a:ext cx="2705100" cy="3045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98"/>
              </a:lnSpc>
              <a:buNone/>
            </a:pPr>
            <a:r>
              <a:rPr lang="en-US" sz="1919" dirty="0">
                <a:solidFill>
                  <a:srgbClr val="272525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Новые виды животных</a:t>
            </a:r>
            <a:endParaRPr lang="en-US" sz="19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8387358" y="5786318"/>
            <a:ext cx="3557707" cy="15591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56"/>
              </a:lnSpc>
              <a:buNone/>
            </a:pPr>
            <a:r>
              <a:rPr lang="en-US" sz="1535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Тем не менее, ученые продолжают открывать новые виды животных и расшифровывать их геномы, что поможет нам лучше понимать и оценивать их роль в нашей планете.</a:t>
            </a:r>
            <a:endParaRPr lang="en-US" sz="15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0A2775-2D88-4550-8B9E-F7636337420C}"/>
              </a:ext>
            </a:extLst>
          </p:cNvPr>
          <p:cNvSpPr txBox="1"/>
          <p:nvPr/>
        </p:nvSpPr>
        <p:spPr>
          <a:xfrm>
            <a:off x="65313" y="3760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10959941"/>
          </a:xfrm>
          <a:prstGeom prst="rect">
            <a:avLst/>
          </a:prstGeom>
          <a:solidFill>
            <a:srgbClr val="FFFFFF">
              <a:alpha val="75000"/>
            </a:srgbClr>
          </a:solidFill>
          <a:ln w="9644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4705350" y="405841"/>
            <a:ext cx="5219700" cy="4860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dirty="0">
                <a:solidFill>
                  <a:srgbClr val="312F2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Роль животных в биосфере</a:t>
            </a:r>
            <a:endParaRPr lang="en-US" sz="30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43" y="1224677"/>
            <a:ext cx="3577352" cy="221087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872677" y="1385207"/>
            <a:ext cx="169926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600" b="1" dirty="0">
                <a:solidFill>
                  <a:srgbClr val="312F2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Растения и пчелы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3872677" y="1783709"/>
            <a:ext cx="3442523" cy="1628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Растения и насекомые тесно связаны в экосистемах взаимодействия. Опыление растительных культур зависит от наличия опылительных насекомых, таких как пчелы.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9807" y="1224558"/>
            <a:ext cx="3577471" cy="221099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346183" y="1385207"/>
            <a:ext cx="1642535" cy="2689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600" b="1" dirty="0">
                <a:solidFill>
                  <a:srgbClr val="312F2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Опасные болезни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7346184" y="1783709"/>
            <a:ext cx="3473624" cy="1651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Некоторые животные могут быть переносчиками болезней, например, клещей. Не всегда видно, где эти насекомые находятся, поэтому важно быть осторожным и предпринимать меры предосторожности, когда путешествуете на природе.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243" y="4778828"/>
            <a:ext cx="3577352" cy="2210872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3872677" y="4949068"/>
            <a:ext cx="261366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600" b="1" dirty="0">
                <a:solidFill>
                  <a:srgbClr val="312F2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Для удовольствия и отдыха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3872677" y="5347569"/>
            <a:ext cx="3442523" cy="17623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Животные могут быть источником нашего удовольствия и отдыха, например, в виде домашних питомцев или для рыбалки. Это дает нам возможность пережить эмоции и расслабиться.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9686" y="4777790"/>
            <a:ext cx="3577471" cy="2210991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7346122" y="4778828"/>
            <a:ext cx="2071630" cy="308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600" b="1" dirty="0">
                <a:solidFill>
                  <a:srgbClr val="312F2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Любимцы в зоопарках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7346123" y="5177330"/>
            <a:ext cx="3442523" cy="22108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Люди на протяжении долгого времени устраивали себе зверинецы, чтобы познакомиться с разными видами животных. Хотя зоопарки могут вызывать споры по поводу условий содержания животных, большинство зоопарков работает в интересах исследования, охраны и защиты видов.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D7B82E-F496-4EF1-BF76-8EB6BF54CFA0}"/>
              </a:ext>
            </a:extLst>
          </p:cNvPr>
          <p:cNvSpPr txBox="1"/>
          <p:nvPr/>
        </p:nvSpPr>
        <p:spPr>
          <a:xfrm>
            <a:off x="65313" y="3760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2144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525328" y="691991"/>
            <a:ext cx="9237226" cy="12151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85"/>
              </a:lnSpc>
              <a:buNone/>
            </a:pPr>
            <a:r>
              <a:rPr lang="en-US" sz="3828" dirty="0">
                <a:solidFill>
                  <a:srgbClr val="312F2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Взаимодействие животных с природой</a:t>
            </a:r>
            <a:endParaRPr lang="en-US" sz="38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525328" y="2350770"/>
            <a:ext cx="437555" cy="437555"/>
          </a:xfrm>
          <a:prstGeom prst="roundRect">
            <a:avLst>
              <a:gd name="adj" fmla="val 20000"/>
            </a:avLst>
          </a:prstGeom>
          <a:solidFill>
            <a:srgbClr val="E8E8E3"/>
          </a:solidFill>
          <a:ln w="12144">
            <a:solidFill>
              <a:srgbClr val="D1D1C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683085" y="2387203"/>
            <a:ext cx="121920" cy="36456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71"/>
              </a:lnSpc>
              <a:buNone/>
            </a:pPr>
            <a:r>
              <a:rPr lang="en-US" sz="2297" dirty="0">
                <a:solidFill>
                  <a:srgbClr val="272525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1</a:t>
            </a:r>
            <a:endParaRPr lang="en-US" sz="22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157311" y="2417564"/>
            <a:ext cx="1944648" cy="3038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93"/>
              </a:lnSpc>
              <a:buNone/>
            </a:pPr>
            <a:r>
              <a:rPr lang="en-US" sz="1914" dirty="0">
                <a:solidFill>
                  <a:srgbClr val="272525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Миграции</a:t>
            </a:r>
            <a:endParaRPr lang="en-US" sz="19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157311" y="2915841"/>
            <a:ext cx="8605242" cy="9329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31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Многие виды животных перестраиваются на изменяющуюся сезонную пропитание, перемещаясь вместе с едой и доступными источниками питьевой воды по мере необходимости.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4525328" y="4195167"/>
            <a:ext cx="437555" cy="437555"/>
          </a:xfrm>
          <a:prstGeom prst="roundRect">
            <a:avLst>
              <a:gd name="adj" fmla="val 20000"/>
            </a:avLst>
          </a:prstGeom>
          <a:solidFill>
            <a:srgbClr val="E8E8E3"/>
          </a:solidFill>
          <a:ln w="12144">
            <a:solidFill>
              <a:srgbClr val="D1D1C7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4664035" y="4231600"/>
            <a:ext cx="160020" cy="36456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71"/>
              </a:lnSpc>
              <a:buNone/>
            </a:pPr>
            <a:r>
              <a:rPr lang="en-US" sz="2297" dirty="0">
                <a:solidFill>
                  <a:srgbClr val="272525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2</a:t>
            </a:r>
            <a:endParaRPr lang="en-US" sz="22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5157311" y="4261961"/>
            <a:ext cx="2735580" cy="3038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93"/>
              </a:lnSpc>
              <a:buNone/>
            </a:pPr>
            <a:r>
              <a:rPr lang="en-US" sz="1914" dirty="0">
                <a:solidFill>
                  <a:srgbClr val="272525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Борьба за территорию</a:t>
            </a:r>
            <a:endParaRPr lang="en-US" sz="19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5157311" y="4760238"/>
            <a:ext cx="8605242" cy="9329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31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Некоторые виды животных сражаются друг против друга за право пользоваться определенными участками территории. Например, самцы кабанов используют свои огромные клыки, чтобы сражаться за право на самку.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4525328" y="6039564"/>
            <a:ext cx="437555" cy="437555"/>
          </a:xfrm>
          <a:prstGeom prst="roundRect">
            <a:avLst>
              <a:gd name="adj" fmla="val 20000"/>
            </a:avLst>
          </a:prstGeom>
          <a:solidFill>
            <a:srgbClr val="E8E8E3"/>
          </a:solidFill>
          <a:ln w="12144">
            <a:solidFill>
              <a:srgbClr val="D1D1C7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4664035" y="6075998"/>
            <a:ext cx="160020" cy="36456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71"/>
              </a:lnSpc>
              <a:buNone/>
            </a:pPr>
            <a:r>
              <a:rPr lang="en-US" sz="2297" dirty="0">
                <a:solidFill>
                  <a:srgbClr val="272525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3</a:t>
            </a:r>
            <a:endParaRPr lang="en-US" sz="22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5157311" y="6106358"/>
            <a:ext cx="1944648" cy="3038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93"/>
              </a:lnSpc>
              <a:buNone/>
            </a:pPr>
            <a:r>
              <a:rPr lang="en-US" sz="1914" dirty="0">
                <a:solidFill>
                  <a:srgbClr val="272525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Симбиоз</a:t>
            </a:r>
            <a:endParaRPr lang="en-US" sz="19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5157311" y="6604635"/>
            <a:ext cx="8605242" cy="9329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31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Некоторые виды животных вступают в более прочные взаимоотношения, например, черепаха и ее чистящие ее от паразитов креветки. Такие отношения могут оказаться дополнительным источником питания и защиты от хищников.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51154E-6192-4146-8DEC-25E5A4ADC05B}"/>
              </a:ext>
            </a:extLst>
          </p:cNvPr>
          <p:cNvSpPr txBox="1"/>
          <p:nvPr/>
        </p:nvSpPr>
        <p:spPr>
          <a:xfrm>
            <a:off x="65313" y="3760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946428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12F2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Заключение: Почему животные важны для нас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037993" y="2890599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312F2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Пища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037993" y="3529251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Многие из нас получают свою основную пищу от животных или других растений, которые зависят от животных для опыления.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743932" y="2890599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312F2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Медицина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743932" y="3529251"/>
            <a:ext cx="3156347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Многие лекарственные препараты ищутся в животном мире. Для медицинских исследований используют животных, чтобы лучше понимать болезни человека и разрабатывать лекарства и методы лечения.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449872" y="2890599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312F2B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Экосистемы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449872" y="3529251"/>
            <a:ext cx="3156347" cy="35540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Lato" pitchFamily="34" charset="-122"/>
                <a:cs typeface="Arial" panose="020B0604020202020204" pitchFamily="34" charset="0"/>
              </a:rPr>
              <a:t>Животные играют важную роль в поддержании экосистем и обеспечения биологического равновесия. Они помогают предотвратить эрозию почвы, распространение болезней и сохранение биологических разнообразий.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095750-7648-4A79-8461-12934038A9AD}"/>
              </a:ext>
            </a:extLst>
          </p:cNvPr>
          <p:cNvSpPr txBox="1"/>
          <p:nvPr/>
        </p:nvSpPr>
        <p:spPr>
          <a:xfrm>
            <a:off x="65313" y="3760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755</Words>
  <Application>Microsoft Office PowerPoint</Application>
  <PresentationFormat>Произвольный</PresentationFormat>
  <Paragraphs>73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2023-12-06T13:21:32Z</dcterms:created>
  <dcterms:modified xsi:type="dcterms:W3CDTF">2023-12-06T13:29:41Z</dcterms:modified>
</cp:coreProperties>
</file>