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752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78971" y="-1633"/>
            <a:ext cx="6139543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Многообразие и значение грибов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478971" y="1998022"/>
            <a:ext cx="6139543" cy="16663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Добро пожаловать на урок биологии в 5 классе, посвященный увлекательному миру грибов! В этой презентации мы рассмотрим их разнообразие и узнаем, почему они играют важную роль в экосистемах.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B35191-84A0-4571-8C7D-B38D8AE8FB34}"/>
              </a:ext>
            </a:extLst>
          </p:cNvPr>
          <p:cNvSpPr txBox="1"/>
          <p:nvPr/>
        </p:nvSpPr>
        <p:spPr>
          <a:xfrm>
            <a:off x="34833" y="4114800"/>
            <a:ext cx="70278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биологии в 5 классе по теме: "Многообразие и значение грибов"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752F9F-56EB-442B-85EB-67D94DC1B7A2}"/>
              </a:ext>
            </a:extLst>
          </p:cNvPr>
          <p:cNvSpPr txBox="1"/>
          <p:nvPr/>
        </p:nvSpPr>
        <p:spPr>
          <a:xfrm>
            <a:off x="12852425" y="5946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2934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3354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605683" y="3212902"/>
            <a:ext cx="5981700" cy="65841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184"/>
              </a:lnSpc>
              <a:buNone/>
            </a:pPr>
            <a:r>
              <a:rPr lang="en-US" sz="4147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"Мир грибов: введение"</a:t>
            </a:r>
            <a:endParaRPr lang="en-US" sz="41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2605683" y="4351853"/>
            <a:ext cx="473988" cy="473988"/>
          </a:xfrm>
          <a:prstGeom prst="roundRect">
            <a:avLst>
              <a:gd name="adj" fmla="val 13335"/>
            </a:avLst>
          </a:prstGeom>
          <a:solidFill>
            <a:srgbClr val="F6E9D5"/>
          </a:solidFill>
          <a:ln/>
        </p:spPr>
      </p:sp>
      <p:sp>
        <p:nvSpPr>
          <p:cNvPr id="7" name="Text 4"/>
          <p:cNvSpPr/>
          <p:nvPr/>
        </p:nvSpPr>
        <p:spPr>
          <a:xfrm>
            <a:off x="2785467" y="4391382"/>
            <a:ext cx="114300" cy="3949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11"/>
              </a:lnSpc>
              <a:buNone/>
            </a:pPr>
            <a:r>
              <a:rPr lang="en-US" sz="2488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1</a:t>
            </a:r>
            <a:endParaRPr lang="en-US" sz="24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3290292" y="4424243"/>
            <a:ext cx="2314694" cy="6584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92"/>
              </a:lnSpc>
              <a:buNone/>
            </a:pPr>
            <a:r>
              <a:rPr lang="en-US" sz="2074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Удивительные организмы</a:t>
            </a:r>
            <a:endParaRPr lang="en-US" sz="20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3290292" y="5293281"/>
            <a:ext cx="2314694" cy="16859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54"/>
              </a:lnSpc>
              <a:buNone/>
            </a:pPr>
            <a:r>
              <a:rPr lang="en-US" sz="1659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Грибы - это удивительные организмы, которые объединяют черты растений и животных.</a:t>
            </a:r>
            <a:endParaRPr lang="en-US" sz="16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5815608" y="4351853"/>
            <a:ext cx="473988" cy="473988"/>
          </a:xfrm>
          <a:prstGeom prst="roundRect">
            <a:avLst>
              <a:gd name="adj" fmla="val 13335"/>
            </a:avLst>
          </a:prstGeom>
          <a:solidFill>
            <a:srgbClr val="F6E9D5"/>
          </a:solidFill>
          <a:ln/>
        </p:spPr>
      </p:sp>
      <p:sp>
        <p:nvSpPr>
          <p:cNvPr id="11" name="Text 8"/>
          <p:cNvSpPr/>
          <p:nvPr/>
        </p:nvSpPr>
        <p:spPr>
          <a:xfrm>
            <a:off x="5968722" y="4391382"/>
            <a:ext cx="167640" cy="3949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11"/>
              </a:lnSpc>
              <a:buNone/>
            </a:pPr>
            <a:r>
              <a:rPr lang="en-US" sz="2488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2</a:t>
            </a:r>
            <a:endParaRPr lang="en-US" sz="24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500217" y="4424243"/>
            <a:ext cx="2314694" cy="6584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92"/>
              </a:lnSpc>
              <a:buNone/>
            </a:pPr>
            <a:r>
              <a:rPr lang="en-US" sz="2074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Важность исследования</a:t>
            </a:r>
            <a:endParaRPr lang="en-US" sz="20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6500217" y="5293281"/>
            <a:ext cx="2314694" cy="23602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54"/>
              </a:lnSpc>
              <a:buNone/>
            </a:pPr>
            <a:r>
              <a:rPr lang="en-US" sz="1659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Изучение грибов помогает понимать принципы биологического разнообразия и взаимодействия в природе.</a:t>
            </a:r>
            <a:endParaRPr lang="en-US" sz="16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9025533" y="4351853"/>
            <a:ext cx="473988" cy="473988"/>
          </a:xfrm>
          <a:prstGeom prst="roundRect">
            <a:avLst>
              <a:gd name="adj" fmla="val 13335"/>
            </a:avLst>
          </a:prstGeom>
          <a:solidFill>
            <a:srgbClr val="F6E9D5"/>
          </a:solidFill>
          <a:ln/>
        </p:spPr>
      </p:sp>
      <p:sp>
        <p:nvSpPr>
          <p:cNvPr id="15" name="Text 12"/>
          <p:cNvSpPr/>
          <p:nvPr/>
        </p:nvSpPr>
        <p:spPr>
          <a:xfrm>
            <a:off x="9174837" y="4391382"/>
            <a:ext cx="175260" cy="3949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11"/>
              </a:lnSpc>
              <a:buNone/>
            </a:pPr>
            <a:r>
              <a:rPr lang="en-US" sz="2488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3</a:t>
            </a:r>
            <a:endParaRPr lang="en-US" sz="24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9710142" y="4424243"/>
            <a:ext cx="2314694" cy="6584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92"/>
              </a:lnSpc>
              <a:buNone/>
            </a:pPr>
            <a:r>
              <a:rPr lang="en-US" sz="2074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Запрещенные действия</a:t>
            </a:r>
            <a:endParaRPr lang="en-US" sz="20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9710142" y="5293281"/>
            <a:ext cx="2314694" cy="13487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54"/>
              </a:lnSpc>
              <a:buNone/>
            </a:pPr>
            <a:r>
              <a:rPr lang="en-US" sz="1659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Помните, никогда не собирайте и не употребляйте грибы без достаточных знаний!</a:t>
            </a:r>
            <a:endParaRPr lang="en-US" sz="16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4C5082-F821-40BB-8FD5-FFE9E72221D8}"/>
              </a:ext>
            </a:extLst>
          </p:cNvPr>
          <p:cNvSpPr txBox="1"/>
          <p:nvPr/>
        </p:nvSpPr>
        <p:spPr>
          <a:xfrm>
            <a:off x="12852425" y="5946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1873687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"Многообразие грибов: классификация и видовой состав"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348389" y="3817858"/>
            <a:ext cx="2949416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Организация системы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348389" y="4734401"/>
            <a:ext cx="294941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Грибы классифицируются на основе их морфологических и генетических характеристик.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847398" y="3817858"/>
            <a:ext cx="2949416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Огромное количество видов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847398" y="4734401"/>
            <a:ext cx="294941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Мировая флора грибов насчитывает миллионы видов, но до сих пор остается много неизведанного.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346406" y="3817858"/>
            <a:ext cx="2949416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Разнообразие местообитаний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346406" y="4734401"/>
            <a:ext cx="294941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Грибы можно встретить в самых различных экосистемах, от тропических лесов до арктических тундр.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4B20C4-9045-422E-BA49-61469C5D20D9}"/>
              </a:ext>
            </a:extLst>
          </p:cNvPr>
          <p:cNvSpPr txBox="1"/>
          <p:nvPr/>
        </p:nvSpPr>
        <p:spPr>
          <a:xfrm>
            <a:off x="12852425" y="5946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146453" y="535186"/>
            <a:ext cx="8679775" cy="18202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777"/>
              </a:lnSpc>
              <a:buNone/>
            </a:pPr>
            <a:r>
              <a:rPr lang="en-US" sz="3822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"Происхождение грибов: краткое описание истории развития организмов"</a:t>
            </a:r>
            <a:endParaRPr lang="en-US" sz="38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1425654" y="2646640"/>
            <a:ext cx="24170" cy="5047655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7" name="Shape 4"/>
          <p:cNvSpPr/>
          <p:nvPr/>
        </p:nvSpPr>
        <p:spPr>
          <a:xfrm>
            <a:off x="1656100" y="3004483"/>
            <a:ext cx="679490" cy="24170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8" name="Shape 5"/>
          <p:cNvSpPr/>
          <p:nvPr/>
        </p:nvSpPr>
        <p:spPr>
          <a:xfrm>
            <a:off x="1219260" y="2798207"/>
            <a:ext cx="436840" cy="436840"/>
          </a:xfrm>
          <a:prstGeom prst="roundRect">
            <a:avLst>
              <a:gd name="adj" fmla="val 13334"/>
            </a:avLst>
          </a:prstGeom>
          <a:solidFill>
            <a:srgbClr val="F6E9D5"/>
          </a:solidFill>
          <a:ln/>
        </p:spPr>
      </p:sp>
      <p:sp>
        <p:nvSpPr>
          <p:cNvPr id="9" name="Text 6"/>
          <p:cNvSpPr/>
          <p:nvPr/>
        </p:nvSpPr>
        <p:spPr>
          <a:xfrm>
            <a:off x="1384280" y="2834640"/>
            <a:ext cx="106680" cy="3639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66"/>
              </a:lnSpc>
              <a:buNone/>
            </a:pPr>
            <a:r>
              <a:rPr lang="en-US" sz="2293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1</a:t>
            </a:r>
            <a:endParaRPr lang="en-US" sz="22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2505432" y="2840712"/>
            <a:ext cx="2156460" cy="3032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89"/>
              </a:lnSpc>
              <a:buNone/>
            </a:pPr>
            <a:r>
              <a:rPr lang="en-US" sz="191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Появление грибов</a:t>
            </a:r>
            <a:endParaRPr lang="en-US" sz="19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2505432" y="3338036"/>
            <a:ext cx="7320796" cy="3106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46"/>
              </a:lnSpc>
              <a:buNone/>
            </a:pPr>
            <a:r>
              <a:rPr lang="en-US" sz="1529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Раннейшая форма грибов появилась около 1 миллиарда лет назад на Земле.</a:t>
            </a:r>
            <a:endParaRPr lang="en-US" sz="15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1656100" y="4751725"/>
            <a:ext cx="679490" cy="24170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13" name="Shape 10"/>
          <p:cNvSpPr/>
          <p:nvPr/>
        </p:nvSpPr>
        <p:spPr>
          <a:xfrm>
            <a:off x="1219260" y="4545449"/>
            <a:ext cx="436840" cy="436840"/>
          </a:xfrm>
          <a:prstGeom prst="roundRect">
            <a:avLst>
              <a:gd name="adj" fmla="val 13334"/>
            </a:avLst>
          </a:prstGeom>
          <a:solidFill>
            <a:srgbClr val="F6E9D5"/>
          </a:solidFill>
          <a:ln/>
        </p:spPr>
      </p:sp>
      <p:sp>
        <p:nvSpPr>
          <p:cNvPr id="14" name="Text 11"/>
          <p:cNvSpPr/>
          <p:nvPr/>
        </p:nvSpPr>
        <p:spPr>
          <a:xfrm>
            <a:off x="1357610" y="4581882"/>
            <a:ext cx="160020" cy="3639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66"/>
              </a:lnSpc>
              <a:buNone/>
            </a:pPr>
            <a:r>
              <a:rPr lang="en-US" sz="2293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2</a:t>
            </a:r>
            <a:endParaRPr lang="en-US" sz="22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2505432" y="4587954"/>
            <a:ext cx="2712720" cy="3032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89"/>
              </a:lnSpc>
              <a:buNone/>
            </a:pPr>
            <a:r>
              <a:rPr lang="en-US" sz="191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Эволюция и адаптация</a:t>
            </a:r>
            <a:endParaRPr lang="en-US" sz="19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2505432" y="5085278"/>
            <a:ext cx="7320796" cy="6212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46"/>
              </a:lnSpc>
              <a:buNone/>
            </a:pPr>
            <a:r>
              <a:rPr lang="en-US" sz="1529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Грибы претерпели значительные изменения и стали настоящими пионерами разложения органического материала.</a:t>
            </a:r>
            <a:endParaRPr lang="en-US" sz="15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1656100" y="6498967"/>
            <a:ext cx="679490" cy="24170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18" name="Shape 15"/>
          <p:cNvSpPr/>
          <p:nvPr/>
        </p:nvSpPr>
        <p:spPr>
          <a:xfrm>
            <a:off x="1219260" y="6292691"/>
            <a:ext cx="436840" cy="436840"/>
          </a:xfrm>
          <a:prstGeom prst="roundRect">
            <a:avLst>
              <a:gd name="adj" fmla="val 13334"/>
            </a:avLst>
          </a:prstGeom>
          <a:solidFill>
            <a:srgbClr val="F6E9D5"/>
          </a:solidFill>
          <a:ln/>
        </p:spPr>
      </p:sp>
      <p:sp>
        <p:nvSpPr>
          <p:cNvPr id="19" name="Text 16"/>
          <p:cNvSpPr/>
          <p:nvPr/>
        </p:nvSpPr>
        <p:spPr>
          <a:xfrm>
            <a:off x="1357610" y="6329124"/>
            <a:ext cx="160020" cy="3639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66"/>
              </a:lnSpc>
              <a:buNone/>
            </a:pPr>
            <a:r>
              <a:rPr lang="en-US" sz="2293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3</a:t>
            </a:r>
            <a:endParaRPr lang="en-US" sz="22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2505432" y="6335197"/>
            <a:ext cx="3322320" cy="3032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89"/>
              </a:lnSpc>
              <a:buNone/>
            </a:pPr>
            <a:r>
              <a:rPr lang="en-US" sz="191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Современное многообразие</a:t>
            </a:r>
            <a:endParaRPr lang="en-US" sz="19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2505432" y="6832521"/>
            <a:ext cx="7320796" cy="6212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46"/>
              </a:lnSpc>
              <a:buNone/>
            </a:pPr>
            <a:r>
              <a:rPr lang="en-US" sz="1529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В результате эволюционных процессов на Земле существуют грибы самых разнообразных форм и размеров.</a:t>
            </a:r>
            <a:endParaRPr lang="en-US" sz="15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AC809C-6AA5-45A4-9058-A586FB755708}"/>
              </a:ext>
            </a:extLst>
          </p:cNvPr>
          <p:cNvSpPr txBox="1"/>
          <p:nvPr/>
        </p:nvSpPr>
        <p:spPr>
          <a:xfrm>
            <a:off x="12852425" y="5946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58176" y="588764"/>
            <a:ext cx="9371648" cy="13342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53"/>
              </a:lnSpc>
              <a:buNone/>
            </a:pPr>
            <a:r>
              <a:rPr lang="en-US" sz="4203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"Влияние грибов на экосистемы: важность и последствия"</a:t>
            </a:r>
            <a:endParaRPr lang="en-US" sz="42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458176" y="2243138"/>
            <a:ext cx="9371648" cy="1656874"/>
          </a:xfrm>
          <a:prstGeom prst="roundRect">
            <a:avLst>
              <a:gd name="adj" fmla="val 3866"/>
            </a:avLst>
          </a:prstGeom>
          <a:solidFill>
            <a:srgbClr val="F6E9D5"/>
          </a:solidFill>
          <a:ln/>
        </p:spPr>
      </p:sp>
      <p:sp>
        <p:nvSpPr>
          <p:cNvPr id="7" name="Text 4"/>
          <p:cNvSpPr/>
          <p:nvPr/>
        </p:nvSpPr>
        <p:spPr>
          <a:xfrm>
            <a:off x="4671655" y="2456617"/>
            <a:ext cx="2514600" cy="3334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7"/>
              </a:lnSpc>
              <a:buNone/>
            </a:pPr>
            <a:r>
              <a:rPr lang="en-US" sz="210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Роль декомпозеров</a:t>
            </a:r>
            <a:endParaRPr lang="en-US" sz="21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4671655" y="3003590"/>
            <a:ext cx="8944689" cy="6829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0"/>
              </a:lnSpc>
              <a:buNone/>
            </a:pPr>
            <a:r>
              <a:rPr lang="en-US" sz="1681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Грибы играют ключевую роль в разложении мертвых организмов, освобождая питательные вещества в почву.</a:t>
            </a:r>
            <a:endParaRPr lang="en-US" sz="16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4458176" y="4113490"/>
            <a:ext cx="9371648" cy="1656874"/>
          </a:xfrm>
          <a:prstGeom prst="roundRect">
            <a:avLst>
              <a:gd name="adj" fmla="val 3866"/>
            </a:avLst>
          </a:prstGeom>
          <a:solidFill>
            <a:srgbClr val="F6E9D5"/>
          </a:solidFill>
          <a:ln/>
        </p:spPr>
      </p:sp>
      <p:sp>
        <p:nvSpPr>
          <p:cNvPr id="10" name="Text 7"/>
          <p:cNvSpPr/>
          <p:nvPr/>
        </p:nvSpPr>
        <p:spPr>
          <a:xfrm>
            <a:off x="4671655" y="4326969"/>
            <a:ext cx="2979420" cy="3334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7"/>
              </a:lnSpc>
              <a:buNone/>
            </a:pPr>
            <a:r>
              <a:rPr lang="en-US" sz="210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Симбиоз с растениями</a:t>
            </a:r>
            <a:endParaRPr lang="en-US" sz="21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4671655" y="4873943"/>
            <a:ext cx="8944689" cy="6829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0"/>
              </a:lnSpc>
              <a:buNone/>
            </a:pPr>
            <a:r>
              <a:rPr lang="en-US" sz="1681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Многие грибы образуют симбиотические отношения с корнями растений, обеспечивая им дополнительные питательные вещества.</a:t>
            </a:r>
            <a:endParaRPr lang="en-US" sz="16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4458176" y="5983843"/>
            <a:ext cx="9371648" cy="1656874"/>
          </a:xfrm>
          <a:prstGeom prst="roundRect">
            <a:avLst>
              <a:gd name="adj" fmla="val 3866"/>
            </a:avLst>
          </a:prstGeom>
          <a:solidFill>
            <a:srgbClr val="F6E9D5"/>
          </a:solidFill>
          <a:ln/>
        </p:spPr>
      </p:sp>
      <p:sp>
        <p:nvSpPr>
          <p:cNvPr id="13" name="Text 10"/>
          <p:cNvSpPr/>
          <p:nvPr/>
        </p:nvSpPr>
        <p:spPr>
          <a:xfrm>
            <a:off x="4671655" y="6197322"/>
            <a:ext cx="2134910" cy="3334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7"/>
              </a:lnSpc>
              <a:buNone/>
            </a:pPr>
            <a:r>
              <a:rPr lang="en-US" sz="210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Источник пищи</a:t>
            </a:r>
            <a:endParaRPr lang="en-US" sz="21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4671655" y="6744295"/>
            <a:ext cx="8944689" cy="6829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0"/>
              </a:lnSpc>
              <a:buNone/>
            </a:pPr>
            <a:r>
              <a:rPr lang="en-US" sz="1681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Многие виды грибов служат добычей для различных животных, поддерживая пищевые цепочки в экосистемах.</a:t>
            </a:r>
            <a:endParaRPr lang="en-US" sz="16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3C820F-CBF7-4662-AAB1-A2739C31917D}"/>
              </a:ext>
            </a:extLst>
          </p:cNvPr>
          <p:cNvSpPr txBox="1"/>
          <p:nvPr/>
        </p:nvSpPr>
        <p:spPr>
          <a:xfrm>
            <a:off x="12852425" y="5946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736521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"Наука о грибах - микология: понятие и роль в изучении"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833199" y="2632115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</p:sp>
      <p:sp>
        <p:nvSpPr>
          <p:cNvPr id="7" name="Text 4"/>
          <p:cNvSpPr/>
          <p:nvPr/>
        </p:nvSpPr>
        <p:spPr>
          <a:xfrm>
            <a:off x="1022152" y="2673787"/>
            <a:ext cx="1219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555313" y="2708434"/>
            <a:ext cx="22936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Раздел биологии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555313" y="3277791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Микология изучает грибы как отдельную область биологии, исследуя их морфологию, физиологию и экологию.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833199" y="4384358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</p:sp>
      <p:sp>
        <p:nvSpPr>
          <p:cNvPr id="11" name="Text 8"/>
          <p:cNvSpPr/>
          <p:nvPr/>
        </p:nvSpPr>
        <p:spPr>
          <a:xfrm>
            <a:off x="995482" y="4426029"/>
            <a:ext cx="1752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555313" y="4460677"/>
            <a:ext cx="28651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Значение микологии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1555313" y="5030033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Микология способствует развитию сельского хозяйства, медицины и экологии, расширяя наши знания о природе.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833199" y="6136600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</p:sp>
      <p:sp>
        <p:nvSpPr>
          <p:cNvPr id="15" name="Text 12"/>
          <p:cNvSpPr/>
          <p:nvPr/>
        </p:nvSpPr>
        <p:spPr>
          <a:xfrm>
            <a:off x="991672" y="6178272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555313" y="621291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Вклад ученых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1555313" y="6782276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Микологи вносят важный вклад в сбор и классификацию грибов, а также изучение их лечебных свойств.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3BAB1B-2A76-4B4D-ABDD-59D4EECAF1CD}"/>
              </a:ext>
            </a:extLst>
          </p:cNvPr>
          <p:cNvSpPr txBox="1"/>
          <p:nvPr/>
        </p:nvSpPr>
        <p:spPr>
          <a:xfrm>
            <a:off x="12852425" y="5946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2934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3293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55081" y="576858"/>
            <a:ext cx="9377839" cy="13111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162"/>
              </a:lnSpc>
              <a:buNone/>
            </a:pPr>
            <a:r>
              <a:rPr lang="en-US" sz="4129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"Современные методы исследования грибов"</a:t>
            </a:r>
            <a:endParaRPr lang="en-US" sz="41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756547" y="2202537"/>
            <a:ext cx="26194" cy="5453539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7" name="Shape 4"/>
          <p:cNvSpPr/>
          <p:nvPr/>
        </p:nvSpPr>
        <p:spPr>
          <a:xfrm>
            <a:off x="5005626" y="2589252"/>
            <a:ext cx="734139" cy="26194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8" name="Shape 5"/>
          <p:cNvSpPr/>
          <p:nvPr/>
        </p:nvSpPr>
        <p:spPr>
          <a:xfrm>
            <a:off x="4533662" y="2366367"/>
            <a:ext cx="471964" cy="471964"/>
          </a:xfrm>
          <a:prstGeom prst="roundRect">
            <a:avLst>
              <a:gd name="adj" fmla="val 13334"/>
            </a:avLst>
          </a:prstGeom>
          <a:solidFill>
            <a:srgbClr val="F6E9D5"/>
          </a:solidFill>
          <a:ln/>
        </p:spPr>
      </p:sp>
      <p:sp>
        <p:nvSpPr>
          <p:cNvPr id="9" name="Text 6"/>
          <p:cNvSpPr/>
          <p:nvPr/>
        </p:nvSpPr>
        <p:spPr>
          <a:xfrm>
            <a:off x="4712494" y="2405658"/>
            <a:ext cx="114300" cy="393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97"/>
              </a:lnSpc>
              <a:buNone/>
            </a:pPr>
            <a:r>
              <a:rPr lang="en-US" sz="2478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1</a:t>
            </a:r>
            <a:endParaRPr lang="en-US" sz="24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923359" y="2412206"/>
            <a:ext cx="3787140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1"/>
              </a:lnSpc>
              <a:buNone/>
            </a:pPr>
            <a:r>
              <a:rPr lang="en-US" sz="2065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Молекулярные исследования</a:t>
            </a:r>
            <a:endParaRPr lang="en-US" sz="20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923359" y="2949535"/>
            <a:ext cx="7909560" cy="6712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3"/>
              </a:lnSpc>
              <a:buNone/>
            </a:pPr>
            <a:r>
              <a:rPr lang="en-US" sz="1652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Современные методы позволяют изучать генетический материал грибов для определения родства и видовой принадлежности.</a:t>
            </a:r>
            <a:endParaRPr lang="en-US" sz="16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5005626" y="4476988"/>
            <a:ext cx="734139" cy="26194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13" name="Shape 10"/>
          <p:cNvSpPr/>
          <p:nvPr/>
        </p:nvSpPr>
        <p:spPr>
          <a:xfrm>
            <a:off x="4533662" y="4254103"/>
            <a:ext cx="471964" cy="471964"/>
          </a:xfrm>
          <a:prstGeom prst="roundRect">
            <a:avLst>
              <a:gd name="adj" fmla="val 13334"/>
            </a:avLst>
          </a:prstGeom>
          <a:solidFill>
            <a:srgbClr val="F6E9D5"/>
          </a:solidFill>
          <a:ln/>
        </p:spPr>
      </p:sp>
      <p:sp>
        <p:nvSpPr>
          <p:cNvPr id="14" name="Text 11"/>
          <p:cNvSpPr/>
          <p:nvPr/>
        </p:nvSpPr>
        <p:spPr>
          <a:xfrm>
            <a:off x="4685824" y="4293394"/>
            <a:ext cx="167640" cy="393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97"/>
              </a:lnSpc>
              <a:buNone/>
            </a:pPr>
            <a:r>
              <a:rPr lang="en-US" sz="2478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2</a:t>
            </a:r>
            <a:endParaRPr lang="en-US" sz="24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5923359" y="4299942"/>
            <a:ext cx="3794760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1"/>
              </a:lnSpc>
              <a:buNone/>
            </a:pPr>
            <a:r>
              <a:rPr lang="en-US" sz="2065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Экологические исследования</a:t>
            </a:r>
            <a:endParaRPr lang="en-US" sz="20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5923359" y="4837271"/>
            <a:ext cx="7909560" cy="6712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3"/>
              </a:lnSpc>
              <a:buNone/>
            </a:pPr>
            <a:r>
              <a:rPr lang="en-US" sz="1652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Ученые исследуют экосистемы, в которых обитают грибы, чтобы понять их влияние на природные процессы.</a:t>
            </a:r>
            <a:endParaRPr lang="en-US" sz="16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5005626" y="6364724"/>
            <a:ext cx="734139" cy="26194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18" name="Shape 15"/>
          <p:cNvSpPr/>
          <p:nvPr/>
        </p:nvSpPr>
        <p:spPr>
          <a:xfrm>
            <a:off x="4533662" y="6141839"/>
            <a:ext cx="471964" cy="471964"/>
          </a:xfrm>
          <a:prstGeom prst="roundRect">
            <a:avLst>
              <a:gd name="adj" fmla="val 13334"/>
            </a:avLst>
          </a:prstGeom>
          <a:solidFill>
            <a:srgbClr val="F6E9D5"/>
          </a:solidFill>
          <a:ln/>
        </p:spPr>
      </p:sp>
      <p:sp>
        <p:nvSpPr>
          <p:cNvPr id="19" name="Text 16"/>
          <p:cNvSpPr/>
          <p:nvPr/>
        </p:nvSpPr>
        <p:spPr>
          <a:xfrm>
            <a:off x="4682014" y="6181130"/>
            <a:ext cx="175260" cy="393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97"/>
              </a:lnSpc>
              <a:buNone/>
            </a:pPr>
            <a:r>
              <a:rPr lang="en-US" sz="2478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3</a:t>
            </a:r>
            <a:endParaRPr lang="en-US" sz="24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5923359" y="6187678"/>
            <a:ext cx="3878580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1"/>
              </a:lnSpc>
              <a:buNone/>
            </a:pPr>
            <a:r>
              <a:rPr lang="en-US" sz="2065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Биохимические исследования</a:t>
            </a:r>
            <a:endParaRPr lang="en-US" sz="20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5923359" y="6725007"/>
            <a:ext cx="7909560" cy="6712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3"/>
              </a:lnSpc>
              <a:buNone/>
            </a:pPr>
            <a:r>
              <a:rPr lang="en-US" sz="1652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Изучение химических соединений в грибах помогает выявить их медицинский и пищевой потенциал.</a:t>
            </a:r>
            <a:endParaRPr lang="en-US" sz="16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0F13F6-B80C-4185-A17D-F0FFCC269189}"/>
              </a:ext>
            </a:extLst>
          </p:cNvPr>
          <p:cNvSpPr txBox="1"/>
          <p:nvPr/>
        </p:nvSpPr>
        <p:spPr>
          <a:xfrm>
            <a:off x="12852425" y="5946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076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1164771" y="519946"/>
            <a:ext cx="11687653" cy="23636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4653"/>
              </a:lnSpc>
              <a:buNone/>
            </a:pPr>
            <a:r>
              <a:rPr lang="en-US" sz="3723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"Роль грибов в биосфере: участие в различных экосистемах и взаимодействие с другими организмами"</a:t>
            </a:r>
            <a:endParaRPr lang="en-US" sz="372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124" y="3261717"/>
            <a:ext cx="2628900" cy="162472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3088124" y="5122783"/>
            <a:ext cx="2628900" cy="5907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27"/>
              </a:lnSpc>
              <a:buNone/>
            </a:pPr>
            <a:r>
              <a:rPr lang="en-US" sz="186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Микориза с растениями</a:t>
            </a:r>
            <a:endParaRPr lang="en-US" sz="18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3088124" y="5902643"/>
            <a:ext cx="2628900" cy="12096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82"/>
              </a:lnSpc>
              <a:buNone/>
            </a:pPr>
            <a:r>
              <a:rPr lang="en-US" sz="1489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Грибы-микоризные помогают растениям поглощать воду и питательные вещества из почвы.</a:t>
            </a:r>
            <a:endParaRPr lang="en-US" sz="14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631" y="3261717"/>
            <a:ext cx="2628900" cy="162472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6000631" y="5122783"/>
            <a:ext cx="2628900" cy="88618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27"/>
              </a:lnSpc>
              <a:buNone/>
            </a:pPr>
            <a:r>
              <a:rPr lang="en-US" sz="186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Разложение органического материала</a:t>
            </a:r>
            <a:endParaRPr lang="en-US" sz="18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6000631" y="6198037"/>
            <a:ext cx="2628900" cy="15120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82"/>
              </a:lnSpc>
              <a:buNone/>
            </a:pPr>
            <a:r>
              <a:rPr lang="en-US" sz="1489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Грибы играют важную роль в процессе разложения мертвых растений и животных, возвращая питательные вещества в природу.</a:t>
            </a:r>
            <a:endParaRPr lang="en-US" sz="14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3138" y="3261717"/>
            <a:ext cx="2629019" cy="1624846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8913138" y="5122902"/>
            <a:ext cx="2629019" cy="5907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27"/>
              </a:lnSpc>
              <a:buNone/>
            </a:pPr>
            <a:r>
              <a:rPr lang="en-US" sz="186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Партнерство с лишайниками</a:t>
            </a:r>
            <a:endParaRPr lang="en-US" sz="18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8913138" y="5902762"/>
            <a:ext cx="2629019" cy="12096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82"/>
              </a:lnSpc>
              <a:buNone/>
            </a:pPr>
            <a:r>
              <a:rPr lang="en-US" sz="1489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Лишайники - это симбиоз грибов и водорослей, которые вместе образуют новый организм.</a:t>
            </a:r>
            <a:endParaRPr lang="en-US" sz="14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764BAB-02DD-4A1E-A918-EB533A35842D}"/>
              </a:ext>
            </a:extLst>
          </p:cNvPr>
          <p:cNvSpPr txBox="1"/>
          <p:nvPr/>
        </p:nvSpPr>
        <p:spPr>
          <a:xfrm>
            <a:off x="12852425" y="5946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525</Words>
  <Application>Microsoft Office PowerPoint</Application>
  <PresentationFormat>Произвольный</PresentationFormat>
  <Paragraphs>82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2023-12-07T12:57:09Z</dcterms:created>
  <dcterms:modified xsi:type="dcterms:W3CDTF">2023-12-07T13:02:20Z</dcterms:modified>
</cp:coreProperties>
</file>