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6963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302D2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6434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10814"/>
            <a:ext cx="5648801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5249" dirty="0">
                <a:solidFill>
                  <a:srgbClr val="EBCCB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Как развивать ум и память?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33199" y="2110469"/>
            <a:ext cx="56488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Добро пожаловать на классный час в 11 классе! Узнайте, как развивать свой ум и улучшить память с помощью нашей презентации.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3BCD22-CC80-47C0-8DA8-54F8EFF41871}"/>
              </a:ext>
            </a:extLst>
          </p:cNvPr>
          <p:cNvSpPr txBox="1"/>
          <p:nvPr/>
        </p:nvSpPr>
        <p:spPr>
          <a:xfrm>
            <a:off x="239486" y="3928409"/>
            <a:ext cx="68362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классного часа в 11 классе по теме: "Как развивать ум и память?"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20DD86-8583-493A-9993-4625F4CE38E0}"/>
              </a:ext>
            </a:extLst>
          </p:cNvPr>
          <p:cNvSpPr txBox="1"/>
          <p:nvPr/>
        </p:nvSpPr>
        <p:spPr>
          <a:xfrm>
            <a:off x="12820908" y="8708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302D2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6434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3067883"/>
            <a:ext cx="6697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EBCCB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Введение в мир психики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33199" y="4095512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Изучите удивительный мир психики и познайте ее основные принципы, которые помогут вам понять, как развивать свой ум и улучшить память.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23EEC1-2D7D-468F-BA6A-87BD45482B60}"/>
              </a:ext>
            </a:extLst>
          </p:cNvPr>
          <p:cNvSpPr txBox="1"/>
          <p:nvPr/>
        </p:nvSpPr>
        <p:spPr>
          <a:xfrm>
            <a:off x="12820908" y="8708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302D2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64342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629251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EBCCB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Многообразие памяти: виды и характеристики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037993" y="3462338"/>
            <a:ext cx="3370064" cy="3137892"/>
          </a:xfrm>
          <a:prstGeom prst="roundRect">
            <a:avLst>
              <a:gd name="adj" fmla="val 4249"/>
            </a:avLst>
          </a:prstGeom>
          <a:solidFill>
            <a:srgbClr val="393636"/>
          </a:solidFill>
          <a:ln/>
        </p:spPr>
      </p:sp>
      <p:sp>
        <p:nvSpPr>
          <p:cNvPr id="6" name="Text 4"/>
          <p:cNvSpPr/>
          <p:nvPr/>
        </p:nvSpPr>
        <p:spPr>
          <a:xfrm>
            <a:off x="2260163" y="3684508"/>
            <a:ext cx="2925723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EBCCB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Кратковременная память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260163" y="4601051"/>
            <a:ext cx="2925723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Узнайте, как использовать кратковременную память для запоминания временных данных и быстрого решения задач.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5630228" y="3462338"/>
            <a:ext cx="3370064" cy="3137892"/>
          </a:xfrm>
          <a:prstGeom prst="roundRect">
            <a:avLst>
              <a:gd name="adj" fmla="val 4249"/>
            </a:avLst>
          </a:prstGeom>
          <a:solidFill>
            <a:srgbClr val="393636"/>
          </a:solidFill>
          <a:ln/>
        </p:spPr>
      </p:sp>
      <p:sp>
        <p:nvSpPr>
          <p:cNvPr id="9" name="Text 7"/>
          <p:cNvSpPr/>
          <p:nvPr/>
        </p:nvSpPr>
        <p:spPr>
          <a:xfrm>
            <a:off x="5852398" y="3684508"/>
            <a:ext cx="2925723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EBCCB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Долговременная память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852398" y="4601051"/>
            <a:ext cx="2925723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Развивайте свою долговременную память, чтобы эффективно запоминать информацию на долгое время.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222462" y="3462338"/>
            <a:ext cx="3370064" cy="3137892"/>
          </a:xfrm>
          <a:prstGeom prst="roundRect">
            <a:avLst>
              <a:gd name="adj" fmla="val 4249"/>
            </a:avLst>
          </a:prstGeom>
          <a:solidFill>
            <a:srgbClr val="393636"/>
          </a:solidFill>
          <a:ln/>
        </p:spPr>
      </p:sp>
      <p:sp>
        <p:nvSpPr>
          <p:cNvPr id="12" name="Text 10"/>
          <p:cNvSpPr/>
          <p:nvPr/>
        </p:nvSpPr>
        <p:spPr>
          <a:xfrm>
            <a:off x="9444633" y="3684508"/>
            <a:ext cx="29108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EBCCB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Процедурная память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9444633" y="4253865"/>
            <a:ext cx="2925723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Освойте техники развития процедурной памяти, которые помогут вам освоить различные навыки и умения.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CD31A9-C0CE-4EB4-82C7-0FB5A380B956}"/>
              </a:ext>
            </a:extLst>
          </p:cNvPr>
          <p:cNvSpPr txBox="1"/>
          <p:nvPr/>
        </p:nvSpPr>
        <p:spPr>
          <a:xfrm>
            <a:off x="12820908" y="8708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302D2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2934"/>
          </a:xfrm>
          <a:prstGeom prst="rect">
            <a:avLst/>
          </a:prstGeom>
          <a:solidFill>
            <a:srgbClr val="46434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32934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44127" y="576858"/>
            <a:ext cx="9399746" cy="13111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162"/>
              </a:lnSpc>
              <a:buNone/>
            </a:pPr>
            <a:r>
              <a:rPr lang="en-US" sz="4129" dirty="0">
                <a:solidFill>
                  <a:srgbClr val="EBCCB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Умение мыслить: развитие и техники</a:t>
            </a:r>
            <a:endParaRPr lang="en-US" sz="41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4737735" y="2202537"/>
            <a:ext cx="41910" cy="5453539"/>
          </a:xfrm>
          <a:prstGeom prst="rect">
            <a:avLst/>
          </a:prstGeom>
          <a:solidFill>
            <a:srgbClr val="393636"/>
          </a:solidFill>
          <a:ln/>
        </p:spPr>
      </p:sp>
      <p:sp>
        <p:nvSpPr>
          <p:cNvPr id="7" name="Shape 4"/>
          <p:cNvSpPr/>
          <p:nvPr/>
        </p:nvSpPr>
        <p:spPr>
          <a:xfrm>
            <a:off x="4994672" y="2581394"/>
            <a:ext cx="734139" cy="41910"/>
          </a:xfrm>
          <a:prstGeom prst="rect">
            <a:avLst/>
          </a:prstGeom>
          <a:solidFill>
            <a:srgbClr val="393636"/>
          </a:solidFill>
          <a:ln/>
        </p:spPr>
      </p:sp>
      <p:sp>
        <p:nvSpPr>
          <p:cNvPr id="8" name="Shape 5"/>
          <p:cNvSpPr/>
          <p:nvPr/>
        </p:nvSpPr>
        <p:spPr>
          <a:xfrm>
            <a:off x="4522708" y="2366367"/>
            <a:ext cx="471964" cy="471964"/>
          </a:xfrm>
          <a:prstGeom prst="roundRect">
            <a:avLst>
              <a:gd name="adj" fmla="val 26667"/>
            </a:avLst>
          </a:prstGeom>
          <a:solidFill>
            <a:srgbClr val="393636"/>
          </a:solidFill>
          <a:ln/>
        </p:spPr>
      </p:sp>
      <p:sp>
        <p:nvSpPr>
          <p:cNvPr id="9" name="Text 6"/>
          <p:cNvSpPr/>
          <p:nvPr/>
        </p:nvSpPr>
        <p:spPr>
          <a:xfrm>
            <a:off x="4690110" y="2405658"/>
            <a:ext cx="137160" cy="3932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97"/>
              </a:lnSpc>
              <a:buNone/>
            </a:pPr>
            <a:r>
              <a:rPr lang="en-US" sz="2478" dirty="0">
                <a:solidFill>
                  <a:srgbClr val="EBCCB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1</a:t>
            </a:r>
            <a:endParaRPr lang="en-US" sz="24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912406" y="2412206"/>
            <a:ext cx="2971800" cy="3276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81"/>
              </a:lnSpc>
              <a:buNone/>
            </a:pPr>
            <a:r>
              <a:rPr lang="en-US" sz="2065" dirty="0">
                <a:solidFill>
                  <a:srgbClr val="EBCCB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Креативное мышление</a:t>
            </a:r>
            <a:endParaRPr lang="en-US" sz="20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912406" y="2949535"/>
            <a:ext cx="7931468" cy="6712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43"/>
              </a:lnSpc>
              <a:buNone/>
            </a:pPr>
            <a:r>
              <a:rPr lang="en-US" sz="1652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Познайте техники, которые помогут вам развивать креативное мышление и находить новые решения задач.</a:t>
            </a:r>
            <a:endParaRPr lang="en-US" sz="16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4994672" y="4469130"/>
            <a:ext cx="734139" cy="41910"/>
          </a:xfrm>
          <a:prstGeom prst="rect">
            <a:avLst/>
          </a:prstGeom>
          <a:solidFill>
            <a:srgbClr val="393636"/>
          </a:solidFill>
          <a:ln/>
        </p:spPr>
      </p:sp>
      <p:sp>
        <p:nvSpPr>
          <p:cNvPr id="13" name="Shape 10"/>
          <p:cNvSpPr/>
          <p:nvPr/>
        </p:nvSpPr>
        <p:spPr>
          <a:xfrm>
            <a:off x="4522708" y="4254103"/>
            <a:ext cx="471964" cy="471964"/>
          </a:xfrm>
          <a:prstGeom prst="roundRect">
            <a:avLst>
              <a:gd name="adj" fmla="val 26667"/>
            </a:avLst>
          </a:prstGeom>
          <a:solidFill>
            <a:srgbClr val="393636"/>
          </a:solidFill>
          <a:ln/>
        </p:spPr>
      </p:sp>
      <p:sp>
        <p:nvSpPr>
          <p:cNvPr id="14" name="Text 11"/>
          <p:cNvSpPr/>
          <p:nvPr/>
        </p:nvSpPr>
        <p:spPr>
          <a:xfrm>
            <a:off x="4671060" y="4293394"/>
            <a:ext cx="175260" cy="3932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97"/>
              </a:lnSpc>
              <a:buNone/>
            </a:pPr>
            <a:r>
              <a:rPr lang="en-US" sz="2478" dirty="0">
                <a:solidFill>
                  <a:srgbClr val="EBCCB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2</a:t>
            </a:r>
            <a:endParaRPr lang="en-US" sz="24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5912406" y="4299942"/>
            <a:ext cx="2948940" cy="3276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81"/>
              </a:lnSpc>
              <a:buNone/>
            </a:pPr>
            <a:r>
              <a:rPr lang="en-US" sz="2065" dirty="0">
                <a:solidFill>
                  <a:srgbClr val="EBCCB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Логическое мышление</a:t>
            </a:r>
            <a:endParaRPr lang="en-US" sz="20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5912406" y="4837271"/>
            <a:ext cx="7931468" cy="6712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43"/>
              </a:lnSpc>
              <a:buNone/>
            </a:pPr>
            <a:r>
              <a:rPr lang="en-US" sz="1652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Улучшайте свое логическое мышление и развивайте навыки анализа и решения сложных проблем.</a:t>
            </a:r>
            <a:endParaRPr lang="en-US" sz="16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4994672" y="6356866"/>
            <a:ext cx="734139" cy="41910"/>
          </a:xfrm>
          <a:prstGeom prst="rect">
            <a:avLst/>
          </a:prstGeom>
          <a:solidFill>
            <a:srgbClr val="393636"/>
          </a:solidFill>
          <a:ln/>
        </p:spPr>
      </p:sp>
      <p:sp>
        <p:nvSpPr>
          <p:cNvPr id="18" name="Shape 15"/>
          <p:cNvSpPr/>
          <p:nvPr/>
        </p:nvSpPr>
        <p:spPr>
          <a:xfrm>
            <a:off x="4522708" y="6141839"/>
            <a:ext cx="471964" cy="471964"/>
          </a:xfrm>
          <a:prstGeom prst="roundRect">
            <a:avLst>
              <a:gd name="adj" fmla="val 26667"/>
            </a:avLst>
          </a:prstGeom>
          <a:solidFill>
            <a:srgbClr val="393636"/>
          </a:solidFill>
          <a:ln/>
        </p:spPr>
      </p:sp>
      <p:sp>
        <p:nvSpPr>
          <p:cNvPr id="19" name="Text 16"/>
          <p:cNvSpPr/>
          <p:nvPr/>
        </p:nvSpPr>
        <p:spPr>
          <a:xfrm>
            <a:off x="4671060" y="6181130"/>
            <a:ext cx="175260" cy="3932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97"/>
              </a:lnSpc>
              <a:buNone/>
            </a:pPr>
            <a:r>
              <a:rPr lang="en-US" sz="2478" dirty="0">
                <a:solidFill>
                  <a:srgbClr val="EBCCB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3</a:t>
            </a:r>
            <a:endParaRPr lang="en-US" sz="24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5912406" y="6187678"/>
            <a:ext cx="3467100" cy="3276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81"/>
              </a:lnSpc>
              <a:buNone/>
            </a:pPr>
            <a:r>
              <a:rPr lang="en-US" sz="2065" dirty="0">
                <a:solidFill>
                  <a:srgbClr val="EBCCB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Стратегическое мышление</a:t>
            </a:r>
            <a:endParaRPr lang="en-US" sz="20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5912406" y="6725007"/>
            <a:ext cx="7931468" cy="6712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43"/>
              </a:lnSpc>
              <a:buNone/>
            </a:pPr>
            <a:r>
              <a:rPr lang="en-US" sz="1652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Освойте техники стратегического мышления, которые помогут вам планировать и достигать своих целей.</a:t>
            </a:r>
            <a:endParaRPr lang="en-US" sz="16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2DF9C7-531B-4526-AC99-008CB9B2688C}"/>
              </a:ext>
            </a:extLst>
          </p:cNvPr>
          <p:cNvSpPr txBox="1"/>
          <p:nvPr/>
        </p:nvSpPr>
        <p:spPr>
          <a:xfrm>
            <a:off x="12820908" y="8708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302D2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6434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736521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EBCCB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Тайны запоминания: как правильно запоминать?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833199" y="2632115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393636"/>
          </a:solidFill>
          <a:ln/>
        </p:spPr>
      </p:sp>
      <p:sp>
        <p:nvSpPr>
          <p:cNvPr id="7" name="Text 4"/>
          <p:cNvSpPr/>
          <p:nvPr/>
        </p:nvSpPr>
        <p:spPr>
          <a:xfrm>
            <a:off x="1010722" y="2673787"/>
            <a:ext cx="1447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EBCCB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555313" y="2708434"/>
            <a:ext cx="27432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EBCCB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Ассоциации и связи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555313" y="3277791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Изучите методы, позволяющие запоминать информацию с помощью создания ассоциаций и связей между фактами.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833199" y="4384358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393636"/>
          </a:solidFill>
          <a:ln/>
        </p:spPr>
      </p:sp>
      <p:sp>
        <p:nvSpPr>
          <p:cNvPr id="11" name="Text 8"/>
          <p:cNvSpPr/>
          <p:nvPr/>
        </p:nvSpPr>
        <p:spPr>
          <a:xfrm>
            <a:off x="987862" y="4426029"/>
            <a:ext cx="1905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EBCCB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1555313" y="4460677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EBCCB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Визуализация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1555313" y="5030033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 err="1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Откройте</a:t>
            </a:r>
            <a:r>
              <a:rPr lang="en-US" sz="175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 </a:t>
            </a:r>
            <a:r>
              <a:rPr lang="en-US" sz="1750" dirty="0" err="1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мир</a:t>
            </a:r>
            <a:r>
              <a:rPr lang="en-US" sz="175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 визуализации и научитесь визуализировать информацию, чтобы легче запоминать и восстанавливать ее в памяти.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833199" y="6136600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393636"/>
          </a:solidFill>
          <a:ln/>
        </p:spPr>
      </p:sp>
      <p:sp>
        <p:nvSpPr>
          <p:cNvPr id="15" name="Text 12"/>
          <p:cNvSpPr/>
          <p:nvPr/>
        </p:nvSpPr>
        <p:spPr>
          <a:xfrm>
            <a:off x="991672" y="6178272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EBCCB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1555313" y="6212919"/>
            <a:ext cx="27660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EBCCB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Методы повторения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1555313" y="6782276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Используйте эффективные методы повторения, чтобы закрепить запомненную информацию и сделать ее доступной в любое время.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3299FA-60CE-4914-A810-4951B2CB3F83}"/>
              </a:ext>
            </a:extLst>
          </p:cNvPr>
          <p:cNvSpPr txBox="1"/>
          <p:nvPr/>
        </p:nvSpPr>
        <p:spPr>
          <a:xfrm>
            <a:off x="12820908" y="8708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302D2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64342"/>
          </a:solidFill>
          <a:ln/>
        </p:spPr>
      </p:sp>
      <p:sp>
        <p:nvSpPr>
          <p:cNvPr id="4" name="Text 2"/>
          <p:cNvSpPr/>
          <p:nvPr/>
        </p:nvSpPr>
        <p:spPr>
          <a:xfrm>
            <a:off x="2157413" y="597575"/>
            <a:ext cx="10315575" cy="13573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344"/>
              </a:lnSpc>
              <a:buNone/>
            </a:pPr>
            <a:r>
              <a:rPr lang="en-US" sz="4275" dirty="0">
                <a:solidFill>
                  <a:srgbClr val="EBCCB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Логика и развитие навыков мышления</a:t>
            </a:r>
            <a:endParaRPr lang="en-US" sz="42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413" y="2389227"/>
            <a:ext cx="3221355" cy="1990844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157413" y="4651534"/>
            <a:ext cx="2689860" cy="3393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72"/>
              </a:lnSpc>
              <a:buNone/>
            </a:pPr>
            <a:r>
              <a:rPr lang="en-US" sz="2138" dirty="0">
                <a:solidFill>
                  <a:srgbClr val="EBCCB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Ярлыки и категории</a:t>
            </a:r>
            <a:endParaRPr lang="en-US" sz="21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157413" y="5208032"/>
            <a:ext cx="3221355" cy="173712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6"/>
              </a:lnSpc>
              <a:buNone/>
            </a:pPr>
            <a:r>
              <a:rPr lang="en-US" sz="171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Узнайте, как использовать ярлыки и категории для структурирования информации и развития логического мышления.</a:t>
            </a:r>
            <a:endParaRPr lang="en-US" sz="17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4523" y="2389227"/>
            <a:ext cx="3221355" cy="1990844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704523" y="4651534"/>
            <a:ext cx="3221355" cy="6786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72"/>
              </a:lnSpc>
              <a:buNone/>
            </a:pPr>
            <a:r>
              <a:rPr lang="en-US" sz="2138" dirty="0">
                <a:solidFill>
                  <a:srgbClr val="EBCCB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Головоломки и занимательные задачи</a:t>
            </a:r>
            <a:endParaRPr lang="en-US" sz="21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704523" y="5547360"/>
            <a:ext cx="3221355" cy="20845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6"/>
              </a:lnSpc>
              <a:buNone/>
            </a:pPr>
            <a:r>
              <a:rPr lang="en-US" sz="171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Развивайте свою логику, решая головоломки и занимательные задачи, которые требуют тщательного анализа и логического мышления.</a:t>
            </a:r>
            <a:endParaRPr lang="en-US" sz="17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1633" y="2389227"/>
            <a:ext cx="3221355" cy="1990844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51633" y="4651534"/>
            <a:ext cx="3221355" cy="6786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72"/>
              </a:lnSpc>
              <a:buNone/>
            </a:pPr>
            <a:r>
              <a:rPr lang="en-US" sz="2138" dirty="0">
                <a:solidFill>
                  <a:srgbClr val="EBCCB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Логические игры в школе</a:t>
            </a:r>
            <a:endParaRPr lang="en-US" sz="21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251633" y="5547360"/>
            <a:ext cx="3221355" cy="13896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6"/>
              </a:lnSpc>
              <a:buNone/>
            </a:pPr>
            <a:r>
              <a:rPr lang="en-US" sz="171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Играйте в логические игры в школе, чтобы развивать навыки решения задач и критического мышления.</a:t>
            </a:r>
            <a:endParaRPr lang="en-US" sz="17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7164C1-4D6B-4D88-9FFE-4697D3CBF72C}"/>
              </a:ext>
            </a:extLst>
          </p:cNvPr>
          <p:cNvSpPr txBox="1"/>
          <p:nvPr/>
        </p:nvSpPr>
        <p:spPr>
          <a:xfrm>
            <a:off x="12820908" y="8708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302D2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6434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58176" y="588764"/>
            <a:ext cx="9371648" cy="13342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253"/>
              </a:lnSpc>
              <a:buNone/>
            </a:pPr>
            <a:r>
              <a:rPr lang="en-US" sz="4203" dirty="0">
                <a:solidFill>
                  <a:srgbClr val="EBCCB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Внимание — ключ к успеху: тренировка и концентрация</a:t>
            </a:r>
            <a:endParaRPr lang="en-US" sz="42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4458176" y="2243138"/>
            <a:ext cx="9371648" cy="1656874"/>
          </a:xfrm>
          <a:prstGeom prst="roundRect">
            <a:avLst>
              <a:gd name="adj" fmla="val 7731"/>
            </a:avLst>
          </a:prstGeom>
          <a:solidFill>
            <a:srgbClr val="393636"/>
          </a:solidFill>
          <a:ln/>
        </p:spPr>
      </p:sp>
      <p:sp>
        <p:nvSpPr>
          <p:cNvPr id="7" name="Text 4"/>
          <p:cNvSpPr/>
          <p:nvPr/>
        </p:nvSpPr>
        <p:spPr>
          <a:xfrm>
            <a:off x="4671655" y="2456617"/>
            <a:ext cx="5189220" cy="3334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7"/>
              </a:lnSpc>
              <a:buNone/>
            </a:pPr>
            <a:r>
              <a:rPr lang="en-US" sz="2101" dirty="0">
                <a:solidFill>
                  <a:srgbClr val="EBCCB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Упражнения для тренировки внимания</a:t>
            </a:r>
            <a:endParaRPr lang="en-US" sz="21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4671655" y="3003590"/>
            <a:ext cx="8944689" cy="6829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90"/>
              </a:lnSpc>
              <a:buNone/>
            </a:pPr>
            <a:r>
              <a:rPr lang="en-US" sz="1681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Познайте эффективные упражнения, которые помогут вам тренировать вашу концентрацию и улучшать внимание.</a:t>
            </a:r>
            <a:endParaRPr lang="en-US" sz="16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4458176" y="4113490"/>
            <a:ext cx="9371648" cy="1656874"/>
          </a:xfrm>
          <a:prstGeom prst="roundRect">
            <a:avLst>
              <a:gd name="adj" fmla="val 7731"/>
            </a:avLst>
          </a:prstGeom>
          <a:solidFill>
            <a:srgbClr val="393636"/>
          </a:solidFill>
          <a:ln/>
        </p:spPr>
      </p:sp>
      <p:sp>
        <p:nvSpPr>
          <p:cNvPr id="10" name="Text 7"/>
          <p:cNvSpPr/>
          <p:nvPr/>
        </p:nvSpPr>
        <p:spPr>
          <a:xfrm>
            <a:off x="4671655" y="4326969"/>
            <a:ext cx="4533900" cy="3334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7"/>
              </a:lnSpc>
              <a:buNone/>
            </a:pPr>
            <a:r>
              <a:rPr lang="en-US" sz="2101" dirty="0">
                <a:solidFill>
                  <a:srgbClr val="EBCCB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Избегайте отвлекающих факторов</a:t>
            </a:r>
            <a:endParaRPr lang="en-US" sz="21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4671655" y="4873943"/>
            <a:ext cx="8944689" cy="6829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90"/>
              </a:lnSpc>
              <a:buNone/>
            </a:pPr>
            <a:r>
              <a:rPr lang="en-US" sz="1681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Узнайте, как избегать отвлекающих факторов и создавайте комфортные условия для концентрации и продуктивной работы.</a:t>
            </a:r>
            <a:endParaRPr lang="en-US" sz="16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4458176" y="5983843"/>
            <a:ext cx="9371648" cy="1656874"/>
          </a:xfrm>
          <a:prstGeom prst="roundRect">
            <a:avLst>
              <a:gd name="adj" fmla="val 7731"/>
            </a:avLst>
          </a:prstGeom>
          <a:solidFill>
            <a:srgbClr val="393636"/>
          </a:solidFill>
          <a:ln/>
        </p:spPr>
      </p:sp>
      <p:sp>
        <p:nvSpPr>
          <p:cNvPr id="13" name="Text 10"/>
          <p:cNvSpPr/>
          <p:nvPr/>
        </p:nvSpPr>
        <p:spPr>
          <a:xfrm>
            <a:off x="4671655" y="6197322"/>
            <a:ext cx="3284220" cy="3334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7"/>
              </a:lnSpc>
              <a:buNone/>
            </a:pPr>
            <a:r>
              <a:rPr lang="en-US" sz="2101" dirty="0">
                <a:solidFill>
                  <a:srgbClr val="EBCCB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Медитация и релаксация</a:t>
            </a:r>
            <a:endParaRPr lang="en-US" sz="21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4671655" y="6744295"/>
            <a:ext cx="8944689" cy="6829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90"/>
              </a:lnSpc>
              <a:buNone/>
            </a:pPr>
            <a:r>
              <a:rPr lang="en-US" sz="1681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Освойте техники медитации и релаксации, которые помогут вам улучшить концентрацию и снять стресс.</a:t>
            </a:r>
            <a:endParaRPr lang="en-US" sz="16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E7AC6C-2CE8-4D06-BE47-6B277EE7109A}"/>
              </a:ext>
            </a:extLst>
          </p:cNvPr>
          <p:cNvSpPr txBox="1"/>
          <p:nvPr/>
        </p:nvSpPr>
        <p:spPr>
          <a:xfrm>
            <a:off x="12820908" y="8708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302D2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6434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75228" y="838557"/>
            <a:ext cx="9222343" cy="12134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777"/>
              </a:lnSpc>
              <a:buNone/>
            </a:pPr>
            <a:r>
              <a:rPr lang="en-US" sz="3822" dirty="0">
                <a:solidFill>
                  <a:srgbClr val="EBCCB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Игры и упражнения: эффективные методы развития ума и памяти</a:t>
            </a:r>
            <a:endParaRPr lang="en-US" sz="38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1147048" y="2343269"/>
            <a:ext cx="38814" cy="5047655"/>
          </a:xfrm>
          <a:prstGeom prst="rect">
            <a:avLst/>
          </a:prstGeom>
          <a:solidFill>
            <a:srgbClr val="393636"/>
          </a:solidFill>
          <a:ln/>
        </p:spPr>
      </p:sp>
      <p:sp>
        <p:nvSpPr>
          <p:cNvPr id="7" name="Shape 4"/>
          <p:cNvSpPr/>
          <p:nvPr/>
        </p:nvSpPr>
        <p:spPr>
          <a:xfrm>
            <a:off x="1384875" y="2693789"/>
            <a:ext cx="679490" cy="38814"/>
          </a:xfrm>
          <a:prstGeom prst="rect">
            <a:avLst/>
          </a:prstGeom>
          <a:solidFill>
            <a:srgbClr val="393636"/>
          </a:solidFill>
          <a:ln/>
        </p:spPr>
      </p:sp>
      <p:sp>
        <p:nvSpPr>
          <p:cNvPr id="8" name="Shape 5"/>
          <p:cNvSpPr/>
          <p:nvPr/>
        </p:nvSpPr>
        <p:spPr>
          <a:xfrm>
            <a:off x="948035" y="2494836"/>
            <a:ext cx="436840" cy="436840"/>
          </a:xfrm>
          <a:prstGeom prst="roundRect">
            <a:avLst>
              <a:gd name="adj" fmla="val 26667"/>
            </a:avLst>
          </a:prstGeom>
          <a:solidFill>
            <a:srgbClr val="393636"/>
          </a:solidFill>
          <a:ln/>
        </p:spPr>
      </p:sp>
      <p:sp>
        <p:nvSpPr>
          <p:cNvPr id="9" name="Text 6"/>
          <p:cNvSpPr/>
          <p:nvPr/>
        </p:nvSpPr>
        <p:spPr>
          <a:xfrm>
            <a:off x="1105436" y="2531269"/>
            <a:ext cx="121920" cy="3639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66"/>
              </a:lnSpc>
              <a:buNone/>
            </a:pPr>
            <a:r>
              <a:rPr lang="en-US" sz="2293" dirty="0">
                <a:solidFill>
                  <a:srgbClr val="EBCCB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1</a:t>
            </a:r>
            <a:endParaRPr lang="en-US" sz="229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2234208" y="2537341"/>
            <a:ext cx="3299460" cy="30325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89"/>
              </a:lnSpc>
              <a:buNone/>
            </a:pPr>
            <a:r>
              <a:rPr lang="en-US" sz="1911" dirty="0">
                <a:solidFill>
                  <a:srgbClr val="EBCCB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Кроссворды и головоломки</a:t>
            </a:r>
            <a:endParaRPr lang="en-US" sz="19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2234208" y="3034665"/>
            <a:ext cx="7863364" cy="6212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46"/>
              </a:lnSpc>
              <a:buNone/>
            </a:pPr>
            <a:r>
              <a:rPr lang="en-US" sz="1529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Развивайте свой ум и память, решая кроссворды и головоломки, которые требуют концентрации и логического мышления.</a:t>
            </a:r>
            <a:endParaRPr lang="en-US" sz="15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1384875" y="4441031"/>
            <a:ext cx="679490" cy="38814"/>
          </a:xfrm>
          <a:prstGeom prst="rect">
            <a:avLst/>
          </a:prstGeom>
          <a:solidFill>
            <a:srgbClr val="393636"/>
          </a:solidFill>
          <a:ln/>
        </p:spPr>
      </p:sp>
      <p:sp>
        <p:nvSpPr>
          <p:cNvPr id="13" name="Shape 10"/>
          <p:cNvSpPr/>
          <p:nvPr/>
        </p:nvSpPr>
        <p:spPr>
          <a:xfrm>
            <a:off x="948035" y="4242078"/>
            <a:ext cx="436840" cy="436840"/>
          </a:xfrm>
          <a:prstGeom prst="roundRect">
            <a:avLst>
              <a:gd name="adj" fmla="val 26667"/>
            </a:avLst>
          </a:prstGeom>
          <a:solidFill>
            <a:srgbClr val="393636"/>
          </a:solidFill>
          <a:ln/>
        </p:spPr>
      </p:sp>
      <p:sp>
        <p:nvSpPr>
          <p:cNvPr id="14" name="Text 11"/>
          <p:cNvSpPr/>
          <p:nvPr/>
        </p:nvSpPr>
        <p:spPr>
          <a:xfrm>
            <a:off x="1086386" y="4278511"/>
            <a:ext cx="160020" cy="3639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66"/>
              </a:lnSpc>
              <a:buNone/>
            </a:pPr>
            <a:r>
              <a:rPr lang="en-US" sz="2293" dirty="0">
                <a:solidFill>
                  <a:srgbClr val="EBCCB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2</a:t>
            </a:r>
            <a:endParaRPr lang="en-US" sz="229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2234208" y="4284583"/>
            <a:ext cx="4076700" cy="30325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89"/>
              </a:lnSpc>
              <a:buNone/>
            </a:pPr>
            <a:r>
              <a:rPr lang="en-US" sz="1911" dirty="0">
                <a:solidFill>
                  <a:srgbClr val="EBCCB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Упражнения для развития памяти</a:t>
            </a:r>
            <a:endParaRPr lang="en-US" sz="19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2234208" y="4781907"/>
            <a:ext cx="7863364" cy="6212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46"/>
              </a:lnSpc>
              <a:buNone/>
            </a:pPr>
            <a:r>
              <a:rPr lang="en-US" sz="1529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Попробуйте различные упражнения, которые помогут вам развивать и улучшать вашу память.</a:t>
            </a:r>
            <a:endParaRPr lang="en-US" sz="15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1384875" y="6188273"/>
            <a:ext cx="679490" cy="38814"/>
          </a:xfrm>
          <a:prstGeom prst="rect">
            <a:avLst/>
          </a:prstGeom>
          <a:solidFill>
            <a:srgbClr val="393636"/>
          </a:solidFill>
          <a:ln/>
        </p:spPr>
      </p:sp>
      <p:sp>
        <p:nvSpPr>
          <p:cNvPr id="18" name="Shape 15"/>
          <p:cNvSpPr/>
          <p:nvPr/>
        </p:nvSpPr>
        <p:spPr>
          <a:xfrm>
            <a:off x="948035" y="5989320"/>
            <a:ext cx="436840" cy="436840"/>
          </a:xfrm>
          <a:prstGeom prst="roundRect">
            <a:avLst>
              <a:gd name="adj" fmla="val 26667"/>
            </a:avLst>
          </a:prstGeom>
          <a:solidFill>
            <a:srgbClr val="393636"/>
          </a:solidFill>
          <a:ln/>
        </p:spPr>
      </p:sp>
      <p:sp>
        <p:nvSpPr>
          <p:cNvPr id="19" name="Text 16"/>
          <p:cNvSpPr/>
          <p:nvPr/>
        </p:nvSpPr>
        <p:spPr>
          <a:xfrm>
            <a:off x="1086386" y="6025753"/>
            <a:ext cx="160020" cy="3639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66"/>
              </a:lnSpc>
              <a:buNone/>
            </a:pPr>
            <a:r>
              <a:rPr lang="en-US" sz="2293" dirty="0">
                <a:solidFill>
                  <a:srgbClr val="EBCCB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3</a:t>
            </a:r>
            <a:endParaRPr lang="en-US" sz="229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2234208" y="6031825"/>
            <a:ext cx="3878580" cy="30325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89"/>
              </a:lnSpc>
              <a:buNone/>
            </a:pPr>
            <a:r>
              <a:rPr lang="en-US" sz="1911" dirty="0">
                <a:solidFill>
                  <a:srgbClr val="EBCCB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Игры для тренировки внимания</a:t>
            </a:r>
            <a:endParaRPr lang="en-US" sz="19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2234208" y="6529149"/>
            <a:ext cx="7863364" cy="6212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46"/>
              </a:lnSpc>
              <a:buNone/>
            </a:pPr>
            <a:r>
              <a:rPr lang="en-US" sz="1529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Играйте в специальные игры, которые помогут вам тренировать вашу концентрацию и улучшать внимание.</a:t>
            </a:r>
            <a:endParaRPr lang="en-US" sz="15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6D59DC-86BD-4BF5-8385-25FEAB3F3C89}"/>
              </a:ext>
            </a:extLst>
          </p:cNvPr>
          <p:cNvSpPr txBox="1"/>
          <p:nvPr/>
        </p:nvSpPr>
        <p:spPr>
          <a:xfrm>
            <a:off x="12820908" y="8708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493</Words>
  <Application>Microsoft Office PowerPoint</Application>
  <PresentationFormat>Произвольный</PresentationFormat>
  <Paragraphs>74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2023-12-04T12:19:50Z</dcterms:created>
  <dcterms:modified xsi:type="dcterms:W3CDTF">2023-12-04T12:24:43Z</dcterms:modified>
</cp:coreProperties>
</file>