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88" d="100"/>
          <a:sy n="88" d="100"/>
        </p:scale>
        <p:origin x="68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3622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newuroki.net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newuroki.net/" TargetMode="Externa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newuroki.net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174171" y="366184"/>
            <a:ext cx="8625277" cy="16585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lnSpc>
                <a:spcPts val="6561"/>
              </a:lnSpc>
              <a:buNone/>
            </a:pPr>
            <a:r>
              <a:rPr lang="en-US" sz="4500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Африка. История открытия. Географическое положение</a:t>
            </a:r>
            <a:endParaRPr lang="en-US" sz="4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2"/>
          <p:cNvSpPr/>
          <p:nvPr/>
        </p:nvSpPr>
        <p:spPr>
          <a:xfrm>
            <a:off x="833199" y="2551780"/>
            <a:ext cx="7477601" cy="10662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Африка - один из наиболее загадочных континентов, богатый дикой природой, разнообразными этническими группами и удивительной историей.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2B195F-7FE1-4E36-BD7B-530B22A3CC72}"/>
              </a:ext>
            </a:extLst>
          </p:cNvPr>
          <p:cNvSpPr txBox="1"/>
          <p:nvPr/>
        </p:nvSpPr>
        <p:spPr>
          <a:xfrm>
            <a:off x="344553" y="4022090"/>
            <a:ext cx="845489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Презентация для урока географии в 7 классе по теме: "Африка. История открытия. Географическое положение"</a:t>
            </a:r>
          </a:p>
          <a:p>
            <a:pPr algn="ctr"/>
            <a:r>
              <a:rPr lang="ru-RU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«Новые УРОКИ» </a:t>
            </a:r>
            <a:r>
              <a:rPr lang="en-US" sz="2400" u="sng" dirty="0"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Всё для учителя – всё бесплатно!</a:t>
            </a:r>
          </a:p>
          <a:p>
            <a:pPr algn="ctr"/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65ED62-499C-421B-8ED9-D72018F193AA}"/>
              </a:ext>
            </a:extLst>
          </p:cNvPr>
          <p:cNvSpPr txBox="1"/>
          <p:nvPr/>
        </p:nvSpPr>
        <p:spPr>
          <a:xfrm>
            <a:off x="12856029" y="504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5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>
              <a:alpha val="85000"/>
            </a:srgbClr>
          </a:solidFill>
          <a:ln/>
        </p:spPr>
      </p:sp>
      <p:sp>
        <p:nvSpPr>
          <p:cNvPr id="6" name="Text 2"/>
          <p:cNvSpPr/>
          <p:nvPr/>
        </p:nvSpPr>
        <p:spPr>
          <a:xfrm>
            <a:off x="1760220" y="1504593"/>
            <a:ext cx="105689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Географическое положение Африки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Shape 3"/>
          <p:cNvSpPr/>
          <p:nvPr/>
        </p:nvSpPr>
        <p:spPr>
          <a:xfrm>
            <a:off x="1760220" y="2532221"/>
            <a:ext cx="3555206" cy="4192667"/>
          </a:xfrm>
          <a:prstGeom prst="roundRect">
            <a:avLst>
              <a:gd name="adj" fmla="val 3750"/>
            </a:avLst>
          </a:prstGeom>
          <a:solidFill>
            <a:srgbClr val="EEEFF5"/>
          </a:solidFill>
          <a:ln/>
        </p:spPr>
      </p:sp>
      <p:sp>
        <p:nvSpPr>
          <p:cNvPr id="8" name="Text 4"/>
          <p:cNvSpPr/>
          <p:nvPr/>
        </p:nvSpPr>
        <p:spPr>
          <a:xfrm>
            <a:off x="1982391" y="2754392"/>
            <a:ext cx="30403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Местоположение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982391" y="3304103"/>
            <a:ext cx="3110865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Африка - второй по размеру континент после Евразии. Разделяется на две части - Северную и Южную. Располагается между Атлантическим и Индийским океанами.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537597" y="2532221"/>
            <a:ext cx="3555206" cy="4192667"/>
          </a:xfrm>
          <a:prstGeom prst="roundRect">
            <a:avLst>
              <a:gd name="adj" fmla="val 3750"/>
            </a:avLst>
          </a:prstGeom>
          <a:solidFill>
            <a:srgbClr val="EEEFF5"/>
          </a:solidFill>
          <a:ln/>
        </p:spPr>
      </p:sp>
      <p:sp>
        <p:nvSpPr>
          <p:cNvPr id="11" name="Text 7"/>
          <p:cNvSpPr/>
          <p:nvPr/>
        </p:nvSpPr>
        <p:spPr>
          <a:xfrm>
            <a:off x="5759768" y="2754392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Рельеф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5759768" y="3304103"/>
            <a:ext cx="3110865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Континент населен различными животными, обитающими в его изменчивом рельефе - пустынях, густых лесах и плоскогорьях.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Shape 9"/>
          <p:cNvSpPr/>
          <p:nvPr/>
        </p:nvSpPr>
        <p:spPr>
          <a:xfrm>
            <a:off x="9314974" y="2532221"/>
            <a:ext cx="3555206" cy="4192667"/>
          </a:xfrm>
          <a:prstGeom prst="roundRect">
            <a:avLst>
              <a:gd name="adj" fmla="val 3750"/>
            </a:avLst>
          </a:prstGeom>
          <a:solidFill>
            <a:srgbClr val="EEEFF5"/>
          </a:solidFill>
          <a:ln/>
        </p:spPr>
      </p:sp>
      <p:sp>
        <p:nvSpPr>
          <p:cNvPr id="14" name="Text 10"/>
          <p:cNvSpPr/>
          <p:nvPr/>
        </p:nvSpPr>
        <p:spPr>
          <a:xfrm>
            <a:off x="9537144" y="2754392"/>
            <a:ext cx="2666286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Климат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9537144" y="3304103"/>
            <a:ext cx="3110865" cy="319861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Африка - один из самых жарких мест на Земле. Климат различается в зависимости от региона и состоит из 5 основных типов - Субтропический, Экваториальный, Саванны, Пустыни и Пустынный.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DCAFCF2-3D7C-4E9F-BFF7-677A0BDD86B2}"/>
              </a:ext>
            </a:extLst>
          </p:cNvPr>
          <p:cNvSpPr txBox="1"/>
          <p:nvPr/>
        </p:nvSpPr>
        <p:spPr>
          <a:xfrm>
            <a:off x="12856029" y="504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180862"/>
            <a:ext cx="783336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История открытия Африки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760220" y="2208490"/>
            <a:ext cx="357378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Древние исследователи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760220" y="2888933"/>
            <a:ext cx="111099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Первые известные исследователи Африки были древние греки и римляне, путешествующие на континент через Средиземное море.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760220" y="3932992"/>
            <a:ext cx="42291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Средневековые миссионеры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760220" y="4613434"/>
            <a:ext cx="111099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Католические миссионеры путешествовали во всю Африку в целях конвертации местных жителей к христианству и распространению европейской культуры.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760220" y="5657493"/>
            <a:ext cx="70866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Европейские путешественники и колонизаторы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760220" y="6337935"/>
            <a:ext cx="111099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 протяжении нескольких столетий европейские путешественники и империи завоевывали и исследовали территории внутри континента.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6730CE4-8FA9-43E2-8A93-DB811E3F7EBF}"/>
              </a:ext>
            </a:extLst>
          </p:cNvPr>
          <p:cNvSpPr txBox="1"/>
          <p:nvPr/>
        </p:nvSpPr>
        <p:spPr>
          <a:xfrm>
            <a:off x="12856029" y="504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490799" y="712589"/>
            <a:ext cx="752094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Египетские цивилизации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4774168" y="1740218"/>
            <a:ext cx="99893" cy="5776793"/>
          </a:xfrm>
          <a:prstGeom prst="roundRect">
            <a:avLst>
              <a:gd name="adj" fmla="val 133462"/>
            </a:avLst>
          </a:prstGeom>
          <a:solidFill>
            <a:srgbClr val="EEEFF5"/>
          </a:solidFill>
          <a:ln/>
        </p:spPr>
      </p:sp>
      <p:sp>
        <p:nvSpPr>
          <p:cNvPr id="7" name="Shape 3"/>
          <p:cNvSpPr/>
          <p:nvPr/>
        </p:nvSpPr>
        <p:spPr>
          <a:xfrm>
            <a:off x="5074027" y="2113776"/>
            <a:ext cx="777597" cy="99893"/>
          </a:xfrm>
          <a:prstGeom prst="roundRect">
            <a:avLst>
              <a:gd name="adj" fmla="val 133462"/>
            </a:avLst>
          </a:prstGeom>
          <a:solidFill>
            <a:srgbClr val="EEEFF5"/>
          </a:solidFill>
          <a:ln/>
        </p:spPr>
      </p:sp>
      <p:sp>
        <p:nvSpPr>
          <p:cNvPr id="8" name="Shape 4"/>
          <p:cNvSpPr/>
          <p:nvPr/>
        </p:nvSpPr>
        <p:spPr>
          <a:xfrm>
            <a:off x="4574084" y="1913811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9" name="Text 5"/>
          <p:cNvSpPr/>
          <p:nvPr/>
        </p:nvSpPr>
        <p:spPr>
          <a:xfrm>
            <a:off x="4766846" y="1955483"/>
            <a:ext cx="11430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6"/>
          <p:cNvSpPr/>
          <p:nvPr/>
        </p:nvSpPr>
        <p:spPr>
          <a:xfrm>
            <a:off x="6046113" y="1962388"/>
            <a:ext cx="457200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Староегипетская цивилизация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 7"/>
          <p:cNvSpPr/>
          <p:nvPr/>
        </p:nvSpPr>
        <p:spPr>
          <a:xfrm>
            <a:off x="6046113" y="244280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Одна из древнейших цивилизаций мира. Многие ее достижения до сих пор восхищают ученых и исследователей.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Shape 8"/>
          <p:cNvSpPr/>
          <p:nvPr/>
        </p:nvSpPr>
        <p:spPr>
          <a:xfrm>
            <a:off x="5074027" y="4113431"/>
            <a:ext cx="777597" cy="99893"/>
          </a:xfrm>
          <a:prstGeom prst="roundRect">
            <a:avLst>
              <a:gd name="adj" fmla="val 133462"/>
            </a:avLst>
          </a:prstGeom>
          <a:solidFill>
            <a:srgbClr val="EEEFF5"/>
          </a:solidFill>
          <a:ln/>
        </p:spPr>
      </p:sp>
      <p:sp>
        <p:nvSpPr>
          <p:cNvPr id="13" name="Shape 9"/>
          <p:cNvSpPr/>
          <p:nvPr/>
        </p:nvSpPr>
        <p:spPr>
          <a:xfrm>
            <a:off x="4574084" y="3913465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4" name="Text 10"/>
          <p:cNvSpPr/>
          <p:nvPr/>
        </p:nvSpPr>
        <p:spPr>
          <a:xfrm>
            <a:off x="4732556" y="3955137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 11"/>
          <p:cNvSpPr/>
          <p:nvPr/>
        </p:nvSpPr>
        <p:spPr>
          <a:xfrm>
            <a:off x="6046113" y="3962043"/>
            <a:ext cx="22250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Ислам в Египте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6046113" y="4442460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 начале седьмого века ислам пришел в Египет и с тех пор культура страны изменилась и продолжает меняться.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Shape 13"/>
          <p:cNvSpPr/>
          <p:nvPr/>
        </p:nvSpPr>
        <p:spPr>
          <a:xfrm>
            <a:off x="5074027" y="6113085"/>
            <a:ext cx="777597" cy="99893"/>
          </a:xfrm>
          <a:prstGeom prst="roundRect">
            <a:avLst>
              <a:gd name="adj" fmla="val 133462"/>
            </a:avLst>
          </a:prstGeom>
          <a:solidFill>
            <a:srgbClr val="EEEFF5"/>
          </a:solidFill>
          <a:ln/>
        </p:spPr>
      </p:sp>
      <p:sp>
        <p:nvSpPr>
          <p:cNvPr id="18" name="Shape 14"/>
          <p:cNvSpPr/>
          <p:nvPr/>
        </p:nvSpPr>
        <p:spPr>
          <a:xfrm>
            <a:off x="4574084" y="5913120"/>
            <a:ext cx="499943" cy="499943"/>
          </a:xfrm>
          <a:prstGeom prst="roundRect">
            <a:avLst>
              <a:gd name="adj" fmla="val 26667"/>
            </a:avLst>
          </a:prstGeom>
          <a:solidFill>
            <a:srgbClr val="EEEFF5"/>
          </a:solidFill>
          <a:ln/>
        </p:spPr>
      </p:sp>
      <p:sp>
        <p:nvSpPr>
          <p:cNvPr id="19" name="Text 15"/>
          <p:cNvSpPr/>
          <p:nvPr/>
        </p:nvSpPr>
        <p:spPr>
          <a:xfrm>
            <a:off x="4732556" y="5954792"/>
            <a:ext cx="182880" cy="41648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281"/>
              </a:lnSpc>
              <a:buNone/>
            </a:pPr>
            <a:r>
              <a:rPr lang="en-US" sz="262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62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16"/>
          <p:cNvSpPr/>
          <p:nvPr/>
        </p:nvSpPr>
        <p:spPr>
          <a:xfrm>
            <a:off x="6046113" y="5961698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Новое время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17"/>
          <p:cNvSpPr/>
          <p:nvPr/>
        </p:nvSpPr>
        <p:spPr>
          <a:xfrm>
            <a:off x="6046113" y="6442115"/>
            <a:ext cx="7751088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 начале двадцатого века Британия оккупировала Египет, который затем получил свою независимость в 1952 году.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583C77-D4AC-4D6B-BEA2-AB39689AA678}"/>
              </a:ext>
            </a:extLst>
          </p:cNvPr>
          <p:cNvSpPr txBox="1"/>
          <p:nvPr/>
        </p:nvSpPr>
        <p:spPr>
          <a:xfrm>
            <a:off x="12856029" y="504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850821"/>
            <a:ext cx="101650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Влияние колониализма на Африку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0220" y="1989534"/>
            <a:ext cx="3481149" cy="215145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760220" y="4418648"/>
            <a:ext cx="348114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Британская колонизация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3"/>
          <p:cNvSpPr/>
          <p:nvPr/>
        </p:nvSpPr>
        <p:spPr>
          <a:xfrm>
            <a:off x="1760220" y="5246251"/>
            <a:ext cx="3481149" cy="17770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Британия колонизировала большую часть континента, привнесшие в этот регион свой язык, системы права и культуру.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4625" y="1989534"/>
            <a:ext cx="3481149" cy="2151459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5574625" y="4418648"/>
            <a:ext cx="348114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Французская колонизация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5574625" y="5246251"/>
            <a:ext cx="3481149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Франция также занимала значительные позиции в Африке, в том числе и в странах, расположенных на западном и центральном континенте.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89031" y="1989534"/>
            <a:ext cx="3481149" cy="2151459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9389031" y="4418648"/>
            <a:ext cx="3481149" cy="6943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Бельгийская колонизация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7"/>
          <p:cNvSpPr/>
          <p:nvPr/>
        </p:nvSpPr>
        <p:spPr>
          <a:xfrm>
            <a:off x="9389031" y="5246251"/>
            <a:ext cx="3481149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Бельгийское наличие в Африке было выражено преимущественно в колонии Танганьика, расположенной в восточной части континента.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B7CDF1-64AB-4F46-A982-EF08354DEACD}"/>
              </a:ext>
            </a:extLst>
          </p:cNvPr>
          <p:cNvSpPr txBox="1"/>
          <p:nvPr/>
        </p:nvSpPr>
        <p:spPr>
          <a:xfrm>
            <a:off x="12856029" y="504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0"/>
            <a:ext cx="36576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04862" y="761405"/>
            <a:ext cx="9363075" cy="13413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5282"/>
              </a:lnSpc>
              <a:buNone/>
            </a:pPr>
            <a:r>
              <a:rPr lang="en-US" sz="422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Независимость африканских стран</a:t>
            </a:r>
            <a:endParaRPr lang="en-US" sz="422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hape 2"/>
          <p:cNvSpPr/>
          <p:nvPr/>
        </p:nvSpPr>
        <p:spPr>
          <a:xfrm>
            <a:off x="804862" y="2592348"/>
            <a:ext cx="482917" cy="482918"/>
          </a:xfrm>
          <a:prstGeom prst="roundRect">
            <a:avLst>
              <a:gd name="adj" fmla="val 26669"/>
            </a:avLst>
          </a:prstGeom>
          <a:solidFill>
            <a:srgbClr val="EEEFF5"/>
          </a:solidFill>
          <a:ln/>
        </p:spPr>
      </p:sp>
      <p:sp>
        <p:nvSpPr>
          <p:cNvPr id="7" name="Text 3"/>
          <p:cNvSpPr/>
          <p:nvPr/>
        </p:nvSpPr>
        <p:spPr>
          <a:xfrm>
            <a:off x="989171" y="2632591"/>
            <a:ext cx="114300" cy="4024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69"/>
              </a:lnSpc>
              <a:buNone/>
            </a:pPr>
            <a:r>
              <a:rPr lang="en-US" sz="253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1</a:t>
            </a:r>
            <a:endParaRPr lang="en-US" sz="25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4"/>
          <p:cNvSpPr/>
          <p:nvPr/>
        </p:nvSpPr>
        <p:spPr>
          <a:xfrm>
            <a:off x="1502331" y="2666167"/>
            <a:ext cx="2926080" cy="3353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1"/>
              </a:lnSpc>
              <a:buNone/>
            </a:pPr>
            <a:r>
              <a:rPr lang="en-US" sz="2113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Дата независимости</a:t>
            </a:r>
            <a:endParaRPr lang="en-US" sz="21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5"/>
          <p:cNvSpPr/>
          <p:nvPr/>
        </p:nvSpPr>
        <p:spPr>
          <a:xfrm>
            <a:off x="1502331" y="3130272"/>
            <a:ext cx="3876794" cy="137350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4"/>
              </a:lnSpc>
              <a:buNone/>
            </a:pPr>
            <a:r>
              <a:rPr lang="en-US" sz="169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Большинство стран Африки вышли на путь независимости в 1960-х годах вместе со второй волной деколонизации.</a:t>
            </a:r>
            <a:endParaRPr lang="en-US" sz="16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Shape 6"/>
          <p:cNvSpPr/>
          <p:nvPr/>
        </p:nvSpPr>
        <p:spPr>
          <a:xfrm>
            <a:off x="5593675" y="2592348"/>
            <a:ext cx="482917" cy="482918"/>
          </a:xfrm>
          <a:prstGeom prst="roundRect">
            <a:avLst>
              <a:gd name="adj" fmla="val 26669"/>
            </a:avLst>
          </a:prstGeom>
          <a:solidFill>
            <a:srgbClr val="EEEFF5"/>
          </a:solidFill>
          <a:ln/>
        </p:spPr>
      </p:sp>
      <p:sp>
        <p:nvSpPr>
          <p:cNvPr id="11" name="Text 7"/>
          <p:cNvSpPr/>
          <p:nvPr/>
        </p:nvSpPr>
        <p:spPr>
          <a:xfrm>
            <a:off x="5743694" y="2632591"/>
            <a:ext cx="182880" cy="4024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69"/>
              </a:lnSpc>
              <a:buNone/>
            </a:pPr>
            <a:r>
              <a:rPr lang="en-US" sz="253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2</a:t>
            </a:r>
            <a:endParaRPr lang="en-US" sz="25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 8"/>
          <p:cNvSpPr/>
          <p:nvPr/>
        </p:nvSpPr>
        <p:spPr>
          <a:xfrm>
            <a:off x="6291143" y="2666167"/>
            <a:ext cx="3876794" cy="100619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641"/>
              </a:lnSpc>
              <a:buNone/>
            </a:pPr>
            <a:r>
              <a:rPr lang="en-US" sz="2113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Политические и экономические последствия</a:t>
            </a:r>
            <a:endParaRPr lang="en-US" sz="21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9"/>
          <p:cNvSpPr/>
          <p:nvPr/>
        </p:nvSpPr>
        <p:spPr>
          <a:xfrm>
            <a:off x="6291143" y="3801070"/>
            <a:ext cx="3876794" cy="206025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4"/>
              </a:lnSpc>
              <a:buNone/>
            </a:pPr>
            <a:r>
              <a:rPr lang="en-US" sz="169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Закрытая и конфликтная политическая среда, а также плохо развитые экономики оказали серьезное влияние на развитие страны после разрушительного колониализма.</a:t>
            </a:r>
            <a:endParaRPr lang="en-US" sz="16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Shape 10"/>
          <p:cNvSpPr/>
          <p:nvPr/>
        </p:nvSpPr>
        <p:spPr>
          <a:xfrm>
            <a:off x="804862" y="6243518"/>
            <a:ext cx="482917" cy="482918"/>
          </a:xfrm>
          <a:prstGeom prst="roundRect">
            <a:avLst>
              <a:gd name="adj" fmla="val 26669"/>
            </a:avLst>
          </a:prstGeom>
          <a:solidFill>
            <a:srgbClr val="EEEFF5"/>
          </a:solidFill>
          <a:ln/>
        </p:spPr>
      </p:sp>
      <p:sp>
        <p:nvSpPr>
          <p:cNvPr id="15" name="Text 11"/>
          <p:cNvSpPr/>
          <p:nvPr/>
        </p:nvSpPr>
        <p:spPr>
          <a:xfrm>
            <a:off x="958691" y="6283762"/>
            <a:ext cx="175260" cy="402431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3169"/>
              </a:lnSpc>
              <a:buNone/>
            </a:pPr>
            <a:r>
              <a:rPr lang="en-US" sz="2535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3</a:t>
            </a:r>
            <a:endParaRPr lang="en-US" sz="253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 12"/>
          <p:cNvSpPr/>
          <p:nvPr/>
        </p:nvSpPr>
        <p:spPr>
          <a:xfrm>
            <a:off x="1502331" y="6317337"/>
            <a:ext cx="4389120" cy="33539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641"/>
              </a:lnSpc>
              <a:buNone/>
            </a:pPr>
            <a:r>
              <a:rPr lang="en-US" sz="2113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Отношения в настоящее время</a:t>
            </a:r>
            <a:endParaRPr lang="en-US" sz="2113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 13"/>
          <p:cNvSpPr/>
          <p:nvPr/>
        </p:nvSpPr>
        <p:spPr>
          <a:xfrm>
            <a:off x="1502331" y="6781443"/>
            <a:ext cx="8665607" cy="68675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04"/>
              </a:lnSpc>
              <a:buNone/>
            </a:pPr>
            <a:r>
              <a:rPr lang="en-US" sz="169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Современная Африка остается чрезвычайно разнообразной, имеет различные уровни развития, культуру и политические системы.</a:t>
            </a:r>
            <a:endParaRPr lang="en-US" sz="169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526B3D7-AD99-4110-99C4-B7A9EFB7B38C}"/>
              </a:ext>
            </a:extLst>
          </p:cNvPr>
          <p:cNvSpPr txBox="1"/>
          <p:nvPr/>
        </p:nvSpPr>
        <p:spPr>
          <a:xfrm>
            <a:off x="12856029" y="504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683663"/>
            <a:ext cx="628650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Современная Африка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760220" y="293346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Население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760220" y="3502819"/>
            <a:ext cx="3341608" cy="24878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Население Африки стремительно растет и насчитывает более 1,2 миллиарда человека, что делает его вторым по величине континентом в мире.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5651421" y="293346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Экономика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5651421" y="3502819"/>
            <a:ext cx="3341608" cy="213240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Экономика Африки растет быстрее, чем когда-либо прежде, благодаря значительному улучшению торговых и финансовых отношений со всем миром.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9542621" y="2933462"/>
            <a:ext cx="2221944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Культура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9542621" y="3502819"/>
            <a:ext cx="3341608" cy="284321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Африканская культура известна своей музыкой, традициями, народными ремеслами и многими историческими достижениями, которые продолжают жить до сих пор.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86F0BA7-E31A-4FBC-AFDC-55D399AD00A2}"/>
              </a:ext>
            </a:extLst>
          </p:cNvPr>
          <p:cNvSpPr txBox="1"/>
          <p:nvPr/>
        </p:nvSpPr>
        <p:spPr>
          <a:xfrm>
            <a:off x="12856029" y="504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EEEFF5"/>
          </a:solidFill>
          <a:ln/>
        </p:spPr>
      </p:sp>
      <p:sp>
        <p:nvSpPr>
          <p:cNvPr id="4" name="Text 1"/>
          <p:cNvSpPr/>
          <p:nvPr/>
        </p:nvSpPr>
        <p:spPr>
          <a:xfrm>
            <a:off x="1760220" y="1180862"/>
            <a:ext cx="9593580" cy="69437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68"/>
              </a:lnSpc>
              <a:buNone/>
            </a:pPr>
            <a:r>
              <a:rPr lang="en-US" sz="4374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Интересные факты о континенте</a:t>
            </a:r>
            <a:endParaRPr lang="en-US" sz="4374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2"/>
          <p:cNvSpPr/>
          <p:nvPr/>
        </p:nvSpPr>
        <p:spPr>
          <a:xfrm>
            <a:off x="1760220" y="2208490"/>
            <a:ext cx="580644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Большое метеоритное кратерное озеро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 3"/>
          <p:cNvSpPr/>
          <p:nvPr/>
        </p:nvSpPr>
        <p:spPr>
          <a:xfrm>
            <a:off x="1760220" y="2888933"/>
            <a:ext cx="111099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Африка имеет кратерное озеро, которое было сформировано после падения метеорита размером с город. Озеро простирается на 22 километра в ширину и на глубину до 170 метров.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 4"/>
          <p:cNvSpPr/>
          <p:nvPr/>
        </p:nvSpPr>
        <p:spPr>
          <a:xfrm>
            <a:off x="1760220" y="3932992"/>
            <a:ext cx="32842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Геоглифы из Намибии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1760220" y="4613434"/>
            <a:ext cx="111099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В Намибии вырисовываются поразительные геологические формации, созданные веками природными процессами, известными как белые геоглифы.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 6"/>
          <p:cNvSpPr/>
          <p:nvPr/>
        </p:nvSpPr>
        <p:spPr>
          <a:xfrm>
            <a:off x="1760220" y="5657493"/>
            <a:ext cx="3360420" cy="3471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34"/>
              </a:lnSpc>
              <a:buNone/>
            </a:pPr>
            <a:r>
              <a:rPr lang="en-US" sz="2187" b="1" dirty="0">
                <a:solidFill>
                  <a:srgbClr val="396AF1"/>
                </a:solidFill>
                <a:latin typeface="Arial" panose="020B0604020202020204" pitchFamily="34" charset="0"/>
                <a:ea typeface="Barlow" pitchFamily="34" charset="-122"/>
                <a:cs typeface="Arial" panose="020B0604020202020204" pitchFamily="34" charset="0"/>
              </a:rPr>
              <a:t>История армии слонов</a:t>
            </a:r>
            <a:endParaRPr lang="en-US" sz="218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7"/>
          <p:cNvSpPr/>
          <p:nvPr/>
        </p:nvSpPr>
        <p:spPr>
          <a:xfrm>
            <a:off x="1760220" y="6337935"/>
            <a:ext cx="11109960" cy="71080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99"/>
              </a:lnSpc>
              <a:buNone/>
            </a:pPr>
            <a:r>
              <a:rPr lang="en-US" sz="1750" dirty="0">
                <a:solidFill>
                  <a:srgbClr val="272525"/>
                </a:solidFill>
                <a:latin typeface="Arial" panose="020B0604020202020204" pitchFamily="34" charset="0"/>
                <a:ea typeface="Montserrat" pitchFamily="34" charset="-122"/>
                <a:cs typeface="Arial" panose="020B0604020202020204" pitchFamily="34" charset="0"/>
              </a:rPr>
              <a:t>Континент богат историями про слонов, чьи армии использовали для боевых действий во многих африканских цивилизациях.</a:t>
            </a:r>
            <a:endParaRPr lang="en-US" sz="1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47B2F5-8918-459A-B5C4-469A09E87C0C}"/>
              </a:ext>
            </a:extLst>
          </p:cNvPr>
          <p:cNvSpPr txBox="1"/>
          <p:nvPr/>
        </p:nvSpPr>
        <p:spPr>
          <a:xfrm>
            <a:off x="12856029" y="50498"/>
            <a:ext cx="17235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>
                <a:solidFill>
                  <a:schemeClr val="tx1">
                    <a:alpha val="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newUROKI.net</a:t>
            </a:r>
            <a:endParaRPr lang="ru-RU" dirty="0">
              <a:solidFill>
                <a:schemeClr val="tx1">
                  <a:alpha val="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580</Words>
  <Application>Microsoft Office PowerPoint</Application>
  <PresentationFormat>Произвольный</PresentationFormat>
  <Paragraphs>76</Paragraphs>
  <Slides>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2023-12-15T13:18:39Z</dcterms:created>
  <dcterms:modified xsi:type="dcterms:W3CDTF">2023-12-15T13:24:05Z</dcterms:modified>
</cp:coreProperties>
</file>