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1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976257" y="6956"/>
            <a:ext cx="8164286" cy="24651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500" dirty="0">
                <a:solidFill>
                  <a:srgbClr val="FFFFFF"/>
                </a:solidFill>
                <a:latin typeface="Arial" panose="020B0604020202020204" pitchFamily="34" charset="0"/>
                <a:ea typeface="Barlow, sans-serif" pitchFamily="34" charset="-122"/>
                <a:cs typeface="Arial" panose="020B0604020202020204" pitchFamily="34" charset="0"/>
              </a:rPr>
              <a:t>Географическое положение и природа Северо-Западного района России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19599" y="2840029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Добро пожаловать на урок географии в 9 классе! Мы исследуем географическое положение и природу Северо-Западного района России.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1E6C19-D3CF-444E-B367-6100E5F8F1D6}"/>
              </a:ext>
            </a:extLst>
          </p:cNvPr>
          <p:cNvSpPr txBox="1"/>
          <p:nvPr/>
        </p:nvSpPr>
        <p:spPr>
          <a:xfrm>
            <a:off x="5976257" y="4275335"/>
            <a:ext cx="8164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9 классе по теме: "Географическое положение и природа Северо-Западного района. Север и Северо-Запад"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E22FA-9F3D-4B67-AC84-8EA0705D3BDD}"/>
              </a:ext>
            </a:extLst>
          </p:cNvPr>
          <p:cNvSpPr txBox="1"/>
          <p:nvPr/>
        </p:nvSpPr>
        <p:spPr>
          <a:xfrm>
            <a:off x="87088" y="544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083707"/>
            <a:ext cx="79095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Географическое положение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3199" y="228492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25962" y="2326600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555313" y="236124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Расположение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555313" y="2930604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Северо-Западный район России находится на северо-западе страны, омывается Балтийским морем.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833199" y="40371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91672" y="4078843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1555313" y="411349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Граничит с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1555313" y="468284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Это район, граничащий с Финляндией, Эстонией, Латвией, Белоруссией, Польшей и Норвегией.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833199" y="578941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95482" y="5831086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555313" y="586573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Площадь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555313" y="6435090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Общая площадь Северо-Западного района - более 1,8 миллиона квадратных километров.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08E06B-5605-40D5-ABD8-ED370A66B6AC}"/>
              </a:ext>
            </a:extLst>
          </p:cNvPr>
          <p:cNvSpPr txBox="1"/>
          <p:nvPr/>
        </p:nvSpPr>
        <p:spPr>
          <a:xfrm>
            <a:off x="87088" y="544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2182058"/>
            <a:ext cx="56769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Природные условия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624376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Климат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624376" y="4070509"/>
            <a:ext cx="27654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Район имеет умеренный климат с мягкими и влажными летами, а также холодными зимами.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939433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Рельеф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939433" y="4070509"/>
            <a:ext cx="276546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Здесь встречаются важнейшие системы рельефа: равнины, горы, возвышенности и плато.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254490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Гидрография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254490" y="4070509"/>
            <a:ext cx="276546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Район богат водными ресурсами, включая озера, реки и многочисленные болота.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91241-4100-43C7-B1A9-EA57E9BFDDB6}"/>
              </a:ext>
            </a:extLst>
          </p:cNvPr>
          <p:cNvSpPr txBox="1"/>
          <p:nvPr/>
        </p:nvSpPr>
        <p:spPr>
          <a:xfrm>
            <a:off x="87088" y="544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984409"/>
            <a:ext cx="56997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Природные ресурсы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2123122"/>
            <a:ext cx="2905006" cy="17953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419612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Леса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624376" y="4765477"/>
            <a:ext cx="290500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Район обладает огромными лесными массивами, являющимися важным источником древесины и других продуктов.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38" y="2123122"/>
            <a:ext cx="2905006" cy="179534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62638" y="419612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862638" y="4765477"/>
            <a:ext cx="290500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Многочисленные реки и озера образуют водные ресурсы, важные для промышленности и сельского хозяйства.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899" y="2123122"/>
            <a:ext cx="2905125" cy="179546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00899" y="4196239"/>
            <a:ext cx="290512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Минеральные ресурсы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100899" y="5112782"/>
            <a:ext cx="290512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Регион богат минеральными ресурсами, такими как нефть, газ, уголь, железная руда и другие полезные ископаемые.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56E4CE-F90D-49B7-BE8F-03D65BE046B8}"/>
              </a:ext>
            </a:extLst>
          </p:cNvPr>
          <p:cNvSpPr txBox="1"/>
          <p:nvPr/>
        </p:nvSpPr>
        <p:spPr>
          <a:xfrm>
            <a:off x="87088" y="544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696"/>
          </a:xfrm>
          <a:prstGeom prst="rect">
            <a:avLst/>
          </a:prstGeom>
          <a:solidFill>
            <a:srgbClr val="0C0C0C">
              <a:alpha val="75000"/>
            </a:srgbClr>
          </a:solidFill>
          <a:ln w="13573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32696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32696"/>
          </a:xfrm>
          <a:prstGeom prst="rect">
            <a:avLst/>
          </a:prstGeom>
          <a:solidFill>
            <a:srgbClr val="0C0C0C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713792" y="599361"/>
            <a:ext cx="9202698" cy="1362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63"/>
              </a:lnSpc>
              <a:buNone/>
            </a:pPr>
            <a:r>
              <a:rPr lang="en-US" sz="4291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Население Северо-Западного района</a:t>
            </a:r>
            <a:endParaRPr lang="en-US" sz="42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7293293" y="2288500"/>
            <a:ext cx="43577" cy="5344835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8" name="Shape 4"/>
          <p:cNvSpPr/>
          <p:nvPr/>
        </p:nvSpPr>
        <p:spPr>
          <a:xfrm>
            <a:off x="7560231" y="2682121"/>
            <a:ext cx="762833" cy="43577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9" name="Shape 5"/>
          <p:cNvSpPr/>
          <p:nvPr/>
        </p:nvSpPr>
        <p:spPr>
          <a:xfrm>
            <a:off x="7069931" y="2458760"/>
            <a:ext cx="490299" cy="490299"/>
          </a:xfrm>
          <a:prstGeom prst="roundRect">
            <a:avLst>
              <a:gd name="adj" fmla="val 20005"/>
            </a:avLst>
          </a:prstGeom>
          <a:solidFill>
            <a:srgbClr val="790709"/>
          </a:solidFill>
          <a:ln w="13573">
            <a:solidFill>
              <a:srgbClr val="91080B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257931" y="2499598"/>
            <a:ext cx="114300" cy="4086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18"/>
              </a:lnSpc>
              <a:buNone/>
            </a:pPr>
            <a:r>
              <a:rPr lang="en-US" sz="257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5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8513802" y="2506385"/>
            <a:ext cx="2179558" cy="3405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82"/>
              </a:lnSpc>
              <a:buNone/>
            </a:pPr>
            <a:r>
              <a:rPr lang="en-US" sz="2145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Численность</a:t>
            </a:r>
            <a:endParaRPr lang="en-US" sz="21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8513802" y="3064788"/>
            <a:ext cx="3402687" cy="17436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46"/>
              </a:lnSpc>
              <a:buNone/>
            </a:pPr>
            <a:r>
              <a:rPr lang="en-US" sz="1716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Район населяется около 15 миллионами человек, что составляет примерно 10% от общей численности населения России.</a:t>
            </a:r>
            <a:endParaRPr lang="en-US" sz="17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6307098" y="3771781"/>
            <a:ext cx="762833" cy="43577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4" name="Shape 10"/>
          <p:cNvSpPr/>
          <p:nvPr/>
        </p:nvSpPr>
        <p:spPr>
          <a:xfrm>
            <a:off x="7069931" y="3548420"/>
            <a:ext cx="490299" cy="490299"/>
          </a:xfrm>
          <a:prstGeom prst="roundRect">
            <a:avLst>
              <a:gd name="adj" fmla="val 20005"/>
            </a:avLst>
          </a:prstGeom>
          <a:solidFill>
            <a:srgbClr val="790709"/>
          </a:solidFill>
          <a:ln w="13573">
            <a:solidFill>
              <a:srgbClr val="91080B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7223641" y="3589258"/>
            <a:ext cx="182880" cy="4086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18"/>
              </a:lnSpc>
              <a:buNone/>
            </a:pPr>
            <a:r>
              <a:rPr lang="en-US" sz="257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5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3936802" y="3596045"/>
            <a:ext cx="2179558" cy="3405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682"/>
              </a:lnSpc>
              <a:buNone/>
            </a:pPr>
            <a:r>
              <a:rPr lang="en-US" sz="2145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Распределение</a:t>
            </a:r>
            <a:endParaRPr lang="en-US" sz="21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2713792" y="4154448"/>
            <a:ext cx="3402568" cy="13949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46"/>
              </a:lnSpc>
              <a:buNone/>
            </a:pPr>
            <a:r>
              <a:rPr lang="en-US" sz="1716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Большая часть населения концентрируется в крупных городах, таких как Санкт-Петербург и Москва.</a:t>
            </a:r>
            <a:endParaRPr lang="en-US" sz="17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7560231" y="5637848"/>
            <a:ext cx="762833" cy="43577"/>
          </a:xfrm>
          <a:prstGeom prst="rect">
            <a:avLst/>
          </a:prstGeom>
          <a:solidFill>
            <a:srgbClr val="91080B"/>
          </a:solidFill>
          <a:ln/>
        </p:spPr>
      </p:sp>
      <p:sp>
        <p:nvSpPr>
          <p:cNvPr id="19" name="Shape 15"/>
          <p:cNvSpPr/>
          <p:nvPr/>
        </p:nvSpPr>
        <p:spPr>
          <a:xfrm>
            <a:off x="7069931" y="5414486"/>
            <a:ext cx="490299" cy="490299"/>
          </a:xfrm>
          <a:prstGeom prst="roundRect">
            <a:avLst>
              <a:gd name="adj" fmla="val 20005"/>
            </a:avLst>
          </a:prstGeom>
          <a:solidFill>
            <a:srgbClr val="790709"/>
          </a:solidFill>
          <a:ln w="13573">
            <a:solidFill>
              <a:srgbClr val="91080B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227451" y="5455325"/>
            <a:ext cx="175260" cy="4086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18"/>
              </a:lnSpc>
              <a:buNone/>
            </a:pPr>
            <a:r>
              <a:rPr lang="en-US" sz="257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5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8513802" y="5462111"/>
            <a:ext cx="2621280" cy="3405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82"/>
              </a:lnSpc>
              <a:buNone/>
            </a:pPr>
            <a:r>
              <a:rPr lang="en-US" sz="2145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Этнический состав</a:t>
            </a:r>
            <a:endParaRPr lang="en-US" sz="21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8513802" y="6020514"/>
            <a:ext cx="3402687" cy="13949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46"/>
              </a:lnSpc>
              <a:buNone/>
            </a:pPr>
            <a:r>
              <a:rPr lang="en-US" sz="1716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Разнообразие этнических групп включает русских, финнов, эстонцев, латышев и другие.</a:t>
            </a:r>
            <a:endParaRPr lang="en-US" sz="17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00960-4CE7-44D8-A1DB-039C43E4F264}"/>
              </a:ext>
            </a:extLst>
          </p:cNvPr>
          <p:cNvSpPr txBox="1"/>
          <p:nvPr/>
        </p:nvSpPr>
        <p:spPr>
          <a:xfrm>
            <a:off x="87088" y="544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624376" y="3584615"/>
            <a:ext cx="53263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Хозяйство региона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624376" y="4612243"/>
            <a:ext cx="4579739" cy="2810113"/>
          </a:xfrm>
          <a:prstGeom prst="roundRect">
            <a:avLst>
              <a:gd name="adj" fmla="val 3558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860358" y="4848225"/>
            <a:ext cx="25908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Основные отрасли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860358" y="5417582"/>
            <a:ext cx="410777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Важными отраслями хозяйства являются машиностроение, энергетика, лесопромышленный комплекс и сельское хозяйство.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7426285" y="4612243"/>
            <a:ext cx="4579739" cy="2810113"/>
          </a:xfrm>
          <a:prstGeom prst="roundRect">
            <a:avLst>
              <a:gd name="adj" fmla="val 3558"/>
            </a:avLst>
          </a:prstGeom>
          <a:solidFill>
            <a:srgbClr val="790709"/>
          </a:solidFill>
          <a:ln w="13811">
            <a:solidFill>
              <a:srgbClr val="91080B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662267" y="4848225"/>
            <a:ext cx="410777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Связь с природными условиями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7662267" y="5764768"/>
            <a:ext cx="410777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Развитие этих отраслей тесно связано с природными ресурсами района, такими как леса, воды и минеральные богатства.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DBB16E-C8C9-4C32-BE80-95F036404C9D}"/>
              </a:ext>
            </a:extLst>
          </p:cNvPr>
          <p:cNvSpPr txBox="1"/>
          <p:nvPr/>
        </p:nvSpPr>
        <p:spPr>
          <a:xfrm>
            <a:off x="87088" y="544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624376" y="3067883"/>
            <a:ext cx="71247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Роль природных условий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624376" y="4095512"/>
            <a:ext cx="938164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Природные условия играют важную роль в развитии экономики и промышленности Северо-Западного района. Они обуславливают особенности сельскохозяйственного производства, промышленной активности и туризма.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9FDAB-5CEE-4CFD-B338-E83E99AA8BF8}"/>
              </a:ext>
            </a:extLst>
          </p:cNvPr>
          <p:cNvSpPr txBox="1"/>
          <p:nvPr/>
        </p:nvSpPr>
        <p:spPr>
          <a:xfrm>
            <a:off x="87088" y="544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624376" y="2890123"/>
            <a:ext cx="70942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Рефлексия и заключение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624376" y="3917752"/>
            <a:ext cx="938164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 уроке мы изучили географическое положение, природные условия, природные ресурсы, население, хозяйство, а также роль природы в развитии Северо-Западного района. Множество интересных фактов и перспектив ждут учеников, которые захотят узнать больше о данном регионе.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FF028-E587-432F-9315-1B9F09260FC5}"/>
              </a:ext>
            </a:extLst>
          </p:cNvPr>
          <p:cNvSpPr txBox="1"/>
          <p:nvPr/>
        </p:nvSpPr>
        <p:spPr>
          <a:xfrm>
            <a:off x="87088" y="544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414</Words>
  <Application>Microsoft Office PowerPoint</Application>
  <PresentationFormat>Произвольный</PresentationFormat>
  <Paragraphs>64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2023-11-24T13:15:55Z</dcterms:created>
  <dcterms:modified xsi:type="dcterms:W3CDTF">2023-11-24T13:21:12Z</dcterms:modified>
</cp:coreProperties>
</file>