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95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43841" y="47556"/>
            <a:ext cx="8464730" cy="24693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"Профессия: полицейский" - профориентационный урок "Россия – мои горизонты"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3199" y="275067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Добро пожаловать на "Россия – мои горизонты"! Сегодня мы проведем урок о профессии полицейского и расскажем о роли полиции в современном обществе.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3567CD-0498-48E3-BCD0-308061693098}"/>
              </a:ext>
            </a:extLst>
          </p:cNvPr>
          <p:cNvSpPr txBox="1"/>
          <p:nvPr/>
        </p:nvSpPr>
        <p:spPr>
          <a:xfrm>
            <a:off x="452199" y="4123354"/>
            <a:ext cx="8066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«Тема 14. Профориентационное занятие «Государственное управление и общественная безопасность» (федеральная государственная, военная и правоохранительная службы, особенности работы и профессии в этих службах) - четверг, 07.12.2023 (7 декабря 2023 года)»</a:t>
            </a:r>
          </a:p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"Профессия: полицейский"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9CB31-B105-4970-A746-58D541E0BBA8}"/>
              </a:ext>
            </a:extLst>
          </p:cNvPr>
          <p:cNvSpPr txBox="1"/>
          <p:nvPr/>
        </p:nvSpPr>
        <p:spPr>
          <a:xfrm>
            <a:off x="12841535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616029"/>
            <a:ext cx="57683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История профессии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1754743"/>
            <a:ext cx="5166122" cy="2818328"/>
          </a:xfrm>
          <a:prstGeom prst="roundRect">
            <a:avLst>
              <a:gd name="adj" fmla="val 3548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73975" y="1990725"/>
            <a:ext cx="29718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Старинные времена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273975" y="2560082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Уже в Древней Руси существовали лица, ответственные за поддержание порядка и безопасности в обществе.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6285" y="1754743"/>
            <a:ext cx="5166122" cy="2818328"/>
          </a:xfrm>
          <a:prstGeom prst="roundRect">
            <a:avLst>
              <a:gd name="adj" fmla="val 3548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62267" y="1990725"/>
            <a:ext cx="27736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Развитие полиции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62267" y="2560082"/>
            <a:ext cx="46941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 течением времени полиция стала организованной службой с определенными полномочиями для борьбы с преступностью и обеспечения общественного порядка.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037993" y="4795242"/>
            <a:ext cx="5166122" cy="2818328"/>
          </a:xfrm>
          <a:prstGeom prst="roundRect">
            <a:avLst>
              <a:gd name="adj" fmla="val 3548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273975" y="5031224"/>
            <a:ext cx="33299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Современная полиция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273975" y="5600581"/>
            <a:ext cx="46941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В настоящее время полицейские сотрудники выполняют широкий спектр задач, включая предотвращение преступлений, расследование и поддержание общественного порядка.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26285" y="4795242"/>
            <a:ext cx="5166122" cy="2818328"/>
          </a:xfrm>
          <a:prstGeom prst="roundRect">
            <a:avLst>
              <a:gd name="adj" fmla="val 3548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62267" y="5031224"/>
            <a:ext cx="31699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Традиции и ценности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62267" y="5600581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Полиция ценит и поддерживает культурное наследие и традиции России, работая в партнерстве с обществом.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BEFFFC-D529-426D-8F8B-E1059E139999}"/>
              </a:ext>
            </a:extLst>
          </p:cNvPr>
          <p:cNvSpPr txBox="1"/>
          <p:nvPr/>
        </p:nvSpPr>
        <p:spPr>
          <a:xfrm>
            <a:off x="12841535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685919"/>
            <a:ext cx="70942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Значение полицейского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1824633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139208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Безопасность граждан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037993" y="5055751"/>
            <a:ext cx="329588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Полицейский выполняет свою работу, чтобы защитить граждан от преступности, обеспечить порядок и способствовать общественной безопасности.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1824633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139327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Взаимодействие с обществом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667137" y="5055870"/>
            <a:ext cx="329600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Полиция активно сотрудничает с обществом, стремясь к поддержанию доверительных отношений и содействию наиболее эффективной работе для достижения общих целей.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1824633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139327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Предотвращение преступности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296400" y="5055870"/>
            <a:ext cx="329600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Полицейский осуществляет профилактическую работу, направленную на предотвращение преступлений, с целью создания безопасной среды для населения.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6E79D7-EFAA-4591-B9B9-A2272846639E}"/>
              </a:ext>
            </a:extLst>
          </p:cNvPr>
          <p:cNvSpPr txBox="1"/>
          <p:nvPr/>
        </p:nvSpPr>
        <p:spPr>
          <a:xfrm>
            <a:off x="12841535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1193483"/>
            <a:ext cx="72161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Плюсы и минусы работы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250578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19325" y="2547461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760107" y="2582108"/>
            <a:ext cx="35585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Стимулирующая работа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760107" y="3151465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Полицейский каждый день сталкивается с разнообразными ситуациями, которые требуют принятия решений и реагирования на вызовы.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426285" y="250578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80948" y="2547461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148399" y="2582108"/>
            <a:ext cx="30480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Шанс помочь людям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148399" y="3151465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Полиция имеет возможность помогать обществу, решать проблемы и поддерживать законопослушных граждан.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2037993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188845" y="5010507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760107" y="5045154"/>
            <a:ext cx="29718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Опастности и стресс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760107" y="5614511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Работа полицейского требует высокой ответственности, особенно в сложных и опасных ситуациях, что может вызывать стрессовые ситуации.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426285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69517" y="5010507"/>
            <a:ext cx="2133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4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148399" y="5045154"/>
            <a:ext cx="29337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Непредсказуемость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148399" y="5614511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Полицейский никогда не знает, какие ситуации могут произойти во время службы, требующие оперативности и мгновенных решений.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0FF7D9-F52D-4948-91CE-60E4C3F11A2D}"/>
              </a:ext>
            </a:extLst>
          </p:cNvPr>
          <p:cNvSpPr txBox="1"/>
          <p:nvPr/>
        </p:nvSpPr>
        <p:spPr>
          <a:xfrm>
            <a:off x="12841535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0478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1538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95888" y="2581156"/>
            <a:ext cx="5943600" cy="5287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164"/>
              </a:lnSpc>
              <a:buNone/>
            </a:pPr>
            <a:r>
              <a:rPr lang="en-US" sz="3331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Специальности в полиции</a:t>
            </a:r>
            <a:endParaRPr lang="en-US" sz="33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3532823" y="3363754"/>
            <a:ext cx="33814" cy="4399955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7" name="Shape 3"/>
          <p:cNvSpPr/>
          <p:nvPr/>
        </p:nvSpPr>
        <p:spPr>
          <a:xfrm>
            <a:off x="3740110" y="3669387"/>
            <a:ext cx="592217" cy="33814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8" name="Shape 4"/>
          <p:cNvSpPr/>
          <p:nvPr/>
        </p:nvSpPr>
        <p:spPr>
          <a:xfrm>
            <a:off x="3359348" y="3495913"/>
            <a:ext cx="380762" cy="380762"/>
          </a:xfrm>
          <a:prstGeom prst="roundRect">
            <a:avLst>
              <a:gd name="adj" fmla="val 20001"/>
            </a:avLst>
          </a:prstGeom>
          <a:solidFill>
            <a:srgbClr val="CCEEFF"/>
          </a:solidFill>
          <a:ln w="10478">
            <a:solidFill>
              <a:srgbClr val="99DDF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3496389" y="3527584"/>
            <a:ext cx="106680" cy="317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9"/>
              </a:lnSpc>
              <a:buNone/>
            </a:pPr>
            <a:r>
              <a:rPr lang="en-US" sz="1999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1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480441" y="3532942"/>
            <a:ext cx="3528060" cy="2644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2"/>
              </a:lnSpc>
              <a:buNone/>
            </a:pPr>
            <a:r>
              <a:rPr lang="en-US" sz="1666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Охрана общественного порядка</a:t>
            </a:r>
            <a:endParaRPr lang="en-US" sz="16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4480441" y="3966567"/>
            <a:ext cx="6854071" cy="5412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32"/>
              </a:lnSpc>
              <a:buNone/>
            </a:pPr>
            <a:r>
              <a:rPr lang="en-US" sz="1333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Полицейский осуществляет патрульную деятельность, поддерживает и обеспечивает безопасность в общественных местах.</a:t>
            </a:r>
            <a:endParaRPr 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3740110" y="5192435"/>
            <a:ext cx="592217" cy="33814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13" name="Shape 9"/>
          <p:cNvSpPr/>
          <p:nvPr/>
        </p:nvSpPr>
        <p:spPr>
          <a:xfrm>
            <a:off x="3359348" y="5018961"/>
            <a:ext cx="380762" cy="380762"/>
          </a:xfrm>
          <a:prstGeom prst="roundRect">
            <a:avLst>
              <a:gd name="adj" fmla="val 20001"/>
            </a:avLst>
          </a:prstGeom>
          <a:solidFill>
            <a:srgbClr val="CCEEFF"/>
          </a:solidFill>
          <a:ln w="10478">
            <a:solidFill>
              <a:srgbClr val="99DDFF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3477339" y="5050631"/>
            <a:ext cx="144780" cy="317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9"/>
              </a:lnSpc>
              <a:buNone/>
            </a:pPr>
            <a:r>
              <a:rPr lang="en-US" sz="1999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1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4480441" y="5055989"/>
            <a:ext cx="1692235" cy="2644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2"/>
              </a:lnSpc>
              <a:buNone/>
            </a:pPr>
            <a:r>
              <a:rPr lang="en-US" sz="1666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Дознание</a:t>
            </a:r>
            <a:endParaRPr lang="en-US" sz="16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4480441" y="5489615"/>
            <a:ext cx="6854071" cy="5412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32"/>
              </a:lnSpc>
              <a:buNone/>
            </a:pPr>
            <a:r>
              <a:rPr lang="en-US" sz="1333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Полицейский участвует в расследовании преступлений, собирает и анализирует доказательства, выясняет обстоятельства происшествий.</a:t>
            </a:r>
            <a:endParaRPr 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3740110" y="6715482"/>
            <a:ext cx="592217" cy="33814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18" name="Shape 14"/>
          <p:cNvSpPr/>
          <p:nvPr/>
        </p:nvSpPr>
        <p:spPr>
          <a:xfrm>
            <a:off x="3359348" y="6542008"/>
            <a:ext cx="380762" cy="380762"/>
          </a:xfrm>
          <a:prstGeom prst="roundRect">
            <a:avLst>
              <a:gd name="adj" fmla="val 20001"/>
            </a:avLst>
          </a:prstGeom>
          <a:solidFill>
            <a:srgbClr val="CCEEFF"/>
          </a:solidFill>
          <a:ln w="10478">
            <a:solidFill>
              <a:srgbClr val="99DDFF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3473529" y="6573679"/>
            <a:ext cx="152400" cy="317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9"/>
              </a:lnSpc>
              <a:buNone/>
            </a:pPr>
            <a:r>
              <a:rPr lang="en-US" sz="1999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3</a:t>
            </a:r>
            <a:endParaRPr lang="en-US" sz="1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4480441" y="6579037"/>
            <a:ext cx="1950720" cy="2644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2"/>
              </a:lnSpc>
              <a:buNone/>
            </a:pPr>
            <a:r>
              <a:rPr lang="en-US" sz="1666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Криминалистика</a:t>
            </a:r>
            <a:endParaRPr lang="en-US" sz="16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4480441" y="7012662"/>
            <a:ext cx="6854071" cy="5412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32"/>
              </a:lnSpc>
              <a:buNone/>
            </a:pPr>
            <a:r>
              <a:rPr lang="en-US" sz="1333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Полицейский проводит экспертизы и исследования в лаборатории, анализирует следы и улики на месте происшествия.</a:t>
            </a:r>
            <a:endParaRPr 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D13400-F637-4E69-8E9A-513063A591DF}"/>
              </a:ext>
            </a:extLst>
          </p:cNvPr>
          <p:cNvSpPr txBox="1"/>
          <p:nvPr/>
        </p:nvSpPr>
        <p:spPr>
          <a:xfrm>
            <a:off x="12841535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89927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Направления деятельности полицейского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2843451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Общественная безопасность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393394" y="3926324"/>
            <a:ext cx="28009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Патрульная служба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93394" y="4370546"/>
            <a:ext cx="28009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Охрана порядка на массовых мероприятиях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393394" y="5464084"/>
            <a:ext cx="28009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Борьба с незаконной торговлей и преступлением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743932" y="2843451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Правоохранительная деятельность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099334" y="3926324"/>
            <a:ext cx="28009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Расследование преступлений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099334" y="4725948"/>
            <a:ext cx="28009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Арест и задержание преступников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099334" y="5525572"/>
            <a:ext cx="28009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Оказание помощи пострадавшим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449872" y="2843451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Профилактика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805273" y="3509843"/>
            <a:ext cx="28009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Проведение профилактической работы с населением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9805273" y="4664869"/>
            <a:ext cx="28009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Популяризация законности и правопорядка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9805273" y="5819894"/>
            <a:ext cx="280094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Содействие в социализации и профориентации молодежи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B82260-91FD-46D2-BDF6-BB4C6618AC9E}"/>
              </a:ext>
            </a:extLst>
          </p:cNvPr>
          <p:cNvSpPr txBox="1"/>
          <p:nvPr/>
        </p:nvSpPr>
        <p:spPr>
          <a:xfrm>
            <a:off x="12841535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573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157413" y="597575"/>
            <a:ext cx="10315575" cy="1357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44"/>
              </a:lnSpc>
              <a:buNone/>
            </a:pPr>
            <a:r>
              <a:rPr lang="en-US" sz="4275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Профессиональный рост и карьерные возможности</a:t>
            </a:r>
            <a:endParaRPr lang="en-US" sz="42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413" y="2389227"/>
            <a:ext cx="3221355" cy="199084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157413" y="4651534"/>
            <a:ext cx="3221355" cy="6786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2"/>
              </a:lnSpc>
              <a:buNone/>
            </a:pPr>
            <a:r>
              <a:rPr lang="en-US" sz="2138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Формирование навыков</a:t>
            </a:r>
            <a:endParaRPr lang="en-US" sz="21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157413" y="5547360"/>
            <a:ext cx="3221355" cy="20845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6"/>
              </a:lnSpc>
              <a:buNone/>
            </a:pPr>
            <a:r>
              <a:rPr lang="en-US" sz="171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Полицейскому предоставляются возможности для непрерывного обучения и развития профессиональных навыков.</a:t>
            </a:r>
            <a:endParaRPr lang="en-US" sz="1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523" y="2389227"/>
            <a:ext cx="3221355" cy="199084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04523" y="4651534"/>
            <a:ext cx="3221355" cy="6786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2"/>
              </a:lnSpc>
              <a:buNone/>
            </a:pPr>
            <a:r>
              <a:rPr lang="en-US" sz="2138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Карьерные перспективы</a:t>
            </a:r>
            <a:endParaRPr lang="en-US" sz="21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704523" y="5547360"/>
            <a:ext cx="3221355" cy="13896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6"/>
              </a:lnSpc>
              <a:buNone/>
            </a:pPr>
            <a:r>
              <a:rPr lang="en-US" sz="171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У полицейского есть возможность продвижения по службе и повышение ранга до высших должностей.</a:t>
            </a:r>
            <a:endParaRPr lang="en-US" sz="1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1633" y="2389227"/>
            <a:ext cx="3221355" cy="199084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51633" y="4651534"/>
            <a:ext cx="2346960" cy="339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72"/>
              </a:lnSpc>
              <a:buNone/>
            </a:pPr>
            <a:r>
              <a:rPr lang="en-US" sz="2138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Специализации</a:t>
            </a:r>
            <a:endParaRPr lang="en-US" sz="21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251633" y="5208032"/>
            <a:ext cx="3221355" cy="20845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6"/>
              </a:lnSpc>
              <a:buNone/>
            </a:pPr>
            <a:r>
              <a:rPr lang="en-US" sz="171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В полиции существуют различные специализации, позволяющие полицейскому развить свои уникальные навыки и приступить к особой деятельности.</a:t>
            </a:r>
            <a:endParaRPr lang="en-US" sz="1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0724F6-8B89-4300-9024-347AB294D864}"/>
              </a:ext>
            </a:extLst>
          </p:cNvPr>
          <p:cNvSpPr txBox="1"/>
          <p:nvPr/>
        </p:nvSpPr>
        <p:spPr>
          <a:xfrm>
            <a:off x="12841535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527</Words>
  <Application>Microsoft Office PowerPoint</Application>
  <PresentationFormat>Произвольный</PresentationFormat>
  <Paragraphs>79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2023-11-21T13:56:13Z</dcterms:created>
  <dcterms:modified xsi:type="dcterms:W3CDTF">2023-11-21T14:04:15Z</dcterms:modified>
</cp:coreProperties>
</file>