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89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-96014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Презентация "Профессия: юрист"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190364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Добро пожаловать на профориентационный урок "Россия - мои горизонты". На этом занятии мы рассмотрим профессию юриста и узнаем об интересных фактах из юридической сферы.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4484E-DC5E-47F7-931C-E655CF7E2401}"/>
              </a:ext>
            </a:extLst>
          </p:cNvPr>
          <p:cNvSpPr txBox="1"/>
          <p:nvPr/>
        </p:nvSpPr>
        <p:spPr>
          <a:xfrm>
            <a:off x="6024920" y="3445422"/>
            <a:ext cx="8066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15. Профориентационное занятие «Пробую профессию в сфере управления и безопасности» (моделирующая онлайн-проба на платформе проекта «Билет в будущее» по профессиям на выбор: специалист по кибербезопасности, юрист и др.) - четверг, 14.12.2023 (14 декабря 2023 года)»</a:t>
            </a:r>
          </a:p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"Профессия: юрист"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804E6D-4D65-4E3F-8552-3E2087821D71}"/>
              </a:ext>
            </a:extLst>
          </p:cNvPr>
          <p:cNvSpPr txBox="1"/>
          <p:nvPr/>
        </p:nvSpPr>
        <p:spPr>
          <a:xfrm>
            <a:off x="65309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750570"/>
            <a:ext cx="83743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Введение в профессию юриста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1778198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69181" y="2014180"/>
            <a:ext cx="27508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История профессии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069181" y="2583537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Юриспруденция - одно из старейших направлений в науке. От старинных караванных судов до наших современных судебных процессов.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833199" y="3752493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1069181" y="3988475"/>
            <a:ext cx="31699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Общая характеристика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069181" y="4557832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Юрист - это профессионал, который представляет права своих клиентов и обеспечивает их исполнение в различных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833199" y="5726787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069181" y="5962769"/>
            <a:ext cx="2705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Сферы применения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1069181" y="6532126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Юристы могут работать в различных областях, таких как право собственности, корпоративное право, право налогов и трудовое право.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CBB51D-2E0F-4C0F-9168-5D4C6EB6A24C}"/>
              </a:ext>
            </a:extLst>
          </p:cNvPr>
          <p:cNvSpPr txBox="1"/>
          <p:nvPr/>
        </p:nvSpPr>
        <p:spPr>
          <a:xfrm>
            <a:off x="65309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314"/>
          </a:xfrm>
          <a:prstGeom prst="rect">
            <a:avLst/>
          </a:prstGeom>
          <a:solidFill>
            <a:srgbClr val="F9F9FF">
              <a:alpha val="75000"/>
            </a:srgbClr>
          </a:solidFill>
          <a:ln w="10478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1085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304342" y="2575203"/>
            <a:ext cx="7871460" cy="5276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155"/>
              </a:lnSpc>
              <a:buNone/>
            </a:pPr>
            <a:r>
              <a:rPr lang="en-US" sz="332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Специализации в юридической сфере</a:t>
            </a:r>
            <a:endParaRPr lang="en-US" sz="3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7298293" y="3356134"/>
            <a:ext cx="33695" cy="4409837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7" name="Shape 3"/>
          <p:cNvSpPr/>
          <p:nvPr/>
        </p:nvSpPr>
        <p:spPr>
          <a:xfrm>
            <a:off x="7505045" y="3661112"/>
            <a:ext cx="591026" cy="33695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8" name="Shape 4"/>
          <p:cNvSpPr/>
          <p:nvPr/>
        </p:nvSpPr>
        <p:spPr>
          <a:xfrm>
            <a:off x="7125117" y="3488055"/>
            <a:ext cx="379928" cy="379928"/>
          </a:xfrm>
          <a:prstGeom prst="roundRect">
            <a:avLst>
              <a:gd name="adj" fmla="val 20002"/>
            </a:avLst>
          </a:prstGeom>
          <a:solidFill>
            <a:srgbClr val="D2D9F9"/>
          </a:solidFill>
          <a:ln w="10478">
            <a:solidFill>
              <a:srgbClr val="A5B3F3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7276921" y="3519607"/>
            <a:ext cx="76200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3"/>
              </a:lnSpc>
              <a:buNone/>
            </a:pPr>
            <a:r>
              <a:rPr lang="en-US" sz="1995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1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8243888" y="3524964"/>
            <a:ext cx="2308860" cy="263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78"/>
              </a:lnSpc>
              <a:buNone/>
            </a:pPr>
            <a:r>
              <a:rPr lang="en-US" sz="1662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Корпоративное право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8243888" y="3957638"/>
            <a:ext cx="3082052" cy="13501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8"/>
              </a:lnSpc>
              <a:buNone/>
            </a:pPr>
            <a:r>
              <a:rPr lang="en-US" sz="133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Это занимательно, в этой области можно работать с крупными корпорациями и решать интересные юридические вопросы в связи с их деятельностью.</a:t>
            </a:r>
            <a:endParaRPr lang="en-US" sz="13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534090" y="4505385"/>
            <a:ext cx="591026" cy="33695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3" name="Shape 9"/>
          <p:cNvSpPr/>
          <p:nvPr/>
        </p:nvSpPr>
        <p:spPr>
          <a:xfrm>
            <a:off x="7125117" y="4332327"/>
            <a:ext cx="379928" cy="379928"/>
          </a:xfrm>
          <a:prstGeom prst="roundRect">
            <a:avLst>
              <a:gd name="adj" fmla="val 20002"/>
            </a:avLst>
          </a:prstGeom>
          <a:solidFill>
            <a:srgbClr val="D2D9F9"/>
          </a:solidFill>
          <a:ln w="10478">
            <a:solidFill>
              <a:srgbClr val="A5B3F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7250251" y="4363879"/>
            <a:ext cx="129540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3"/>
              </a:lnSpc>
              <a:buNone/>
            </a:pPr>
            <a:r>
              <a:rPr lang="en-US" sz="1995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2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4374594" y="4369237"/>
            <a:ext cx="2011680" cy="263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078"/>
              </a:lnSpc>
              <a:buNone/>
            </a:pPr>
            <a:r>
              <a:rPr lang="en-US" sz="1662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Гражданское право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3304342" y="4801910"/>
            <a:ext cx="3081933" cy="13501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128"/>
              </a:lnSpc>
              <a:buNone/>
            </a:pPr>
            <a:r>
              <a:rPr lang="en-US" sz="133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 гражданском праве специалисты решают вопросы связанные с частными лицами и их правами: наследство, семейное право, недвижимость и т. д.</a:t>
            </a:r>
            <a:endParaRPr lang="en-US" sz="13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7505045" y="5950446"/>
            <a:ext cx="591026" cy="33695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8" name="Shape 14"/>
          <p:cNvSpPr/>
          <p:nvPr/>
        </p:nvSpPr>
        <p:spPr>
          <a:xfrm>
            <a:off x="7125117" y="5777389"/>
            <a:ext cx="379928" cy="379928"/>
          </a:xfrm>
          <a:prstGeom prst="roundRect">
            <a:avLst>
              <a:gd name="adj" fmla="val 20002"/>
            </a:avLst>
          </a:prstGeom>
          <a:solidFill>
            <a:srgbClr val="D2D9F9"/>
          </a:solidFill>
          <a:ln w="10478">
            <a:solidFill>
              <a:srgbClr val="A5B3F3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7242631" y="5808940"/>
            <a:ext cx="144780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3"/>
              </a:lnSpc>
              <a:buNone/>
            </a:pPr>
            <a:r>
              <a:rPr lang="en-US" sz="1995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3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8243888" y="5814298"/>
            <a:ext cx="2209800" cy="263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78"/>
              </a:lnSpc>
              <a:buNone/>
            </a:pPr>
            <a:r>
              <a:rPr lang="en-US" sz="1662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Криминальное право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8243888" y="6246971"/>
            <a:ext cx="3082052" cy="13501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8"/>
              </a:lnSpc>
              <a:buNone/>
            </a:pPr>
            <a:r>
              <a:rPr lang="en-US" sz="133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Юристы, работающие в этой области, занимаются вопросами, связанными с обвинением и защитой от обвинений в уголовных делах.</a:t>
            </a:r>
            <a:endParaRPr lang="en-US" sz="13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F86C59-4D23-433B-A679-B6E9FE1E7A14}"/>
              </a:ext>
            </a:extLst>
          </p:cNvPr>
          <p:cNvSpPr txBox="1"/>
          <p:nvPr/>
        </p:nvSpPr>
        <p:spPr>
          <a:xfrm>
            <a:off x="65309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681871"/>
            <a:ext cx="76123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Качества успешного юриста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1820585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135160"/>
            <a:ext cx="29565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Стрессоустойчивость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037993" y="4704517"/>
            <a:ext cx="3295888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Юридическая работа часто связана с высоким уровнем стресса. Хороший юрист умеет быстро адаптироваться к новым условиям и находить решения в сложных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1820585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135279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Знание законодательства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667137" y="5051822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Чтение законов - обязательное занятие для каждого юриста, поэтому необходимо постоянно изучать новые изменения в законодательстве.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1820585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135279"/>
            <a:ext cx="29794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Коммуникабельность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296400" y="4704636"/>
            <a:ext cx="329600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Юристы часто работают с людьми, включая своих клиентов и сотрудников, поэтому важно иметь отличные навыки коммуникации и убедительности.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0198FD-63B7-4D27-A657-07227649D1EE}"/>
              </a:ext>
            </a:extLst>
          </p:cNvPr>
          <p:cNvSpPr txBox="1"/>
          <p:nvPr/>
        </p:nvSpPr>
        <p:spPr>
          <a:xfrm>
            <a:off x="65309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F9F9FF">
              <a:alpha val="75000"/>
            </a:srgbClr>
          </a:solidFill>
          <a:ln w="13097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329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6527" y="576858"/>
            <a:ext cx="9399746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Возможности для развития карьеры в юриспруденции</a:t>
            </a:r>
            <a:endParaRPr lang="en-US" sz="41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080135" y="2202537"/>
            <a:ext cx="41910" cy="5453539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7" name="Shape 3"/>
          <p:cNvSpPr/>
          <p:nvPr/>
        </p:nvSpPr>
        <p:spPr>
          <a:xfrm>
            <a:off x="1337072" y="2581394"/>
            <a:ext cx="734139" cy="41910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8" name="Shape 4"/>
          <p:cNvSpPr/>
          <p:nvPr/>
        </p:nvSpPr>
        <p:spPr>
          <a:xfrm>
            <a:off x="865108" y="2366367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D2D9F9"/>
          </a:solidFill>
          <a:ln w="13097">
            <a:solidFill>
              <a:srgbClr val="A5B3F3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55370" y="2405658"/>
            <a:ext cx="9144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1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254806" y="2412206"/>
            <a:ext cx="352044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Повышение квалификации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254806" y="2949535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Юридический рынок постоянно меняется, поэтому важно постоянно обучаться для получения новых навыков и знаний.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337072" y="4469130"/>
            <a:ext cx="734139" cy="41910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3" name="Shape 9"/>
          <p:cNvSpPr/>
          <p:nvPr/>
        </p:nvSpPr>
        <p:spPr>
          <a:xfrm>
            <a:off x="865108" y="4254103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D2D9F9"/>
          </a:solidFill>
          <a:ln w="13097">
            <a:solidFill>
              <a:srgbClr val="A5B3F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21080" y="4293394"/>
            <a:ext cx="16002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2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254806" y="4299942"/>
            <a:ext cx="404622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Перспективы карьерного роста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254806" y="4837271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Юридическая работа предлагает много возможностей для карьерного роста в крупных юридических фирмах и организациях.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337072" y="6356866"/>
            <a:ext cx="734139" cy="41910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8" name="Shape 14"/>
          <p:cNvSpPr/>
          <p:nvPr/>
        </p:nvSpPr>
        <p:spPr>
          <a:xfrm>
            <a:off x="865108" y="6141839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D2D9F9"/>
          </a:solidFill>
          <a:ln w="13097">
            <a:solidFill>
              <a:srgbClr val="A5B3F3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13460" y="6181130"/>
            <a:ext cx="17526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3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254806" y="6187678"/>
            <a:ext cx="255270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Полезные контакты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254806" y="6725007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Социальное и профессиональное общение может привести к появлению новых возможностей в карьере.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15B74A-424D-4AA0-A359-1E8BEA6BDB00}"/>
              </a:ext>
            </a:extLst>
          </p:cNvPr>
          <p:cNvSpPr txBox="1"/>
          <p:nvPr/>
        </p:nvSpPr>
        <p:spPr>
          <a:xfrm>
            <a:off x="65309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062639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Ролевая игра: "День в жизни юриста"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3784640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Чтобы лучше понять, как работает юрист, давайте изобразим его работу на примере заключения договора о покупке квартиры.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319599" y="4745355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Ученики будут играть роли клиента и юриста. Клиент должен предоставить юристу информацию о квартире, которую он собирается купить, а юрист должен проверить документы и помочь с заключением договора.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A77F53-4B21-49B2-89C2-972AEF904A11}"/>
              </a:ext>
            </a:extLst>
          </p:cNvPr>
          <p:cNvSpPr txBox="1"/>
          <p:nvPr/>
        </p:nvSpPr>
        <p:spPr>
          <a:xfrm>
            <a:off x="65309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454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189798" y="594717"/>
            <a:ext cx="10250686" cy="13485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10"/>
              </a:lnSpc>
              <a:buNone/>
            </a:pPr>
            <a:r>
              <a:rPr lang="en-US" sz="4248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Вопросы и ответы учащихся: обсуждение итогов</a:t>
            </a:r>
            <a:endParaRPr lang="en-US" sz="42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189798" y="2543413"/>
            <a:ext cx="485537" cy="485537"/>
          </a:xfrm>
          <a:prstGeom prst="roundRect">
            <a:avLst>
              <a:gd name="adj" fmla="val 20001"/>
            </a:avLst>
          </a:prstGeom>
          <a:solidFill>
            <a:srgbClr val="D2D9F9"/>
          </a:solidFill>
          <a:ln w="13454">
            <a:solidFill>
              <a:srgbClr val="A5B3F3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386846" y="2583894"/>
            <a:ext cx="91440" cy="4045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86"/>
              </a:lnSpc>
              <a:buNone/>
            </a:pPr>
            <a:r>
              <a:rPr lang="en-US" sz="2549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1</a:t>
            </a:r>
            <a:endParaRPr lang="en-US" sz="25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891076" y="2617589"/>
            <a:ext cx="2571750" cy="10115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5"/>
              </a:lnSpc>
              <a:buNone/>
            </a:pPr>
            <a:r>
              <a:rPr lang="en-US" sz="212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Как сложно работать в этой области?</a:t>
            </a:r>
            <a:endParaRPr lang="en-US" sz="21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891076" y="3844885"/>
            <a:ext cx="2571750" cy="31075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9"/>
              </a:lnSpc>
              <a:buNone/>
            </a:pPr>
            <a:r>
              <a:rPr lang="en-US" sz="1699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Сложность работы зависит от области применения юридических знаний, а также от ваших личных качеств, таких как стрессоустойчивость и коммуникабельность.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678567" y="2543413"/>
            <a:ext cx="485537" cy="485537"/>
          </a:xfrm>
          <a:prstGeom prst="roundRect">
            <a:avLst>
              <a:gd name="adj" fmla="val 20001"/>
            </a:avLst>
          </a:prstGeom>
          <a:solidFill>
            <a:srgbClr val="D2D9F9"/>
          </a:solidFill>
          <a:ln w="13454">
            <a:solidFill>
              <a:srgbClr val="A5B3F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37515" y="2583894"/>
            <a:ext cx="167640" cy="4045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86"/>
              </a:lnSpc>
              <a:buNone/>
            </a:pPr>
            <a:r>
              <a:rPr lang="en-US" sz="2549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2</a:t>
            </a:r>
            <a:endParaRPr lang="en-US" sz="25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379845" y="2617589"/>
            <a:ext cx="2571750" cy="1348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5"/>
              </a:lnSpc>
              <a:buNone/>
            </a:pPr>
            <a:r>
              <a:rPr lang="en-US" sz="212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Какие возможности для обучения я могу получить?</a:t>
            </a:r>
            <a:endParaRPr lang="en-US" sz="21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79845" y="4182070"/>
            <a:ext cx="2571750" cy="34528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9"/>
              </a:lnSpc>
              <a:buNone/>
            </a:pPr>
            <a:r>
              <a:rPr lang="en-US" sz="1699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Существует множество возможностей для обучения и повышения квалификации, включая специальные курсы и мастер-классы, а также возможности стажировки в крупных юридических фирмах.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167336" y="2543413"/>
            <a:ext cx="485537" cy="485537"/>
          </a:xfrm>
          <a:prstGeom prst="roundRect">
            <a:avLst>
              <a:gd name="adj" fmla="val 20001"/>
            </a:avLst>
          </a:prstGeom>
          <a:solidFill>
            <a:srgbClr val="D2D9F9"/>
          </a:solidFill>
          <a:ln w="13454">
            <a:solidFill>
              <a:srgbClr val="A5B3F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318665" y="2583894"/>
            <a:ext cx="182880" cy="4045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86"/>
              </a:lnSpc>
              <a:buNone/>
            </a:pPr>
            <a:r>
              <a:rPr lang="en-US" sz="2549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3</a:t>
            </a:r>
            <a:endParaRPr lang="en-US" sz="25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868614" y="2617589"/>
            <a:ext cx="2571750" cy="1348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5"/>
              </a:lnSpc>
              <a:buNone/>
            </a:pPr>
            <a:r>
              <a:rPr lang="en-US" sz="2124" dirty="0">
                <a:solidFill>
                  <a:srgbClr val="404155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Можно ли зарабатывать хорошие деньги в юриспруденции?</a:t>
            </a:r>
            <a:endParaRPr lang="en-US" sz="21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868614" y="4182070"/>
            <a:ext cx="2571750" cy="27622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9"/>
              </a:lnSpc>
              <a:buNone/>
            </a:pPr>
            <a:r>
              <a:rPr lang="en-US" sz="1699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Да, юридическая работа может оказаться очень прибыльной, особенно если работать в крупном городе или в крупной юридической фирме.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2BE72-B96D-446C-BAEB-E31A0F566195}"/>
              </a:ext>
            </a:extLst>
          </p:cNvPr>
          <p:cNvSpPr txBox="1"/>
          <p:nvPr/>
        </p:nvSpPr>
        <p:spPr>
          <a:xfrm>
            <a:off x="65309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88487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Corben" pitchFamily="34" charset="-122"/>
                <a:cs typeface="Arial" panose="020B0604020202020204" pitchFamily="34" charset="0"/>
              </a:rPr>
              <a:t>Подведение итогов занятия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360687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На занятии мы познакомились с интересными фактами о профессии юриста, рассмотрели основные области применения юридических знаний, а также обсудили качества, которые делают юристов успешными.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833199" y="52783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Мы также провели ролевую игру, чтобы лучше понять, как работает юрист. Надеемся, что эта презентация помогла расширить ваши горизонты в области юриспруденции!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7D644-F058-4699-BC4D-2D0B90C3FE38}"/>
              </a:ext>
            </a:extLst>
          </p:cNvPr>
          <p:cNvSpPr txBox="1"/>
          <p:nvPr/>
        </p:nvSpPr>
        <p:spPr>
          <a:xfrm>
            <a:off x="65309" y="4354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646</Words>
  <Application>Microsoft Office PowerPoint</Application>
  <PresentationFormat>Произвольный</PresentationFormat>
  <Paragraphs>72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2023-11-29T13:10:00Z</dcterms:created>
  <dcterms:modified xsi:type="dcterms:W3CDTF">2023-11-29T13:14:01Z</dcterms:modified>
</cp:coreProperties>
</file>