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12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-52471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Barlow, sans-serif" pitchFamily="34" charset="-122"/>
                <a:cs typeface="Arial" panose="020B0604020202020204" pitchFamily="34" charset="0"/>
              </a:rPr>
              <a:t>Профессия: инженер-конструктор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194718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Добро пожаловать на профориентационный урок для школьников. Узнайте, что значит быть инженером-конструктором и почему это важно для современного 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34F07-F4AF-4E98-8BAC-99A757CF517D}"/>
              </a:ext>
            </a:extLst>
          </p:cNvPr>
          <p:cNvSpPr txBox="1"/>
          <p:nvPr/>
        </p:nvSpPr>
        <p:spPr>
          <a:xfrm>
            <a:off x="6024920" y="3477274"/>
            <a:ext cx="8066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13. Профориентационное занятие «Пробую профессию в инженерной сфере» (моделирующая онлайн-проба на платформе проекта «Билет в будущее» по профессиям на выбор: инженер-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конструктор, электромонтер и др.)  - 30.11.2023 (30 ноября 2023 года)»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инженер-конструктор"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DF4B9-C292-48B0-967F-CBBC9B85C95A}"/>
              </a:ext>
            </a:extLst>
          </p:cNvPr>
          <p:cNvSpPr txBox="1"/>
          <p:nvPr/>
        </p:nvSpPr>
        <p:spPr>
          <a:xfrm>
            <a:off x="9797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386"/>
          </a:xfrm>
          <a:prstGeom prst="rect">
            <a:avLst/>
          </a:prstGeom>
          <a:solidFill>
            <a:srgbClr val="0C0C0C">
              <a:alpha val="75000"/>
            </a:srgbClr>
          </a:solidFill>
          <a:ln w="1333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803922" y="587573"/>
            <a:ext cx="9022437" cy="1335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58"/>
              </a:lnSpc>
              <a:buNone/>
            </a:pPr>
            <a:r>
              <a:rPr lang="en-US" sz="420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Общие факты о профессии: "Инженер-конструктор"</a:t>
            </a:r>
            <a:endParaRPr lang="en-US" sz="42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803922" y="2350294"/>
            <a:ext cx="4404479" cy="2710934"/>
          </a:xfrm>
          <a:prstGeom prst="roundRect">
            <a:avLst>
              <a:gd name="adj" fmla="val 3547"/>
            </a:avLst>
          </a:prstGeom>
          <a:solidFill>
            <a:srgbClr val="790709"/>
          </a:solidFill>
          <a:ln w="13335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030855" y="2577227"/>
            <a:ext cx="3383280" cy="333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210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Творчество и инновации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030855" y="3124557"/>
            <a:ext cx="3950613" cy="13677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2"/>
              </a:lnSpc>
              <a:buNone/>
            </a:pPr>
            <a:r>
              <a:rPr lang="en-US" sz="1683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Инженер-конструктор воплощает свои идеи в реальность, создавая новые продукты и решения для прогресса общества.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1999" y="2350294"/>
            <a:ext cx="4404479" cy="2710934"/>
          </a:xfrm>
          <a:prstGeom prst="roundRect">
            <a:avLst>
              <a:gd name="adj" fmla="val 3547"/>
            </a:avLst>
          </a:prstGeom>
          <a:solidFill>
            <a:srgbClr val="790709"/>
          </a:solidFill>
          <a:ln w="13335">
            <a:solidFill>
              <a:srgbClr val="91080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48932" y="2577227"/>
            <a:ext cx="2324100" cy="333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210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Навыки и знания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48932" y="3124557"/>
            <a:ext cx="3950613" cy="17097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2"/>
              </a:lnSpc>
              <a:buNone/>
            </a:pPr>
            <a:r>
              <a:rPr lang="en-US" sz="1683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Эта профессия требует глубоких знаний в науке, математике и технических дисциплинах, а также умения работать с инженерными программами.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803922" y="5274826"/>
            <a:ext cx="4404479" cy="2368987"/>
          </a:xfrm>
          <a:prstGeom prst="roundRect">
            <a:avLst>
              <a:gd name="adj" fmla="val 4059"/>
            </a:avLst>
          </a:prstGeom>
          <a:solidFill>
            <a:srgbClr val="790709"/>
          </a:solidFill>
          <a:ln w="13335">
            <a:solidFill>
              <a:srgbClr val="91080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030855" y="5501759"/>
            <a:ext cx="2499360" cy="333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210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Командная работа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030855" y="6049089"/>
            <a:ext cx="3950613" cy="13677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2"/>
              </a:lnSpc>
              <a:buNone/>
            </a:pPr>
            <a:r>
              <a:rPr lang="en-US" sz="1683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Инженеры-конструкторы часто работают в команде, совместно решая сложные задачи и достигая поставленных целей.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1999" y="5274826"/>
            <a:ext cx="4404479" cy="2368987"/>
          </a:xfrm>
          <a:prstGeom prst="roundRect">
            <a:avLst>
              <a:gd name="adj" fmla="val 4059"/>
            </a:avLst>
          </a:prstGeom>
          <a:solidFill>
            <a:srgbClr val="790709"/>
          </a:solidFill>
          <a:ln w="13335">
            <a:solidFill>
              <a:srgbClr val="91080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48932" y="5501759"/>
            <a:ext cx="3276600" cy="333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210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Непрерывный развитие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48932" y="6049089"/>
            <a:ext cx="3950613" cy="13677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2"/>
              </a:lnSpc>
              <a:buNone/>
            </a:pPr>
            <a:r>
              <a:rPr lang="en-US" sz="1683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сфере инженерии всегда есть новые технологии, методы и материалы, которые требуют постоянного обучения и развития.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B2D570-8C7A-442A-9C4A-0DB623342B1D}"/>
              </a:ext>
            </a:extLst>
          </p:cNvPr>
          <p:cNvSpPr txBox="1"/>
          <p:nvPr/>
        </p:nvSpPr>
        <p:spPr>
          <a:xfrm>
            <a:off x="9797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0C0C0C">
              <a:alpha val="75000"/>
            </a:srgbClr>
          </a:solidFill>
          <a:ln w="1262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65132" y="557332"/>
            <a:ext cx="8557617" cy="12668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87"/>
              </a:lnSpc>
              <a:buNone/>
            </a:pPr>
            <a:r>
              <a:rPr lang="en-US" sz="3990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История развития инженерного дела</a:t>
            </a:r>
            <a:endParaRPr lang="en-US" sz="39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5148858" y="2128123"/>
            <a:ext cx="40481" cy="5545336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7" name="Shape 3"/>
          <p:cNvSpPr/>
          <p:nvPr/>
        </p:nvSpPr>
        <p:spPr>
          <a:xfrm>
            <a:off x="5397103" y="2494121"/>
            <a:ext cx="709374" cy="40481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8" name="Shape 4"/>
          <p:cNvSpPr/>
          <p:nvPr/>
        </p:nvSpPr>
        <p:spPr>
          <a:xfrm>
            <a:off x="4941094" y="2286476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12621">
            <a:solidFill>
              <a:srgbClr val="91080B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5115758" y="2324457"/>
            <a:ext cx="10668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283762" y="2330768"/>
            <a:ext cx="329184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Пробуждение инженерии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283762" y="2850118"/>
            <a:ext cx="7138987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 первобытными инструментами человек начал изменять окружающий мир, устанавливая основы инженерии.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397103" y="4318159"/>
            <a:ext cx="709374" cy="40481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3" name="Shape 9"/>
          <p:cNvSpPr/>
          <p:nvPr/>
        </p:nvSpPr>
        <p:spPr>
          <a:xfrm>
            <a:off x="4941094" y="4110514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12621">
            <a:solidFill>
              <a:srgbClr val="91080B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5085278" y="4148495"/>
            <a:ext cx="16764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283762" y="4154805"/>
            <a:ext cx="363474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Индустриальная революция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283762" y="4674156"/>
            <a:ext cx="7138987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 развитием машин и фабрик возникла потребность в профессиональных инженерах, которые преобразовывали производство.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397103" y="6418064"/>
            <a:ext cx="709374" cy="40481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8" name="Shape 14"/>
          <p:cNvSpPr/>
          <p:nvPr/>
        </p:nvSpPr>
        <p:spPr>
          <a:xfrm>
            <a:off x="4941094" y="6210419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12621">
            <a:solidFill>
              <a:srgbClr val="91080B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5089088" y="6248400"/>
            <a:ext cx="16002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6283762" y="6254710"/>
            <a:ext cx="331470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Современные технологии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6283762" y="6774061"/>
            <a:ext cx="7138987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Инженеры-конструкторы играют решающую роль в разработке новых технологий, от электроники до искусственного интеллекта.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95737E-03CC-4DE2-97CF-74F4798AF290}"/>
              </a:ext>
            </a:extLst>
          </p:cNvPr>
          <p:cNvSpPr txBox="1"/>
          <p:nvPr/>
        </p:nvSpPr>
        <p:spPr>
          <a:xfrm>
            <a:off x="9797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0478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183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737372" y="2585323"/>
            <a:ext cx="7155537" cy="10591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70"/>
              </a:lnSpc>
              <a:buNone/>
            </a:pPr>
            <a:r>
              <a:rPr lang="en-US" sz="3336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Значение инженерии в современном обществе</a:t>
            </a:r>
            <a:endParaRPr lang="en-US" sz="33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3737372" y="4031099"/>
            <a:ext cx="381238" cy="381238"/>
          </a:xfrm>
          <a:prstGeom prst="roundRect">
            <a:avLst>
              <a:gd name="adj" fmla="val 20004"/>
            </a:avLst>
          </a:prstGeom>
          <a:solidFill>
            <a:srgbClr val="790709"/>
          </a:solidFill>
          <a:ln w="10478">
            <a:solidFill>
              <a:srgbClr val="91080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3882271" y="4062889"/>
            <a:ext cx="91440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2"/>
              </a:lnSpc>
              <a:buNone/>
            </a:pPr>
            <a:r>
              <a:rPr lang="en-US" sz="200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288036" y="4089321"/>
            <a:ext cx="1721525" cy="529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5"/>
              </a:lnSpc>
              <a:buNone/>
            </a:pPr>
            <a:r>
              <a:rPr lang="en-US" sz="166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Технологический прогресс</a:t>
            </a:r>
            <a:endParaRPr lang="en-US" sz="16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737372" y="4788098"/>
            <a:ext cx="2272189" cy="24388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5"/>
              </a:lnSpc>
              <a:buNone/>
            </a:pPr>
            <a:r>
              <a:rPr lang="en-US" sz="1334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Инженеры-конструкторы разрабатывают новые продукты и улучшают существующие, делая жизнь людей комфортнее и безопаснее.</a:t>
            </a:r>
            <a:endParaRPr lang="en-US" sz="1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6178987" y="4031099"/>
            <a:ext cx="381238" cy="381238"/>
          </a:xfrm>
          <a:prstGeom prst="roundRect">
            <a:avLst>
              <a:gd name="adj" fmla="val 20004"/>
            </a:avLst>
          </a:prstGeom>
          <a:solidFill>
            <a:srgbClr val="790709"/>
          </a:solidFill>
          <a:ln w="10478">
            <a:solidFill>
              <a:srgbClr val="91080B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301026" y="4062889"/>
            <a:ext cx="137160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2"/>
              </a:lnSpc>
              <a:buNone/>
            </a:pPr>
            <a:r>
              <a:rPr lang="en-US" sz="200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729651" y="4089321"/>
            <a:ext cx="1721525" cy="529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5"/>
              </a:lnSpc>
              <a:buNone/>
            </a:pPr>
            <a:r>
              <a:rPr lang="en-US" sz="166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Инновации и экономика</a:t>
            </a:r>
            <a:endParaRPr lang="en-US" sz="16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178987" y="4788098"/>
            <a:ext cx="2441614" cy="21678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5"/>
              </a:lnSpc>
              <a:buNone/>
            </a:pPr>
            <a:r>
              <a:rPr lang="en-US" sz="1334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Инженерная мысль способствует развитию инноваций, которые стимулируют экономический рост и создание новых рабочих мест.</a:t>
            </a:r>
            <a:endParaRPr lang="en-US" sz="1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620601" y="4031099"/>
            <a:ext cx="381238" cy="381238"/>
          </a:xfrm>
          <a:prstGeom prst="roundRect">
            <a:avLst>
              <a:gd name="adj" fmla="val 20004"/>
            </a:avLst>
          </a:prstGeom>
          <a:solidFill>
            <a:srgbClr val="790709"/>
          </a:solidFill>
          <a:ln w="10478">
            <a:solidFill>
              <a:srgbClr val="91080B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8742640" y="4062889"/>
            <a:ext cx="137160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2"/>
              </a:lnSpc>
              <a:buNone/>
            </a:pPr>
            <a:r>
              <a:rPr lang="en-US" sz="200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9171265" y="4089321"/>
            <a:ext cx="1721525" cy="7940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5"/>
              </a:lnSpc>
              <a:buNone/>
            </a:pPr>
            <a:r>
              <a:rPr lang="en-US" sz="166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Решение глобальных проблем</a:t>
            </a:r>
            <a:endParaRPr lang="en-US" sz="16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8620601" y="5052774"/>
            <a:ext cx="3310142" cy="27098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5"/>
              </a:lnSpc>
              <a:buNone/>
            </a:pPr>
            <a:r>
              <a:rPr lang="en-US" sz="1334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Инженеры-конструкторы работают над решением проблем, связанных с окружающей средой, энергетикой, здравоохранением и бедностью.</a:t>
            </a:r>
            <a:endParaRPr lang="en-US" sz="1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0965F6-855B-4E02-A3EB-C8A643E2D5C1}"/>
              </a:ext>
            </a:extLst>
          </p:cNvPr>
          <p:cNvSpPr txBox="1"/>
          <p:nvPr/>
        </p:nvSpPr>
        <p:spPr>
          <a:xfrm>
            <a:off x="9797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610082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Плюсы и минусы профессии "Инженер-конструктор"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355425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Плюсы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979777" y="4220647"/>
            <a:ext cx="406443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Возможность воплотить свои идеи в жизнь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979777" y="5020270"/>
            <a:ext cx="406443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Высокий уровень оплаты труда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979777" y="5464493"/>
            <a:ext cx="406443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Работа в современной и инновационной области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93806" y="355425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Минусы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949208" y="4220647"/>
            <a:ext cx="406443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Высокие требования к знаниям и навыкам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949208" y="5020270"/>
            <a:ext cx="406443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Постоянное обучение и саморазвитие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949208" y="5819894"/>
            <a:ext cx="406443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Временные рамки и дедлайны проектов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CF70F-6D38-4D5F-90BF-7257D5425AF8}"/>
              </a:ext>
            </a:extLst>
          </p:cNvPr>
          <p:cNvSpPr txBox="1"/>
          <p:nvPr/>
        </p:nvSpPr>
        <p:spPr>
          <a:xfrm>
            <a:off x="9797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33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795945" y="589359"/>
            <a:ext cx="9038511" cy="1337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68"/>
              </a:lnSpc>
              <a:buNone/>
            </a:pPr>
            <a:r>
              <a:rPr lang="en-US" sz="421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Разнообразие отраслей и направлений в инженерии</a:t>
            </a:r>
            <a:endParaRPr lang="en-US" sz="42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945" y="2355175"/>
            <a:ext cx="2798802" cy="17297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795945" y="4352449"/>
            <a:ext cx="2798802" cy="6686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4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Архитектура и строительство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795945" y="5235059"/>
            <a:ext cx="2798802" cy="2054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7"/>
              </a:lnSpc>
              <a:buNone/>
            </a:pPr>
            <a:r>
              <a:rPr lang="en-US" sz="168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Инженеры-конструкторы вносят свой вклад в создание устойчивых и инновационных зданий и сооружений по всему миру.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739" y="2355175"/>
            <a:ext cx="2798802" cy="17297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915739" y="4352449"/>
            <a:ext cx="2415540" cy="334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4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Авиация и космос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915739" y="4900732"/>
            <a:ext cx="2798802" cy="23969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7"/>
              </a:lnSpc>
              <a:buNone/>
            </a:pPr>
            <a:r>
              <a:rPr lang="en-US" sz="168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Инженеры-конструкторы работают над разработкой новых авиационных и космических технологий для совершенствования полетов и исследований.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534" y="2355175"/>
            <a:ext cx="2798921" cy="17298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035534" y="4352568"/>
            <a:ext cx="2423160" cy="334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4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Машиностроение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035534" y="4900851"/>
            <a:ext cx="2798921" cy="27393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7"/>
              </a:lnSpc>
              <a:buNone/>
            </a:pPr>
            <a:r>
              <a:rPr lang="en-US" sz="168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Инженеры-конструкторы в области машиностроения создают новые технические устройства и системы, обеспечивая прогресс в различных отраслях промышленности.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04807-1C78-47F7-9BCF-F8917406171D}"/>
              </a:ext>
            </a:extLst>
          </p:cNvPr>
          <p:cNvSpPr txBox="1"/>
          <p:nvPr/>
        </p:nvSpPr>
        <p:spPr>
          <a:xfrm>
            <a:off x="9797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274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985135" y="564594"/>
            <a:ext cx="8660011" cy="1281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Качества успешного инженера-конструктора</a:t>
            </a:r>
            <a:endParaRPr lang="en-US" sz="4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985135" y="2256592"/>
            <a:ext cx="4227552" cy="2601635"/>
          </a:xfrm>
          <a:prstGeom prst="roundRect">
            <a:avLst>
              <a:gd name="adj" fmla="val 3548"/>
            </a:avLst>
          </a:prstGeom>
          <a:solidFill>
            <a:srgbClr val="790709"/>
          </a:solidFill>
          <a:ln w="12740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02900" y="2474357"/>
            <a:ext cx="3208020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Техническое мышление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202900" y="2999780"/>
            <a:ext cx="3792022" cy="13125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Инженер-конструктор должен иметь способность анализировать проблемы и находить эффективные технические решения.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17713" y="2256592"/>
            <a:ext cx="4227552" cy="2601635"/>
          </a:xfrm>
          <a:prstGeom prst="roundRect">
            <a:avLst>
              <a:gd name="adj" fmla="val 3548"/>
            </a:avLst>
          </a:prstGeom>
          <a:solidFill>
            <a:srgbClr val="790709"/>
          </a:solidFill>
          <a:ln w="12740">
            <a:solidFill>
              <a:srgbClr val="91080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35478" y="2474357"/>
            <a:ext cx="3627120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Креативность и инновации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35478" y="2999780"/>
            <a:ext cx="3792022" cy="16406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Важно быть открытым к новым идеям и искать нестандартные пути решения задач для совершенствования существующих технологий.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985135" y="5063252"/>
            <a:ext cx="4227552" cy="2601635"/>
          </a:xfrm>
          <a:prstGeom prst="roundRect">
            <a:avLst>
              <a:gd name="adj" fmla="val 3548"/>
            </a:avLst>
          </a:prstGeom>
          <a:solidFill>
            <a:srgbClr val="790709"/>
          </a:solidFill>
          <a:ln w="12740">
            <a:solidFill>
              <a:srgbClr val="91080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202900" y="5281017"/>
            <a:ext cx="2895600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Коммуникабельность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202900" y="5806440"/>
            <a:ext cx="3792022" cy="16406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Успешный инженер-конструктор должен уметь эффективно работать в команде и обмениваться информацией с разными специалистами.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17713" y="5063252"/>
            <a:ext cx="4227552" cy="2601635"/>
          </a:xfrm>
          <a:prstGeom prst="roundRect">
            <a:avLst>
              <a:gd name="adj" fmla="val 3548"/>
            </a:avLst>
          </a:prstGeom>
          <a:solidFill>
            <a:srgbClr val="790709"/>
          </a:solidFill>
          <a:ln w="12740">
            <a:solidFill>
              <a:srgbClr val="91080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35478" y="5281017"/>
            <a:ext cx="3792022" cy="6407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Стремление к саморазвитию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35478" y="6126837"/>
            <a:ext cx="3792022" cy="13125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сфере инженерии важно постоянно изучать новые технологии и находить возможности для личного и профессионального роста.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B24180-C886-4FA1-B267-2B83D296A4DB}"/>
              </a:ext>
            </a:extLst>
          </p:cNvPr>
          <p:cNvSpPr txBox="1"/>
          <p:nvPr/>
        </p:nvSpPr>
        <p:spPr>
          <a:xfrm>
            <a:off x="9797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054304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Вопросы и ответы учеников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188601" y="3776305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Какие профессиональные навыки нужны для становления инженера-конструктора?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188601" y="4575929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Какие карьерные перспективы есть у инженера-конструктора?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188601" y="5020151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Каковы современные тренды и вызовы в области инженерии?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188601" y="5464373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Какой уровень заработной платы можно ожидать в этой профессии?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C66EA-131C-4F4C-BC74-1069F0757CFA}"/>
              </a:ext>
            </a:extLst>
          </p:cNvPr>
          <p:cNvSpPr txBox="1"/>
          <p:nvPr/>
        </p:nvSpPr>
        <p:spPr>
          <a:xfrm>
            <a:off x="97971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557</Words>
  <Application>Microsoft Office PowerPoint</Application>
  <PresentationFormat>Произвольный</PresentationFormat>
  <Paragraphs>82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2023-11-14T17:11:04Z</dcterms:created>
  <dcterms:modified xsi:type="dcterms:W3CDTF">2023-11-14T17:16:24Z</dcterms:modified>
</cp:coreProperties>
</file>