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0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228602"/>
            <a:ext cx="14630400" cy="8458201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41044" y="-994921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2"/>
            <a:ext cx="7315200" cy="84582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56241" y="-138777"/>
            <a:ext cx="7233115" cy="22223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00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Мудрое. Доброе. Вечное - презентация для классного часа в 8 классе школы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48399" y="2447138"/>
            <a:ext cx="56488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 познается в его вечности и смысле. Давайте вместе исследуем его и узнаем, как оно может преобразить нашу жизнь.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3671F-AD3F-44A3-83C8-3F9D2933F8DB}"/>
              </a:ext>
            </a:extLst>
          </p:cNvPr>
          <p:cNvSpPr txBox="1"/>
          <p:nvPr/>
        </p:nvSpPr>
        <p:spPr>
          <a:xfrm>
            <a:off x="7356241" y="4314428"/>
            <a:ext cx="7233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8 классе по теме: "Мудрое. Доброе. Вечное"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F4613-0E64-40A2-9A81-55FA065EBC53}"/>
              </a:ext>
            </a:extLst>
          </p:cNvPr>
          <p:cNvSpPr txBox="1"/>
          <p:nvPr/>
        </p:nvSpPr>
        <p:spPr>
          <a:xfrm>
            <a:off x="133126" y="-1207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1314331"/>
            <a:ext cx="6873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Понятие "Добро" и "Зло"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760220" y="2453045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Что такое добро и зло, и как эти понятия влияют на нашу жизнь и окружающий мир? Рассмотрим их основные характеристики.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760220" y="3413760"/>
            <a:ext cx="3555206" cy="3501509"/>
          </a:xfrm>
          <a:prstGeom prst="roundRect">
            <a:avLst>
              <a:gd name="adj" fmla="val 3807"/>
            </a:avLst>
          </a:prstGeom>
          <a:solidFill>
            <a:srgbClr val="282C32"/>
          </a:solidFill>
          <a:ln/>
        </p:spPr>
      </p:sp>
      <p:sp>
        <p:nvSpPr>
          <p:cNvPr id="7" name="Text 5"/>
          <p:cNvSpPr/>
          <p:nvPr/>
        </p:nvSpPr>
        <p:spPr>
          <a:xfrm>
            <a:off x="1982391" y="36359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982391" y="4205288"/>
            <a:ext cx="31108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 - это поступки, направленные на благо других людей и принесение пользы обществу в целом.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37597" y="3413760"/>
            <a:ext cx="3555206" cy="3501509"/>
          </a:xfrm>
          <a:prstGeom prst="roundRect">
            <a:avLst>
              <a:gd name="adj" fmla="val 3807"/>
            </a:avLst>
          </a:prstGeom>
          <a:solidFill>
            <a:srgbClr val="282C32"/>
          </a:solidFill>
          <a:ln/>
        </p:spPr>
      </p:sp>
      <p:sp>
        <p:nvSpPr>
          <p:cNvPr id="10" name="Text 8"/>
          <p:cNvSpPr/>
          <p:nvPr/>
        </p:nvSpPr>
        <p:spPr>
          <a:xfrm>
            <a:off x="5759768" y="36359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Зло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59768" y="4205288"/>
            <a:ext cx="31108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Зло - это поступки, которые наносят вред другим людям и обществу, вызывая страдание и несправедливость.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9314974" y="3413760"/>
            <a:ext cx="3555206" cy="3501509"/>
          </a:xfrm>
          <a:prstGeom prst="roundRect">
            <a:avLst>
              <a:gd name="adj" fmla="val 3807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9537144" y="3635931"/>
            <a:ext cx="2247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Нейтральность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537144" y="4205288"/>
            <a:ext cx="31108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Нейтральность - это отсутствие злых или добрых намерений, а также поступков, которые не оказывают существенного влияния на других.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E26ED-27DD-469E-A217-E8FBADD97374}"/>
              </a:ext>
            </a:extLst>
          </p:cNvPr>
          <p:cNvSpPr txBox="1"/>
          <p:nvPr/>
        </p:nvSpPr>
        <p:spPr>
          <a:xfrm>
            <a:off x="133126" y="1031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631372"/>
            <a:ext cx="14630400" cy="11114961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527957" y="102692"/>
            <a:ext cx="13574485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Чувства: Чуткость, Сострадание, Доброжелательность, Милосердие</a:t>
            </a:r>
            <a:endParaRPr lang="en-US" sz="30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27957" y="655022"/>
            <a:ext cx="13656129" cy="4974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Чего нас учит доброта и какие чувства помогают нам быть добрыми? Разберемся в том, как каждое из этих чувств вносит свой вклад в нашу жизнь и взаимоотношения с окружающими.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3" y="1076749"/>
            <a:ext cx="3771781" cy="2331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46313" y="3602184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Чуткость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218213" y="966669"/>
            <a:ext cx="377178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Чуткость является способностью внимательно воспринимать чужие эмоции и потребности, а также откликаться на них сочувствием.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8360" y="1076749"/>
            <a:ext cx="3771900" cy="233112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708360" y="3602184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Сострадание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786320" y="2389942"/>
            <a:ext cx="3771900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Сострадание проявляется в готовности помогать другим, проявлять понимание и поддержку в трудных ситуациях.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13" y="4361751"/>
            <a:ext cx="3771781" cy="233112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446313" y="6887186"/>
            <a:ext cx="2179320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Доброжелательность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4218213" y="5561305"/>
            <a:ext cx="3771781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Доброжелательность - это доброе и дружелюбное отношение к людям, проявляющееся в добрых поступках и уважении.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360" y="4361751"/>
            <a:ext cx="3771900" cy="233112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708360" y="6887186"/>
            <a:ext cx="1555313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Милосердие</a:t>
            </a:r>
            <a:endParaRPr lang="en-US" sz="15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/>
          <p:cNvSpPr/>
          <p:nvPr/>
        </p:nvSpPr>
        <p:spPr>
          <a:xfrm>
            <a:off x="6936460" y="4367346"/>
            <a:ext cx="3771900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Милосердие - это способность проявлять сострадание и заботу о нуждающихся людях и предоставлять им помощь и поддержку.</a:t>
            </a:r>
            <a:endParaRPr lang="en-US" sz="1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943A48-4B9A-4BB2-AC0D-03828B354D35}"/>
              </a:ext>
            </a:extLst>
          </p:cNvPr>
          <p:cNvSpPr txBox="1"/>
          <p:nvPr/>
        </p:nvSpPr>
        <p:spPr>
          <a:xfrm>
            <a:off x="133126" y="1031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957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2635448" y="514707"/>
            <a:ext cx="9359384" cy="11696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06"/>
              </a:lnSpc>
              <a:buNone/>
            </a:pPr>
            <a:r>
              <a:rPr lang="en-US" sz="368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Навыки культуры речи и обсуждение "Добрых поступков"</a:t>
            </a:r>
            <a:endParaRPr lang="en-US" sz="36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35448" y="2058710"/>
            <a:ext cx="9359384" cy="898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Какими навыками культуры речи мы можем обладать, чтобы эффективно обсуждать тему "Добрых поступков"? Рассмотрим некоторые из них и как они могут помочь нам выразить свои мысли и идеи относительно доброты.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635448" y="3313748"/>
            <a:ext cx="421124" cy="42112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7" name="Text 5"/>
          <p:cNvSpPr/>
          <p:nvPr/>
        </p:nvSpPr>
        <p:spPr>
          <a:xfrm>
            <a:off x="2796421" y="3348871"/>
            <a:ext cx="9906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43739" y="3378041"/>
            <a:ext cx="2461260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243739" y="3857625"/>
            <a:ext cx="3977878" cy="898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Активное слушание позволяет понять точку зрения других людей и демонстрировать уважение к ним.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08783" y="3313748"/>
            <a:ext cx="421124" cy="42112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1" name="Text 9"/>
          <p:cNvSpPr/>
          <p:nvPr/>
        </p:nvSpPr>
        <p:spPr>
          <a:xfrm>
            <a:off x="7539276" y="3348871"/>
            <a:ext cx="16002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17073" y="3378041"/>
            <a:ext cx="3977878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Ясное и конструктивное выражение идей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017073" y="4150042"/>
            <a:ext cx="3977878" cy="1197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Ясное и конструктивное выражение идей помогает поддерживать продуктивный и доброжелательный диалог.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635448" y="5681186"/>
            <a:ext cx="421124" cy="42112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5" name="Text 13"/>
          <p:cNvSpPr/>
          <p:nvPr/>
        </p:nvSpPr>
        <p:spPr>
          <a:xfrm>
            <a:off x="2769751" y="5716310"/>
            <a:ext cx="15240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243739" y="5745480"/>
            <a:ext cx="3977878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Умение задавать открытые вопросы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243739" y="6517481"/>
            <a:ext cx="3977878" cy="898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Умение задавать открытые вопросы позволяет глубже понять точку зрения других людей и развивать эмпатию.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408783" y="5681186"/>
            <a:ext cx="421124" cy="421124"/>
          </a:xfrm>
          <a:prstGeom prst="roundRect">
            <a:avLst>
              <a:gd name="adj" fmla="val 26670"/>
            </a:avLst>
          </a:prstGeom>
          <a:solidFill>
            <a:srgbClr val="282C32"/>
          </a:solidFill>
          <a:ln/>
        </p:spPr>
      </p:sp>
      <p:sp>
        <p:nvSpPr>
          <p:cNvPr id="19" name="Text 17"/>
          <p:cNvSpPr/>
          <p:nvPr/>
        </p:nvSpPr>
        <p:spPr>
          <a:xfrm>
            <a:off x="7535466" y="5716310"/>
            <a:ext cx="167640" cy="3508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64"/>
              </a:lnSpc>
              <a:buNone/>
            </a:pPr>
            <a:r>
              <a:rPr lang="en-US" sz="221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2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17073" y="5745480"/>
            <a:ext cx="3977878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Вежливое и доброжелательное общение</a:t>
            </a:r>
            <a:endParaRPr lang="en-US" sz="184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8017073" y="6517481"/>
            <a:ext cx="3977878" cy="11977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58"/>
              </a:lnSpc>
              <a:buNone/>
            </a:pPr>
            <a:r>
              <a:rPr lang="en-US" sz="1474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Вежливое и доброжелательное общение помогает создавать позитивную и доверительную атмосферу.</a:t>
            </a:r>
            <a:endParaRPr lang="en-US" sz="14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C65AA0-7122-47B5-B65D-E233ED9E9348}"/>
              </a:ext>
            </a:extLst>
          </p:cNvPr>
          <p:cNvSpPr txBox="1"/>
          <p:nvPr/>
        </p:nvSpPr>
        <p:spPr>
          <a:xfrm>
            <a:off x="133126" y="1031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3172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2294811" y="552212"/>
            <a:ext cx="10040779" cy="12551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41"/>
              </a:lnSpc>
              <a:buNone/>
            </a:pPr>
            <a:r>
              <a:rPr lang="en-US" sz="3953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Уважение к нравственным ценностям</a:t>
            </a:r>
            <a:endParaRPr lang="en-US" sz="39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294811" y="2208967"/>
            <a:ext cx="10040779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Что такое нравственные ценности и как они связаны с концепцией "Мудрое. Доброе. Вечное"? Обсудим их важность в нашей жизни и как мы можем проявлять уважение к ним в наших поступках и решениях.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294811" y="3398877"/>
            <a:ext cx="4920020" cy="2201347"/>
          </a:xfrm>
          <a:prstGeom prst="roundRect">
            <a:avLst>
              <a:gd name="adj" fmla="val 5473"/>
            </a:avLst>
          </a:prstGeom>
          <a:solidFill>
            <a:srgbClr val="282C32"/>
          </a:solidFill>
          <a:ln/>
        </p:spPr>
      </p:sp>
      <p:sp>
        <p:nvSpPr>
          <p:cNvPr id="7" name="Text 5"/>
          <p:cNvSpPr/>
          <p:nvPr/>
        </p:nvSpPr>
        <p:spPr>
          <a:xfrm>
            <a:off x="2495550" y="3599617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Искренность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495550" y="4114086"/>
            <a:ext cx="4518541" cy="1285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Искренность - это быть честным и открытым в отношениях с другими людьми, не скрывая свои намерения и ощущения.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15570" y="3398877"/>
            <a:ext cx="4920020" cy="2201347"/>
          </a:xfrm>
          <a:prstGeom prst="roundRect">
            <a:avLst>
              <a:gd name="adj" fmla="val 5473"/>
            </a:avLst>
          </a:prstGeom>
          <a:solidFill>
            <a:srgbClr val="282C32"/>
          </a:solidFill>
          <a:ln/>
        </p:spPr>
      </p:sp>
      <p:sp>
        <p:nvSpPr>
          <p:cNvPr id="10" name="Text 8"/>
          <p:cNvSpPr/>
          <p:nvPr/>
        </p:nvSpPr>
        <p:spPr>
          <a:xfrm>
            <a:off x="7616309" y="3599617"/>
            <a:ext cx="2179320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Справедливость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616309" y="4114086"/>
            <a:ext cx="4518541" cy="1285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Справедливость - это баланс между правами и интересами каждого человека, гарантирующий равноправие и ответственность.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294811" y="5800963"/>
            <a:ext cx="4920020" cy="1879997"/>
          </a:xfrm>
          <a:prstGeom prst="roundRect">
            <a:avLst>
              <a:gd name="adj" fmla="val 6409"/>
            </a:avLst>
          </a:prstGeom>
          <a:solidFill>
            <a:srgbClr val="282C32"/>
          </a:solidFill>
          <a:ln/>
        </p:spPr>
      </p:sp>
      <p:sp>
        <p:nvSpPr>
          <p:cNvPr id="13" name="Text 11"/>
          <p:cNvSpPr/>
          <p:nvPr/>
        </p:nvSpPr>
        <p:spPr>
          <a:xfrm>
            <a:off x="2495550" y="6001703"/>
            <a:ext cx="2008108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Доверие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495550" y="6516172"/>
            <a:ext cx="4518541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Доверие - это убеждение в надежности и надежности других людей, основанное на предыдущем опыте и наблюдениях.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15570" y="5800963"/>
            <a:ext cx="4920020" cy="1879997"/>
          </a:xfrm>
          <a:prstGeom prst="roundRect">
            <a:avLst>
              <a:gd name="adj" fmla="val 6409"/>
            </a:avLst>
          </a:prstGeom>
          <a:solidFill>
            <a:srgbClr val="282C32"/>
          </a:solidFill>
          <a:ln/>
        </p:spPr>
      </p:sp>
      <p:sp>
        <p:nvSpPr>
          <p:cNvPr id="16" name="Text 14"/>
          <p:cNvSpPr/>
          <p:nvPr/>
        </p:nvSpPr>
        <p:spPr>
          <a:xfrm>
            <a:off x="7616309" y="6001703"/>
            <a:ext cx="2255520" cy="313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71"/>
              </a:lnSpc>
              <a:buNone/>
            </a:pPr>
            <a:r>
              <a:rPr lang="en-US" sz="197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Ответственность</a:t>
            </a:r>
            <a:endParaRPr lang="en-US" sz="19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616309" y="6516172"/>
            <a:ext cx="4518541" cy="9640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30"/>
              </a:lnSpc>
              <a:buNone/>
            </a:pPr>
            <a:r>
              <a:rPr lang="en-US" sz="1581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Ответственность - это осознание своих действий и последствий, а также готовность на них отвечать.</a:t>
            </a:r>
            <a:endParaRPr lang="en-US" sz="15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3E98A-C244-420A-B6F4-14FD01FDCBE9}"/>
              </a:ext>
            </a:extLst>
          </p:cNvPr>
          <p:cNvSpPr txBox="1"/>
          <p:nvPr/>
        </p:nvSpPr>
        <p:spPr>
          <a:xfrm>
            <a:off x="133126" y="1031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029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900595" y="595551"/>
            <a:ext cx="5486400" cy="676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29"/>
              </a:lnSpc>
              <a:buNone/>
            </a:pPr>
            <a:r>
              <a:rPr lang="en-US" sz="4263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Истоки духовности</a:t>
            </a:r>
            <a:endParaRPr lang="en-US" sz="42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900595" y="1705570"/>
            <a:ext cx="10829092" cy="692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170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Откуда черпать силы и вдохновение для добрых поступков? Исследуем различные источники духовности, которые помогают нам быть мудрыми и добрыми.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95" y="2642116"/>
            <a:ext cx="3393162" cy="209704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00595" y="5009793"/>
            <a:ext cx="3393162" cy="676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Медитация и внутренний покой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900595" y="5903119"/>
            <a:ext cx="3393162" cy="173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Медитация помогает нам укрепить внутренний покой и гармонию, способствуя проявлению доброты в наших поступках.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59" y="2642116"/>
            <a:ext cx="3393162" cy="209704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618559" y="5009793"/>
            <a:ext cx="3393162" cy="676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Природа и сопричастность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618559" y="5903119"/>
            <a:ext cx="3393162" cy="173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Сопричастность с природой помогает нам почувствовать связь со всеми живыми существами и проявить заботу о них.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524" y="2642116"/>
            <a:ext cx="3393162" cy="209704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336524" y="5009793"/>
            <a:ext cx="3393162" cy="676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65"/>
              </a:lnSpc>
              <a:buNone/>
            </a:pPr>
            <a:r>
              <a:rPr lang="en-US" sz="2132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Любовь и поддержка семьи</a:t>
            </a:r>
            <a:endParaRPr lang="en-US" sz="2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336524" y="5903119"/>
            <a:ext cx="3393162" cy="17323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170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Любовь и поддержка семьи создают благоприятное окружение, в котором можно развиваться и проявлять доброту.</a:t>
            </a:r>
            <a:endParaRPr lang="en-US" sz="1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5E33A-1890-4E67-9B7E-B0BB5D5AA3BB}"/>
              </a:ext>
            </a:extLst>
          </p:cNvPr>
          <p:cNvSpPr txBox="1"/>
          <p:nvPr/>
        </p:nvSpPr>
        <p:spPr>
          <a:xfrm>
            <a:off x="133126" y="1031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604</Words>
  <Application>Microsoft Office PowerPoint</Application>
  <PresentationFormat>Произвольный</PresentationFormat>
  <Paragraphs>67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2023-11-30T14:11:22Z</dcterms:created>
  <dcterms:modified xsi:type="dcterms:W3CDTF">2023-11-30T14:19:44Z</dcterms:modified>
</cp:coreProperties>
</file>