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504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319599" y="33087"/>
            <a:ext cx="7477601" cy="2083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en-US" sz="4374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Многообразие и значение растений - презентация на урок биологии в 5 классе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319599" y="2449460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Растения - удивительные живые организмы, которые обеспечивают нашу планету кислородом, пищей и красотой. Давайте погрузимся в исследование их разнообразия и значения!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0D611C-C2AB-4A25-926C-2CC719F8010C}"/>
              </a:ext>
            </a:extLst>
          </p:cNvPr>
          <p:cNvSpPr txBox="1"/>
          <p:nvPr/>
        </p:nvSpPr>
        <p:spPr>
          <a:xfrm>
            <a:off x="5765153" y="3848920"/>
            <a:ext cx="85017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биологии в 5 классе по теме: "Многообразие и значение растений"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4F2426-6171-4CDC-A501-3B1000348466}"/>
              </a:ext>
            </a:extLst>
          </p:cNvPr>
          <p:cNvSpPr txBox="1"/>
          <p:nvPr/>
        </p:nvSpPr>
        <p:spPr>
          <a:xfrm>
            <a:off x="87087" y="5442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3012281"/>
            <a:ext cx="63779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Определение растений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348389" y="4150995"/>
            <a:ext cx="9933503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Растения - это организмы, способные производить собственную пищу путем фотосинтеза. Они обладают клеточной структурой, хлорофиллом и корнями для поглощения воды и питательных веществ.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72BE03-1AD6-4A5D-8E0B-A908EA8972E5}"/>
              </a:ext>
            </a:extLst>
          </p:cNvPr>
          <p:cNvSpPr txBox="1"/>
          <p:nvPr/>
        </p:nvSpPr>
        <p:spPr>
          <a:xfrm>
            <a:off x="87087" y="5442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319599" y="2890123"/>
            <a:ext cx="52730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Строение растения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319599" y="3917752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Растения состоят из корней, стебля и листьев. Корни фиксируют растение в почве и поглощают воду и минеральные вещества. Стебель поддерживает растение и обеспечивает транспорт веществ. Листья выполняют фотосинтез и отвечают за дыхание.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3C9815-9C9D-4CE2-8758-7D977101698C}"/>
              </a:ext>
            </a:extLst>
          </p:cNvPr>
          <p:cNvSpPr txBox="1"/>
          <p:nvPr/>
        </p:nvSpPr>
        <p:spPr>
          <a:xfrm>
            <a:off x="87087" y="5442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1456492"/>
            <a:ext cx="640080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Разнообразие растений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389" y="2595205"/>
            <a:ext cx="3088958" cy="190904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348389" y="4781907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Деревья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348389" y="5351264"/>
            <a:ext cx="308895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Деревья представляют собой величественные растения с прочным деревом и ветвями, например, пальмы и секвойи.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0602" y="2595205"/>
            <a:ext cx="3088958" cy="190904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770602" y="4781907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Цветы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770602" y="5351264"/>
            <a:ext cx="308895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Цветы привлекают нас своей красотой и ароматом, например, розы и подсолнухи.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2816" y="2595205"/>
            <a:ext cx="3089077" cy="1909167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192816" y="4782026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Суккуленты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192816" y="5351383"/>
            <a:ext cx="308907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Суккуленты имеют специальные адаптации, позволяющие им хранить воду, например, кактусы и алоэ.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797DDB-29D7-4F6A-B92B-A8FB1FB73009}"/>
              </a:ext>
            </a:extLst>
          </p:cNvPr>
          <p:cNvSpPr txBox="1"/>
          <p:nvPr/>
        </p:nvSpPr>
        <p:spPr>
          <a:xfrm>
            <a:off x="87087" y="5442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1029"/>
          </a:xfrm>
          <a:prstGeom prst="rect">
            <a:avLst/>
          </a:prstGeom>
          <a:solidFill>
            <a:srgbClr val="252833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087404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582353" y="2546628"/>
            <a:ext cx="7465695" cy="104370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109"/>
              </a:lnSpc>
              <a:buNone/>
            </a:pPr>
            <a:r>
              <a:rPr lang="en-US" sz="3287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Местообитание и условия существования</a:t>
            </a:r>
            <a:endParaRPr lang="en-US" sz="32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7304842" y="3840718"/>
            <a:ext cx="20836" cy="3931087"/>
          </a:xfrm>
          <a:prstGeom prst="rect">
            <a:avLst/>
          </a:prstGeom>
          <a:solidFill>
            <a:srgbClr val="6EB9FC"/>
          </a:solidFill>
          <a:ln/>
        </p:spPr>
      </p:sp>
      <p:sp>
        <p:nvSpPr>
          <p:cNvPr id="7" name="Shape 4"/>
          <p:cNvSpPr/>
          <p:nvPr/>
        </p:nvSpPr>
        <p:spPr>
          <a:xfrm>
            <a:off x="7503021" y="4148435"/>
            <a:ext cx="584478" cy="20836"/>
          </a:xfrm>
          <a:prstGeom prst="rect">
            <a:avLst/>
          </a:prstGeom>
          <a:solidFill>
            <a:srgbClr val="6EB9FC"/>
          </a:solidFill>
          <a:ln/>
        </p:spPr>
      </p:sp>
      <p:sp>
        <p:nvSpPr>
          <p:cNvPr id="8" name="Shape 5"/>
          <p:cNvSpPr/>
          <p:nvPr/>
        </p:nvSpPr>
        <p:spPr>
          <a:xfrm>
            <a:off x="7127379" y="3971092"/>
            <a:ext cx="375642" cy="375642"/>
          </a:xfrm>
          <a:prstGeom prst="roundRect">
            <a:avLst>
              <a:gd name="adj" fmla="val 13337"/>
            </a:avLst>
          </a:prstGeom>
          <a:solidFill>
            <a:srgbClr val="2F3343"/>
          </a:solidFill>
          <a:ln/>
        </p:spPr>
      </p:sp>
      <p:sp>
        <p:nvSpPr>
          <p:cNvPr id="9" name="Text 6"/>
          <p:cNvSpPr/>
          <p:nvPr/>
        </p:nvSpPr>
        <p:spPr>
          <a:xfrm>
            <a:off x="7269420" y="4002286"/>
            <a:ext cx="91440" cy="31313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66"/>
              </a:lnSpc>
              <a:buNone/>
            </a:pPr>
            <a:r>
              <a:rPr lang="en-US" sz="1972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1</a:t>
            </a:r>
            <a:endParaRPr lang="en-US" sz="197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8233648" y="4007644"/>
            <a:ext cx="1669971" cy="2608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55"/>
              </a:lnSpc>
              <a:buNone/>
            </a:pPr>
            <a:r>
              <a:rPr lang="en-US" sz="1644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Леса</a:t>
            </a:r>
            <a:endParaRPr lang="en-US" sz="16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8233648" y="4435435"/>
            <a:ext cx="2814399" cy="8015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04"/>
              </a:lnSpc>
              <a:buNone/>
            </a:pPr>
            <a:r>
              <a:rPr lang="en-US" sz="1315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Растения в лесах приспособлены к жизни в тени и быстрому росту, например, папоротники и сосны.</a:t>
            </a:r>
            <a:endParaRPr lang="en-US" sz="13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6542901" y="4983301"/>
            <a:ext cx="584478" cy="20836"/>
          </a:xfrm>
          <a:prstGeom prst="rect">
            <a:avLst/>
          </a:prstGeom>
          <a:solidFill>
            <a:srgbClr val="6EB9FC"/>
          </a:solidFill>
          <a:ln/>
        </p:spPr>
      </p:sp>
      <p:sp>
        <p:nvSpPr>
          <p:cNvPr id="13" name="Shape 10"/>
          <p:cNvSpPr/>
          <p:nvPr/>
        </p:nvSpPr>
        <p:spPr>
          <a:xfrm>
            <a:off x="7127379" y="4805958"/>
            <a:ext cx="375642" cy="375642"/>
          </a:xfrm>
          <a:prstGeom prst="roundRect">
            <a:avLst>
              <a:gd name="adj" fmla="val 13337"/>
            </a:avLst>
          </a:prstGeom>
          <a:solidFill>
            <a:srgbClr val="2F3343"/>
          </a:solidFill>
          <a:ln/>
        </p:spPr>
      </p:sp>
      <p:sp>
        <p:nvSpPr>
          <p:cNvPr id="14" name="Text 11"/>
          <p:cNvSpPr/>
          <p:nvPr/>
        </p:nvSpPr>
        <p:spPr>
          <a:xfrm>
            <a:off x="7246560" y="4837152"/>
            <a:ext cx="137160" cy="31313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66"/>
              </a:lnSpc>
              <a:buNone/>
            </a:pPr>
            <a:r>
              <a:rPr lang="en-US" sz="1972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2</a:t>
            </a:r>
            <a:endParaRPr lang="en-US" sz="197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4726781" y="4842510"/>
            <a:ext cx="1669971" cy="2608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055"/>
              </a:lnSpc>
              <a:buNone/>
            </a:pPr>
            <a:r>
              <a:rPr lang="en-US" sz="1644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Пустыни</a:t>
            </a:r>
            <a:endParaRPr lang="en-US" sz="16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3582353" y="5270302"/>
            <a:ext cx="2814399" cy="133588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104"/>
              </a:lnSpc>
              <a:buNone/>
            </a:pPr>
            <a:r>
              <a:rPr lang="en-US" sz="1315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Растения в пустынях имеют адаптации, помогающие им выжить при низких осадках и высоких температурах, например, кактусы и суккуленты.</a:t>
            </a:r>
            <a:endParaRPr lang="en-US" sz="13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7503021" y="6115467"/>
            <a:ext cx="584478" cy="20836"/>
          </a:xfrm>
          <a:prstGeom prst="rect">
            <a:avLst/>
          </a:prstGeom>
          <a:solidFill>
            <a:srgbClr val="6EB9FC"/>
          </a:solidFill>
          <a:ln/>
        </p:spPr>
      </p:sp>
      <p:sp>
        <p:nvSpPr>
          <p:cNvPr id="18" name="Shape 15"/>
          <p:cNvSpPr/>
          <p:nvPr/>
        </p:nvSpPr>
        <p:spPr>
          <a:xfrm>
            <a:off x="7127379" y="5938123"/>
            <a:ext cx="375642" cy="375642"/>
          </a:xfrm>
          <a:prstGeom prst="roundRect">
            <a:avLst>
              <a:gd name="adj" fmla="val 13337"/>
            </a:avLst>
          </a:prstGeom>
          <a:solidFill>
            <a:srgbClr val="2F3343"/>
          </a:solidFill>
          <a:ln/>
        </p:spPr>
      </p:sp>
      <p:sp>
        <p:nvSpPr>
          <p:cNvPr id="19" name="Text 16"/>
          <p:cNvSpPr/>
          <p:nvPr/>
        </p:nvSpPr>
        <p:spPr>
          <a:xfrm>
            <a:off x="7246560" y="5969318"/>
            <a:ext cx="137160" cy="31313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66"/>
              </a:lnSpc>
              <a:buNone/>
            </a:pPr>
            <a:r>
              <a:rPr lang="en-US" sz="1972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3</a:t>
            </a:r>
            <a:endParaRPr lang="en-US" sz="197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8233648" y="5974675"/>
            <a:ext cx="1669971" cy="2608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55"/>
              </a:lnSpc>
              <a:buNone/>
            </a:pPr>
            <a:r>
              <a:rPr lang="en-US" sz="1644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Горы</a:t>
            </a:r>
            <a:endParaRPr lang="en-US" sz="16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8233648" y="6402467"/>
            <a:ext cx="2814399" cy="10687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04"/>
              </a:lnSpc>
              <a:buNone/>
            </a:pPr>
            <a:r>
              <a:rPr lang="en-US" sz="1315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Растения в горах выживают на высоких высотах, где условия экстремальные, например, ромашка горная и горный лаванда.</a:t>
            </a:r>
            <a:endParaRPr lang="en-US" sz="13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0DA6F9-0DBE-4848-AEDB-5040D9CDE12C}"/>
              </a:ext>
            </a:extLst>
          </p:cNvPr>
          <p:cNvSpPr txBox="1"/>
          <p:nvPr/>
        </p:nvSpPr>
        <p:spPr>
          <a:xfrm>
            <a:off x="87087" y="5442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2720697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Высшие и низшие растения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33199" y="4442698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Высшие растения - это цветковые растения, которые включают семенные растения и папоротники. Низшие растения - это споровые растения, которые включают мхи и водоросли.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743AED-934C-4980-B41C-87395A20F16A}"/>
              </a:ext>
            </a:extLst>
          </p:cNvPr>
          <p:cNvSpPr txBox="1"/>
          <p:nvPr/>
        </p:nvSpPr>
        <p:spPr>
          <a:xfrm>
            <a:off x="87087" y="5442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319599" y="2720697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Наука о растениях - ботаника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319599" y="4442698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Ботаника - наука, изучающая растения. Ботаники исследуют строение, разнообразие, классификацию и значение растений для природы и человека.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ED4A92-BBFE-4CA6-B73D-085CCF4267DF}"/>
              </a:ext>
            </a:extLst>
          </p:cNvPr>
          <p:cNvSpPr txBox="1"/>
          <p:nvPr/>
        </p:nvSpPr>
        <p:spPr>
          <a:xfrm>
            <a:off x="87087" y="5442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829508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Значение растений в природе и жизни человека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348389" y="2662595"/>
            <a:ext cx="4855726" cy="2435304"/>
          </a:xfrm>
          <a:prstGeom prst="roundRect">
            <a:avLst>
              <a:gd name="adj" fmla="val 2737"/>
            </a:avLst>
          </a:prstGeom>
          <a:solidFill>
            <a:srgbClr val="2F3343"/>
          </a:solidFill>
          <a:ln/>
        </p:spPr>
      </p:sp>
      <p:sp>
        <p:nvSpPr>
          <p:cNvPr id="6" name="Text 4"/>
          <p:cNvSpPr/>
          <p:nvPr/>
        </p:nvSpPr>
        <p:spPr>
          <a:xfrm>
            <a:off x="2570559" y="288476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Пища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570559" y="3454122"/>
            <a:ext cx="4411385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Растения являются источником пищи для животных и людей. Они содержат витамины, минералы и другие питательные вещества.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7426285" y="2662595"/>
            <a:ext cx="4855726" cy="2435304"/>
          </a:xfrm>
          <a:prstGeom prst="roundRect">
            <a:avLst>
              <a:gd name="adj" fmla="val 2737"/>
            </a:avLst>
          </a:prstGeom>
          <a:solidFill>
            <a:srgbClr val="2F3343"/>
          </a:solidFill>
          <a:ln/>
        </p:spPr>
      </p:sp>
      <p:sp>
        <p:nvSpPr>
          <p:cNvPr id="9" name="Text 7"/>
          <p:cNvSpPr/>
          <p:nvPr/>
        </p:nvSpPr>
        <p:spPr>
          <a:xfrm>
            <a:off x="7648456" y="288476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Кислород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648456" y="3454122"/>
            <a:ext cx="4411385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Растения производят большую часть кислорода на Земле путем фотосинтеза, что делает их жизненно важными для поддержания баланса климата.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2348389" y="5320070"/>
            <a:ext cx="4855726" cy="2079903"/>
          </a:xfrm>
          <a:prstGeom prst="roundRect">
            <a:avLst>
              <a:gd name="adj" fmla="val 3205"/>
            </a:avLst>
          </a:prstGeom>
          <a:solidFill>
            <a:srgbClr val="2F3343"/>
          </a:solidFill>
          <a:ln/>
        </p:spPr>
      </p:sp>
      <p:sp>
        <p:nvSpPr>
          <p:cNvPr id="12" name="Text 10"/>
          <p:cNvSpPr/>
          <p:nvPr/>
        </p:nvSpPr>
        <p:spPr>
          <a:xfrm>
            <a:off x="2570559" y="5542240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Лекарства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2570559" y="6111597"/>
            <a:ext cx="4411385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Многие лекарства изготовлены из растений и используются для лечения различных заболеваний.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7426285" y="5320070"/>
            <a:ext cx="4855726" cy="2079903"/>
          </a:xfrm>
          <a:prstGeom prst="roundRect">
            <a:avLst>
              <a:gd name="adj" fmla="val 3205"/>
            </a:avLst>
          </a:prstGeom>
          <a:solidFill>
            <a:srgbClr val="2F3343"/>
          </a:solidFill>
          <a:ln/>
        </p:spPr>
      </p:sp>
      <p:sp>
        <p:nvSpPr>
          <p:cNvPr id="15" name="Text 13"/>
          <p:cNvSpPr/>
          <p:nvPr/>
        </p:nvSpPr>
        <p:spPr>
          <a:xfrm>
            <a:off x="7648456" y="5542240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Озеленение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7648456" y="6111597"/>
            <a:ext cx="4411385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Растения улучшают качество воздуха, создают приятную атмосферу и улучшают настроение.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7842AD-1BDC-4CC3-8ABC-C09E3AF40F19}"/>
              </a:ext>
            </a:extLst>
          </p:cNvPr>
          <p:cNvSpPr txBox="1"/>
          <p:nvPr/>
        </p:nvSpPr>
        <p:spPr>
          <a:xfrm>
            <a:off x="87087" y="5442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421</Words>
  <Application>Microsoft Office PowerPoint</Application>
  <PresentationFormat>Произвольный</PresentationFormat>
  <Paragraphs>55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2023-11-16T11:36:02Z</dcterms:created>
  <dcterms:modified xsi:type="dcterms:W3CDTF">2023-11-16T11:40:57Z</dcterms:modified>
</cp:coreProperties>
</file>